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sldIdLst>
    <p:sldId id="276" r:id="rId5"/>
    <p:sldId id="277" r:id="rId6"/>
    <p:sldId id="275" r:id="rId7"/>
    <p:sldId id="273" r:id="rId8"/>
    <p:sldId id="271" r:id="rId9"/>
    <p:sldId id="272" r:id="rId10"/>
    <p:sldId id="280" r:id="rId11"/>
    <p:sldId id="274" r:id="rId12"/>
    <p:sldId id="278" r:id="rId13"/>
    <p:sldId id="268" r:id="rId14"/>
    <p:sldId id="283" r:id="rId15"/>
    <p:sldId id="269" r:id="rId16"/>
    <p:sldId id="284" r:id="rId17"/>
    <p:sldId id="270" r:id="rId18"/>
    <p:sldId id="285" r:id="rId19"/>
    <p:sldId id="281" r:id="rId20"/>
    <p:sldId id="286" r:id="rId21"/>
    <p:sldId id="282" r:id="rId22"/>
    <p:sldId id="287" r:id="rId23"/>
    <p:sldId id="288" r:id="rId24"/>
    <p:sldId id="279" r:id="rId25"/>
  </p:sldIdLst>
  <p:sldSz cx="9702800" cy="6858000"/>
  <p:notesSz cx="97028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645"/>
    <a:srgbClr val="D9117E"/>
    <a:srgbClr val="4B3D94"/>
    <a:srgbClr val="ECE8FD"/>
    <a:srgbClr val="3D5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3EB05-C693-40AB-9B77-248EB9BDB635}" v="19" dt="2026-06-29T11:37:02.03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459" y="43"/>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raine Jordan" userId="492aa7c7-d3fe-428b-acd8-67d93bf2884e" providerId="ADAL" clId="{4F889129-A760-4634-9446-E269E9003530}"/>
    <pc:docChg chg="modSld">
      <pc:chgData name="Lorraine Jordan" userId="492aa7c7-d3fe-428b-acd8-67d93bf2884e" providerId="ADAL" clId="{4F889129-A760-4634-9446-E269E9003530}" dt="2026-06-26T09:52:52.092" v="273" actId="20577"/>
      <pc:docMkLst>
        <pc:docMk/>
      </pc:docMkLst>
      <pc:sldChg chg="modSp mod">
        <pc:chgData name="Lorraine Jordan" userId="492aa7c7-d3fe-428b-acd8-67d93bf2884e" providerId="ADAL" clId="{4F889129-A760-4634-9446-E269E9003530}" dt="2026-06-23T15:31:26.975" v="54" actId="20577"/>
        <pc:sldMkLst>
          <pc:docMk/>
          <pc:sldMk cId="113810906" sldId="270"/>
        </pc:sldMkLst>
        <pc:graphicFrameChg chg="modGraphic">
          <ac:chgData name="Lorraine Jordan" userId="492aa7c7-d3fe-428b-acd8-67d93bf2884e" providerId="ADAL" clId="{4F889129-A760-4634-9446-E269E9003530}" dt="2026-06-23T15:31:26.975" v="54" actId="20577"/>
          <ac:graphicFrameMkLst>
            <pc:docMk/>
            <pc:sldMk cId="113810906" sldId="270"/>
            <ac:graphicFrameMk id="10" creationId="{E7DB25D8-CC17-BF94-3FF6-201881B03218}"/>
          </ac:graphicFrameMkLst>
        </pc:graphicFrameChg>
      </pc:sldChg>
      <pc:sldChg chg="modSp mod">
        <pc:chgData name="Lorraine Jordan" userId="492aa7c7-d3fe-428b-acd8-67d93bf2884e" providerId="ADAL" clId="{4F889129-A760-4634-9446-E269E9003530}" dt="2026-06-23T15:30:39.393" v="38" actId="20577"/>
        <pc:sldMkLst>
          <pc:docMk/>
          <pc:sldMk cId="3840873621" sldId="273"/>
        </pc:sldMkLst>
        <pc:spChg chg="mod">
          <ac:chgData name="Lorraine Jordan" userId="492aa7c7-d3fe-428b-acd8-67d93bf2884e" providerId="ADAL" clId="{4F889129-A760-4634-9446-E269E9003530}" dt="2026-06-23T15:30:39.393" v="38" actId="20577"/>
          <ac:spMkLst>
            <pc:docMk/>
            <pc:sldMk cId="3840873621" sldId="273"/>
            <ac:spMk id="6" creationId="{315CB4B4-E92E-AAE1-A112-C1B456119DDB}"/>
          </ac:spMkLst>
        </pc:spChg>
      </pc:sldChg>
      <pc:sldChg chg="modSp mod">
        <pc:chgData name="Lorraine Jordan" userId="492aa7c7-d3fe-428b-acd8-67d93bf2884e" providerId="ADAL" clId="{4F889129-A760-4634-9446-E269E9003530}" dt="2026-06-25T09:50:21.071" v="268" actId="14100"/>
        <pc:sldMkLst>
          <pc:docMk/>
          <pc:sldMk cId="3930446940" sldId="274"/>
        </pc:sldMkLst>
        <pc:spChg chg="mod">
          <ac:chgData name="Lorraine Jordan" userId="492aa7c7-d3fe-428b-acd8-67d93bf2884e" providerId="ADAL" clId="{4F889129-A760-4634-9446-E269E9003530}" dt="2026-06-25T09:50:21.071" v="268" actId="14100"/>
          <ac:spMkLst>
            <pc:docMk/>
            <pc:sldMk cId="3930446940" sldId="274"/>
            <ac:spMk id="20" creationId="{DFF3D9B3-6973-5253-586B-64F96F40A636}"/>
          </ac:spMkLst>
        </pc:spChg>
      </pc:sldChg>
      <pc:sldChg chg="modSp mod">
        <pc:chgData name="Lorraine Jordan" userId="492aa7c7-d3fe-428b-acd8-67d93bf2884e" providerId="ADAL" clId="{4F889129-A760-4634-9446-E269E9003530}" dt="2026-06-26T09:52:52.092" v="273" actId="20577"/>
        <pc:sldMkLst>
          <pc:docMk/>
          <pc:sldMk cId="4101139788" sldId="275"/>
        </pc:sldMkLst>
        <pc:spChg chg="mod">
          <ac:chgData name="Lorraine Jordan" userId="492aa7c7-d3fe-428b-acd8-67d93bf2884e" providerId="ADAL" clId="{4F889129-A760-4634-9446-E269E9003530}" dt="2026-06-26T09:52:52.092" v="273" actId="20577"/>
          <ac:spMkLst>
            <pc:docMk/>
            <pc:sldMk cId="4101139788" sldId="275"/>
            <ac:spMk id="16" creationId="{693E304F-6E22-C7B7-8C46-247E64F369FA}"/>
          </ac:spMkLst>
        </pc:spChg>
      </pc:sldChg>
      <pc:sldChg chg="modSp mod">
        <pc:chgData name="Lorraine Jordan" userId="492aa7c7-d3fe-428b-acd8-67d93bf2884e" providerId="ADAL" clId="{4F889129-A760-4634-9446-E269E9003530}" dt="2026-06-26T09:51:05.299" v="270" actId="20577"/>
        <pc:sldMkLst>
          <pc:docMk/>
          <pc:sldMk cId="361730919" sldId="278"/>
        </pc:sldMkLst>
        <pc:spChg chg="mod">
          <ac:chgData name="Lorraine Jordan" userId="492aa7c7-d3fe-428b-acd8-67d93bf2884e" providerId="ADAL" clId="{4F889129-A760-4634-9446-E269E9003530}" dt="2026-06-26T09:51:05.299" v="270" actId="20577"/>
          <ac:spMkLst>
            <pc:docMk/>
            <pc:sldMk cId="361730919" sldId="278"/>
            <ac:spMk id="22" creationId="{819827F5-BF53-0EB3-0A6E-29716627B811}"/>
          </ac:spMkLst>
        </pc:spChg>
      </pc:sldChg>
      <pc:sldChg chg="modSp mod">
        <pc:chgData name="Lorraine Jordan" userId="492aa7c7-d3fe-428b-acd8-67d93bf2884e" providerId="ADAL" clId="{4F889129-A760-4634-9446-E269E9003530}" dt="2026-06-24T11:16:58.040" v="267" actId="21"/>
        <pc:sldMkLst>
          <pc:docMk/>
          <pc:sldMk cId="3709856414" sldId="285"/>
        </pc:sldMkLst>
        <pc:graphicFrameChg chg="modGraphic">
          <ac:chgData name="Lorraine Jordan" userId="492aa7c7-d3fe-428b-acd8-67d93bf2884e" providerId="ADAL" clId="{4F889129-A760-4634-9446-E269E9003530}" dt="2026-06-23T15:31:36.549" v="70" actId="20577"/>
          <ac:graphicFrameMkLst>
            <pc:docMk/>
            <pc:sldMk cId="3709856414" sldId="285"/>
            <ac:graphicFrameMk id="9" creationId="{2F9D187F-D674-98F8-4813-4A799F02809D}"/>
          </ac:graphicFrameMkLst>
        </pc:graphicFrameChg>
        <pc:graphicFrameChg chg="modGraphic">
          <ac:chgData name="Lorraine Jordan" userId="492aa7c7-d3fe-428b-acd8-67d93bf2884e" providerId="ADAL" clId="{4F889129-A760-4634-9446-E269E9003530}" dt="2026-06-24T11:16:58.040" v="267" actId="21"/>
          <ac:graphicFrameMkLst>
            <pc:docMk/>
            <pc:sldMk cId="3709856414" sldId="285"/>
            <ac:graphicFrameMk id="10" creationId="{53566DFA-52D9-CD34-1C1F-C82EC74AAB92}"/>
          </ac:graphicFrameMkLst>
        </pc:graphicFrameChg>
      </pc:sldChg>
    </pc:docChg>
  </pc:docChgLst>
  <pc:docChgLst>
    <pc:chgData name="Micky Khurana" userId="3b35ef58-2657-47ce-95db-11e3ae6d06f8" providerId="ADAL" clId="{E2523FE4-E768-46CB-B2D5-956BD03E1EC8}"/>
    <pc:docChg chg="undo custSel addSld modSld sldOrd">
      <pc:chgData name="Micky Khurana" userId="3b35ef58-2657-47ce-95db-11e3ae6d06f8" providerId="ADAL" clId="{E2523FE4-E768-46CB-B2D5-956BD03E1EC8}" dt="2026-06-29T11:38:16.057" v="1471" actId="14734"/>
      <pc:docMkLst>
        <pc:docMk/>
      </pc:docMkLst>
      <pc:sldChg chg="modSp mod">
        <pc:chgData name="Micky Khurana" userId="3b35ef58-2657-47ce-95db-11e3ae6d06f8" providerId="ADAL" clId="{E2523FE4-E768-46CB-B2D5-956BD03E1EC8}" dt="2026-06-29T11:35:45.889" v="1412" actId="1076"/>
        <pc:sldMkLst>
          <pc:docMk/>
          <pc:sldMk cId="3703786573" sldId="268"/>
        </pc:sldMkLst>
        <pc:spChg chg="mod">
          <ac:chgData name="Micky Khurana" userId="3b35ef58-2657-47ce-95db-11e3ae6d06f8" providerId="ADAL" clId="{E2523FE4-E768-46CB-B2D5-956BD03E1EC8}" dt="2026-06-23T12:42:56.098" v="176" actId="20577"/>
          <ac:spMkLst>
            <pc:docMk/>
            <pc:sldMk cId="3703786573" sldId="268"/>
            <ac:spMk id="2" creationId="{136A8CF8-EBF5-EAE6-2B2D-804A4B24DE3F}"/>
          </ac:spMkLst>
        </pc:spChg>
        <pc:spChg chg="mod">
          <ac:chgData name="Micky Khurana" userId="3b35ef58-2657-47ce-95db-11e3ae6d06f8" providerId="ADAL" clId="{E2523FE4-E768-46CB-B2D5-956BD03E1EC8}" dt="2026-06-29T11:35:34.332" v="1409" actId="1076"/>
          <ac:spMkLst>
            <pc:docMk/>
            <pc:sldMk cId="3703786573" sldId="268"/>
            <ac:spMk id="3" creationId="{CFF6DC66-CFC0-3D96-5729-4DF35C7754FB}"/>
          </ac:spMkLst>
        </pc:spChg>
        <pc:spChg chg="mod">
          <ac:chgData name="Micky Khurana" userId="3b35ef58-2657-47ce-95db-11e3ae6d06f8" providerId="ADAL" clId="{E2523FE4-E768-46CB-B2D5-956BD03E1EC8}" dt="2026-06-29T11:35:36.966" v="1410" actId="1076"/>
          <ac:spMkLst>
            <pc:docMk/>
            <pc:sldMk cId="3703786573" sldId="268"/>
            <ac:spMk id="4" creationId="{66F544BD-DE49-89BF-D230-E3E8BD819664}"/>
          </ac:spMkLst>
        </pc:spChg>
        <pc:spChg chg="mod">
          <ac:chgData name="Micky Khurana" userId="3b35ef58-2657-47ce-95db-11e3ae6d06f8" providerId="ADAL" clId="{E2523FE4-E768-46CB-B2D5-956BD03E1EC8}" dt="2026-06-29T11:35:41.425" v="1411" actId="1076"/>
          <ac:spMkLst>
            <pc:docMk/>
            <pc:sldMk cId="3703786573" sldId="268"/>
            <ac:spMk id="5" creationId="{81A22EBE-C55C-7ABA-62CB-5A71707CEFC6}"/>
          </ac:spMkLst>
        </pc:spChg>
        <pc:spChg chg="mod">
          <ac:chgData name="Micky Khurana" userId="3b35ef58-2657-47ce-95db-11e3ae6d06f8" providerId="ADAL" clId="{E2523FE4-E768-46CB-B2D5-956BD03E1EC8}" dt="2026-06-29T11:35:45.889" v="1412" actId="1076"/>
          <ac:spMkLst>
            <pc:docMk/>
            <pc:sldMk cId="3703786573" sldId="268"/>
            <ac:spMk id="7" creationId="{C0CB14FC-ECC0-3C19-C43A-EB327E0C0D0F}"/>
          </ac:spMkLst>
        </pc:spChg>
      </pc:sldChg>
      <pc:sldChg chg="modSp mod">
        <pc:chgData name="Micky Khurana" userId="3b35ef58-2657-47ce-95db-11e3ae6d06f8" providerId="ADAL" clId="{E2523FE4-E768-46CB-B2D5-956BD03E1EC8}" dt="2026-06-29T07:41:22.883" v="1365" actId="20577"/>
        <pc:sldMkLst>
          <pc:docMk/>
          <pc:sldMk cId="3937572929" sldId="269"/>
        </pc:sldMkLst>
        <pc:spChg chg="mod">
          <ac:chgData name="Micky Khurana" userId="3b35ef58-2657-47ce-95db-11e3ae6d06f8" providerId="ADAL" clId="{E2523FE4-E768-46CB-B2D5-956BD03E1EC8}" dt="2026-06-29T07:36:09.410" v="1272" actId="14100"/>
          <ac:spMkLst>
            <pc:docMk/>
            <pc:sldMk cId="3937572929" sldId="269"/>
            <ac:spMk id="2" creationId="{EAC93DE3-44DB-953D-FEFE-B53398072B2B}"/>
          </ac:spMkLst>
        </pc:spChg>
        <pc:spChg chg="mod">
          <ac:chgData name="Micky Khurana" userId="3b35ef58-2657-47ce-95db-11e3ae6d06f8" providerId="ADAL" clId="{E2523FE4-E768-46CB-B2D5-956BD03E1EC8}" dt="2026-06-29T07:41:15.802" v="1360" actId="21"/>
          <ac:spMkLst>
            <pc:docMk/>
            <pc:sldMk cId="3937572929" sldId="269"/>
            <ac:spMk id="3" creationId="{036BB42D-5E0F-F498-F402-5EA1F12ED7BE}"/>
          </ac:spMkLst>
        </pc:spChg>
        <pc:spChg chg="mod">
          <ac:chgData name="Micky Khurana" userId="3b35ef58-2657-47ce-95db-11e3ae6d06f8" providerId="ADAL" clId="{E2523FE4-E768-46CB-B2D5-956BD03E1EC8}" dt="2026-06-29T07:41:22.883" v="1365" actId="20577"/>
          <ac:spMkLst>
            <pc:docMk/>
            <pc:sldMk cId="3937572929" sldId="269"/>
            <ac:spMk id="4" creationId="{EB71E4B6-E0FE-0988-AD83-B8BAFCC495EE}"/>
          </ac:spMkLst>
        </pc:spChg>
        <pc:spChg chg="mod">
          <ac:chgData name="Micky Khurana" userId="3b35ef58-2657-47ce-95db-11e3ae6d06f8" providerId="ADAL" clId="{E2523FE4-E768-46CB-B2D5-956BD03E1EC8}" dt="2026-06-29T07:40:51.864" v="1348" actId="21"/>
          <ac:spMkLst>
            <pc:docMk/>
            <pc:sldMk cId="3937572929" sldId="269"/>
            <ac:spMk id="5" creationId="{838230D9-0F2A-73D5-4D6D-2E128B16163C}"/>
          </ac:spMkLst>
        </pc:spChg>
        <pc:spChg chg="mod">
          <ac:chgData name="Micky Khurana" userId="3b35ef58-2657-47ce-95db-11e3ae6d06f8" providerId="ADAL" clId="{E2523FE4-E768-46CB-B2D5-956BD03E1EC8}" dt="2026-06-23T12:49:09.787" v="394" actId="20577"/>
          <ac:spMkLst>
            <pc:docMk/>
            <pc:sldMk cId="3937572929" sldId="269"/>
            <ac:spMk id="11" creationId="{DF5D5D0B-A2BC-6289-14B4-E6698E8C76D1}"/>
          </ac:spMkLst>
        </pc:spChg>
      </pc:sldChg>
      <pc:sldChg chg="modSp mod">
        <pc:chgData name="Micky Khurana" userId="3b35ef58-2657-47ce-95db-11e3ae6d06f8" providerId="ADAL" clId="{E2523FE4-E768-46CB-B2D5-956BD03E1EC8}" dt="2026-06-29T11:38:16.057" v="1471" actId="14734"/>
        <pc:sldMkLst>
          <pc:docMk/>
          <pc:sldMk cId="113810906" sldId="270"/>
        </pc:sldMkLst>
        <pc:spChg chg="mod">
          <ac:chgData name="Micky Khurana" userId="3b35ef58-2657-47ce-95db-11e3ae6d06f8" providerId="ADAL" clId="{E2523FE4-E768-46CB-B2D5-956BD03E1EC8}" dt="2026-06-29T07:41:28.949" v="1366" actId="20577"/>
          <ac:spMkLst>
            <pc:docMk/>
            <pc:sldMk cId="113810906" sldId="270"/>
            <ac:spMk id="2" creationId="{FB3D9532-823C-3308-7CCE-3F63907C3FED}"/>
          </ac:spMkLst>
        </pc:spChg>
        <pc:spChg chg="mod">
          <ac:chgData name="Micky Khurana" userId="3b35ef58-2657-47ce-95db-11e3ae6d06f8" providerId="ADAL" clId="{E2523FE4-E768-46CB-B2D5-956BD03E1EC8}" dt="2026-06-23T13:10:58.954" v="578" actId="20577"/>
          <ac:spMkLst>
            <pc:docMk/>
            <pc:sldMk cId="113810906" sldId="270"/>
            <ac:spMk id="14" creationId="{FA1282F3-0D7E-CCD6-5C96-883E6884A0A9}"/>
          </ac:spMkLst>
        </pc:spChg>
        <pc:graphicFrameChg chg="mod modGraphic">
          <ac:chgData name="Micky Khurana" userId="3b35ef58-2657-47ce-95db-11e3ae6d06f8" providerId="ADAL" clId="{E2523FE4-E768-46CB-B2D5-956BD03E1EC8}" dt="2026-06-29T11:37:26.875" v="1437" actId="14734"/>
          <ac:graphicFrameMkLst>
            <pc:docMk/>
            <pc:sldMk cId="113810906" sldId="270"/>
            <ac:graphicFrameMk id="9" creationId="{C504A98C-D8E7-896F-C890-8275E4E54CFA}"/>
          </ac:graphicFrameMkLst>
        </pc:graphicFrameChg>
        <pc:graphicFrameChg chg="mod modGraphic">
          <ac:chgData name="Micky Khurana" userId="3b35ef58-2657-47ce-95db-11e3ae6d06f8" providerId="ADAL" clId="{E2523FE4-E768-46CB-B2D5-956BD03E1EC8}" dt="2026-06-29T11:38:16.057" v="1471" actId="14734"/>
          <ac:graphicFrameMkLst>
            <pc:docMk/>
            <pc:sldMk cId="113810906" sldId="270"/>
            <ac:graphicFrameMk id="10" creationId="{E7DB25D8-CC17-BF94-3FF6-201881B03218}"/>
          </ac:graphicFrameMkLst>
        </pc:graphicFrameChg>
      </pc:sldChg>
      <pc:sldChg chg="modSp mod">
        <pc:chgData name="Micky Khurana" userId="3b35ef58-2657-47ce-95db-11e3ae6d06f8" providerId="ADAL" clId="{E2523FE4-E768-46CB-B2D5-956BD03E1EC8}" dt="2026-06-25T13:05:16.676" v="1074" actId="20577"/>
        <pc:sldMkLst>
          <pc:docMk/>
          <pc:sldMk cId="4101139788" sldId="275"/>
        </pc:sldMkLst>
        <pc:spChg chg="mod">
          <ac:chgData name="Micky Khurana" userId="3b35ef58-2657-47ce-95db-11e3ae6d06f8" providerId="ADAL" clId="{E2523FE4-E768-46CB-B2D5-956BD03E1EC8}" dt="2026-06-23T12:41:24.263" v="72" actId="20577"/>
          <ac:spMkLst>
            <pc:docMk/>
            <pc:sldMk cId="4101139788" sldId="275"/>
            <ac:spMk id="14" creationId="{00C842B2-0F21-788D-A023-A33634C0B180}"/>
          </ac:spMkLst>
        </pc:spChg>
        <pc:spChg chg="mod">
          <ac:chgData name="Micky Khurana" userId="3b35ef58-2657-47ce-95db-11e3ae6d06f8" providerId="ADAL" clId="{E2523FE4-E768-46CB-B2D5-956BD03E1EC8}" dt="2026-06-25T13:05:16.676" v="1074" actId="20577"/>
          <ac:spMkLst>
            <pc:docMk/>
            <pc:sldMk cId="4101139788" sldId="275"/>
            <ac:spMk id="16" creationId="{693E304F-6E22-C7B7-8C46-247E64F369FA}"/>
          </ac:spMkLst>
        </pc:spChg>
      </pc:sldChg>
      <pc:sldChg chg="modSp mod">
        <pc:chgData name="Micky Khurana" userId="3b35ef58-2657-47ce-95db-11e3ae6d06f8" providerId="ADAL" clId="{E2523FE4-E768-46CB-B2D5-956BD03E1EC8}" dt="2026-06-25T13:04:48.478" v="1052" actId="20577"/>
        <pc:sldMkLst>
          <pc:docMk/>
          <pc:sldMk cId="455006454" sldId="276"/>
        </pc:sldMkLst>
        <pc:spChg chg="mod">
          <ac:chgData name="Micky Khurana" userId="3b35ef58-2657-47ce-95db-11e3ae6d06f8" providerId="ADAL" clId="{E2523FE4-E768-46CB-B2D5-956BD03E1EC8}" dt="2026-06-23T12:37:42.255" v="9" actId="20577"/>
          <ac:spMkLst>
            <pc:docMk/>
            <pc:sldMk cId="455006454" sldId="276"/>
            <ac:spMk id="13" creationId="{6C99F3E8-7FEE-B53F-B9C2-5845D4D958DD}"/>
          </ac:spMkLst>
        </pc:spChg>
        <pc:spChg chg="mod">
          <ac:chgData name="Micky Khurana" userId="3b35ef58-2657-47ce-95db-11e3ae6d06f8" providerId="ADAL" clId="{E2523FE4-E768-46CB-B2D5-956BD03E1EC8}" dt="2026-06-25T13:04:48.478" v="1052" actId="20577"/>
          <ac:spMkLst>
            <pc:docMk/>
            <pc:sldMk cId="455006454" sldId="276"/>
            <ac:spMk id="14" creationId="{760E2C7E-9B03-B8BE-26E7-635E27C653EB}"/>
          </ac:spMkLst>
        </pc:spChg>
      </pc:sldChg>
      <pc:sldChg chg="modSp mod">
        <pc:chgData name="Micky Khurana" userId="3b35ef58-2657-47ce-95db-11e3ae6d06f8" providerId="ADAL" clId="{E2523FE4-E768-46CB-B2D5-956BD03E1EC8}" dt="2026-06-25T13:05:26.223" v="1078" actId="20577"/>
        <pc:sldMkLst>
          <pc:docMk/>
          <pc:sldMk cId="361730919" sldId="278"/>
        </pc:sldMkLst>
        <pc:spChg chg="mod">
          <ac:chgData name="Micky Khurana" userId="3b35ef58-2657-47ce-95db-11e3ae6d06f8" providerId="ADAL" clId="{E2523FE4-E768-46CB-B2D5-956BD03E1EC8}" dt="2026-06-25T13:05:26.223" v="1078" actId="20577"/>
          <ac:spMkLst>
            <pc:docMk/>
            <pc:sldMk cId="361730919" sldId="278"/>
            <ac:spMk id="22" creationId="{819827F5-BF53-0EB3-0A6E-29716627B811}"/>
          </ac:spMkLst>
        </pc:spChg>
      </pc:sldChg>
      <pc:sldChg chg="modSp mod">
        <pc:chgData name="Micky Khurana" userId="3b35ef58-2657-47ce-95db-11e3ae6d06f8" providerId="ADAL" clId="{E2523FE4-E768-46CB-B2D5-956BD03E1EC8}" dt="2026-06-25T13:05:38.470" v="1083" actId="20577"/>
        <pc:sldMkLst>
          <pc:docMk/>
          <pc:sldMk cId="1558612203" sldId="279"/>
        </pc:sldMkLst>
        <pc:spChg chg="mod">
          <ac:chgData name="Micky Khurana" userId="3b35ef58-2657-47ce-95db-11e3ae6d06f8" providerId="ADAL" clId="{E2523FE4-E768-46CB-B2D5-956BD03E1EC8}" dt="2026-06-23T13:38:16.507" v="1014" actId="20577"/>
          <ac:spMkLst>
            <pc:docMk/>
            <pc:sldMk cId="1558612203" sldId="279"/>
            <ac:spMk id="5" creationId="{5D6D2A7E-18E4-C850-7A39-C3E3E554B348}"/>
          </ac:spMkLst>
        </pc:spChg>
        <pc:spChg chg="mod">
          <ac:chgData name="Micky Khurana" userId="3b35ef58-2657-47ce-95db-11e3ae6d06f8" providerId="ADAL" clId="{E2523FE4-E768-46CB-B2D5-956BD03E1EC8}" dt="2026-06-25T13:05:38.470" v="1083" actId="20577"/>
          <ac:spMkLst>
            <pc:docMk/>
            <pc:sldMk cId="1558612203" sldId="279"/>
            <ac:spMk id="6" creationId="{29EC24FF-9FF7-1B5F-BBF5-00C2D5785A8F}"/>
          </ac:spMkLst>
        </pc:spChg>
      </pc:sldChg>
      <pc:sldChg chg="modSp mod">
        <pc:chgData name="Micky Khurana" userId="3b35ef58-2657-47ce-95db-11e3ae6d06f8" providerId="ADAL" clId="{E2523FE4-E768-46CB-B2D5-956BD03E1EC8}" dt="2026-06-29T07:44:09.120" v="1405" actId="2165"/>
        <pc:sldMkLst>
          <pc:docMk/>
          <pc:sldMk cId="864250687" sldId="281"/>
        </pc:sldMkLst>
        <pc:spChg chg="mod">
          <ac:chgData name="Micky Khurana" userId="3b35ef58-2657-47ce-95db-11e3ae6d06f8" providerId="ADAL" clId="{E2523FE4-E768-46CB-B2D5-956BD03E1EC8}" dt="2026-06-23T13:25:34.706" v="855" actId="20577"/>
          <ac:spMkLst>
            <pc:docMk/>
            <pc:sldMk cId="864250687" sldId="281"/>
            <ac:spMk id="2" creationId="{FA6FA4E0-737B-6D27-838E-B4EFB19F30C4}"/>
          </ac:spMkLst>
        </pc:spChg>
        <pc:spChg chg="mod">
          <ac:chgData name="Micky Khurana" userId="3b35ef58-2657-47ce-95db-11e3ae6d06f8" providerId="ADAL" clId="{E2523FE4-E768-46CB-B2D5-956BD03E1EC8}" dt="2026-06-23T13:25:31.264" v="854" actId="20577"/>
          <ac:spMkLst>
            <pc:docMk/>
            <pc:sldMk cId="864250687" sldId="281"/>
            <ac:spMk id="14" creationId="{5CFF9DC9-0204-7F33-31DE-27C57DC6B496}"/>
          </ac:spMkLst>
        </pc:spChg>
        <pc:graphicFrameChg chg="mod modGraphic">
          <ac:chgData name="Micky Khurana" userId="3b35ef58-2657-47ce-95db-11e3ae6d06f8" providerId="ADAL" clId="{E2523FE4-E768-46CB-B2D5-956BD03E1EC8}" dt="2026-06-29T07:44:09.120" v="1405" actId="2165"/>
          <ac:graphicFrameMkLst>
            <pc:docMk/>
            <pc:sldMk cId="864250687" sldId="281"/>
            <ac:graphicFrameMk id="9" creationId="{1A31DE1D-3C0F-E2D9-A75E-6AD0795CE7CC}"/>
          </ac:graphicFrameMkLst>
        </pc:graphicFrameChg>
      </pc:sldChg>
      <pc:sldChg chg="modSp mod">
        <pc:chgData name="Micky Khurana" userId="3b35ef58-2657-47ce-95db-11e3ae6d06f8" providerId="ADAL" clId="{E2523FE4-E768-46CB-B2D5-956BD03E1EC8}" dt="2026-06-29T07:44:23.161" v="1407" actId="14734"/>
        <pc:sldMkLst>
          <pc:docMk/>
          <pc:sldMk cId="2404135683" sldId="282"/>
        </pc:sldMkLst>
        <pc:spChg chg="mod">
          <ac:chgData name="Micky Khurana" userId="3b35ef58-2657-47ce-95db-11e3ae6d06f8" providerId="ADAL" clId="{E2523FE4-E768-46CB-B2D5-956BD03E1EC8}" dt="2026-06-29T07:42:14.562" v="1370" actId="20577"/>
          <ac:spMkLst>
            <pc:docMk/>
            <pc:sldMk cId="2404135683" sldId="282"/>
            <ac:spMk id="2" creationId="{E0A3060B-D6CE-B02F-8A9C-DE8193406D58}"/>
          </ac:spMkLst>
        </pc:spChg>
        <pc:spChg chg="mod">
          <ac:chgData name="Micky Khurana" userId="3b35ef58-2657-47ce-95db-11e3ae6d06f8" providerId="ADAL" clId="{E2523FE4-E768-46CB-B2D5-956BD03E1EC8}" dt="2026-06-23T13:36:22.958" v="981" actId="20577"/>
          <ac:spMkLst>
            <pc:docMk/>
            <pc:sldMk cId="2404135683" sldId="282"/>
            <ac:spMk id="14" creationId="{90F5DBFE-2AB1-27FE-D426-6A1EA4B352CD}"/>
          </ac:spMkLst>
        </pc:spChg>
        <pc:graphicFrameChg chg="mod modGraphic">
          <ac:chgData name="Micky Khurana" userId="3b35ef58-2657-47ce-95db-11e3ae6d06f8" providerId="ADAL" clId="{E2523FE4-E768-46CB-B2D5-956BD03E1EC8}" dt="2026-06-29T07:44:23.161" v="1407" actId="14734"/>
          <ac:graphicFrameMkLst>
            <pc:docMk/>
            <pc:sldMk cId="2404135683" sldId="282"/>
            <ac:graphicFrameMk id="9" creationId="{FBF68C43-D7A3-AA83-86C3-CBB4C19A65E5}"/>
          </ac:graphicFrameMkLst>
        </pc:graphicFrameChg>
      </pc:sldChg>
      <pc:sldChg chg="modSp add mod ord">
        <pc:chgData name="Micky Khurana" userId="3b35ef58-2657-47ce-95db-11e3ae6d06f8" providerId="ADAL" clId="{E2523FE4-E768-46CB-B2D5-956BD03E1EC8}" dt="2026-06-29T11:37:06.334" v="1435" actId="20577"/>
        <pc:sldMkLst>
          <pc:docMk/>
          <pc:sldMk cId="1124038581" sldId="283"/>
        </pc:sldMkLst>
        <pc:spChg chg="mod">
          <ac:chgData name="Micky Khurana" userId="3b35ef58-2657-47ce-95db-11e3ae6d06f8" providerId="ADAL" clId="{E2523FE4-E768-46CB-B2D5-956BD03E1EC8}" dt="2026-06-23T12:56:48.012" v="484" actId="20577"/>
          <ac:spMkLst>
            <pc:docMk/>
            <pc:sldMk cId="1124038581" sldId="283"/>
            <ac:spMk id="2" creationId="{6A366B8D-0E22-F255-48D5-90B6B192FFF8}"/>
          </ac:spMkLst>
        </pc:spChg>
        <pc:spChg chg="mod">
          <ac:chgData name="Micky Khurana" userId="3b35ef58-2657-47ce-95db-11e3ae6d06f8" providerId="ADAL" clId="{E2523FE4-E768-46CB-B2D5-956BD03E1EC8}" dt="2026-06-29T11:37:03.836" v="1433" actId="20577"/>
          <ac:spMkLst>
            <pc:docMk/>
            <pc:sldMk cId="1124038581" sldId="283"/>
            <ac:spMk id="3" creationId="{79506D10-6DD7-E3F9-EF4D-D1A5FE18CBC2}"/>
          </ac:spMkLst>
        </pc:spChg>
        <pc:spChg chg="mod">
          <ac:chgData name="Micky Khurana" userId="3b35ef58-2657-47ce-95db-11e3ae6d06f8" providerId="ADAL" clId="{E2523FE4-E768-46CB-B2D5-956BD03E1EC8}" dt="2026-06-29T11:37:06.334" v="1435" actId="20577"/>
          <ac:spMkLst>
            <pc:docMk/>
            <pc:sldMk cId="1124038581" sldId="283"/>
            <ac:spMk id="4" creationId="{E06F3A69-4B60-AE6D-F1E6-85F5016F0725}"/>
          </ac:spMkLst>
        </pc:spChg>
        <pc:spChg chg="mod">
          <ac:chgData name="Micky Khurana" userId="3b35ef58-2657-47ce-95db-11e3ae6d06f8" providerId="ADAL" clId="{E2523FE4-E768-46CB-B2D5-956BD03E1EC8}" dt="2026-06-29T11:36:43.735" v="1425" actId="20577"/>
          <ac:spMkLst>
            <pc:docMk/>
            <pc:sldMk cId="1124038581" sldId="283"/>
            <ac:spMk id="5" creationId="{C7173F8D-59B0-C293-040C-07EAA34C623E}"/>
          </ac:spMkLst>
        </pc:spChg>
      </pc:sldChg>
      <pc:sldChg chg="addSp delSp modSp add mod">
        <pc:chgData name="Micky Khurana" userId="3b35ef58-2657-47ce-95db-11e3ae6d06f8" providerId="ADAL" clId="{E2523FE4-E768-46CB-B2D5-956BD03E1EC8}" dt="2026-06-29T07:41:06.630" v="1359" actId="20577"/>
        <pc:sldMkLst>
          <pc:docMk/>
          <pc:sldMk cId="245145295" sldId="284"/>
        </pc:sldMkLst>
        <pc:spChg chg="mod">
          <ac:chgData name="Micky Khurana" userId="3b35ef58-2657-47ce-95db-11e3ae6d06f8" providerId="ADAL" clId="{E2523FE4-E768-46CB-B2D5-956BD03E1EC8}" dt="2026-06-29T07:39:12.905" v="1317" actId="14100"/>
          <ac:spMkLst>
            <pc:docMk/>
            <pc:sldMk cId="245145295" sldId="284"/>
            <ac:spMk id="2" creationId="{71C17850-37A6-A278-F4E2-8A6B3B0FAE80}"/>
          </ac:spMkLst>
        </pc:spChg>
        <pc:spChg chg="mod">
          <ac:chgData name="Micky Khurana" userId="3b35ef58-2657-47ce-95db-11e3ae6d06f8" providerId="ADAL" clId="{E2523FE4-E768-46CB-B2D5-956BD03E1EC8}" dt="2026-06-29T07:41:00.764" v="1353" actId="21"/>
          <ac:spMkLst>
            <pc:docMk/>
            <pc:sldMk cId="245145295" sldId="284"/>
            <ac:spMk id="3" creationId="{A0D3E544-E612-F6E5-ECFF-7ABA5B4FAB76}"/>
          </ac:spMkLst>
        </pc:spChg>
        <pc:spChg chg="add del">
          <ac:chgData name="Micky Khurana" userId="3b35ef58-2657-47ce-95db-11e3ae6d06f8" providerId="ADAL" clId="{E2523FE4-E768-46CB-B2D5-956BD03E1EC8}" dt="2026-06-29T07:39:24.401" v="1323" actId="22"/>
          <ac:spMkLst>
            <pc:docMk/>
            <pc:sldMk cId="245145295" sldId="284"/>
            <ac:spMk id="5" creationId="{F75FAB29-6A43-CF80-8AA2-A67592C1728F}"/>
          </ac:spMkLst>
        </pc:spChg>
        <pc:spChg chg="add mod">
          <ac:chgData name="Micky Khurana" userId="3b35ef58-2657-47ce-95db-11e3ae6d06f8" providerId="ADAL" clId="{E2523FE4-E768-46CB-B2D5-956BD03E1EC8}" dt="2026-06-29T07:41:06.630" v="1359" actId="20577"/>
          <ac:spMkLst>
            <pc:docMk/>
            <pc:sldMk cId="245145295" sldId="284"/>
            <ac:spMk id="6" creationId="{B5F1C506-0C4C-8005-047C-6DA734D60D4F}"/>
          </ac:spMkLst>
        </pc:spChg>
        <pc:spChg chg="add mod">
          <ac:chgData name="Micky Khurana" userId="3b35ef58-2657-47ce-95db-11e3ae6d06f8" providerId="ADAL" clId="{E2523FE4-E768-46CB-B2D5-956BD03E1EC8}" dt="2026-06-29T07:36:44.083" v="1274" actId="1076"/>
          <ac:spMkLst>
            <pc:docMk/>
            <pc:sldMk cId="245145295" sldId="284"/>
            <ac:spMk id="12" creationId="{B72B3464-6F8C-80E2-C985-C81971BA414F}"/>
          </ac:spMkLst>
        </pc:spChg>
      </pc:sldChg>
      <pc:sldChg chg="modSp add mod">
        <pc:chgData name="Micky Khurana" userId="3b35ef58-2657-47ce-95db-11e3ae6d06f8" providerId="ADAL" clId="{E2523FE4-E768-46CB-B2D5-956BD03E1EC8}" dt="2026-06-29T07:41:34.904" v="1367" actId="20577"/>
        <pc:sldMkLst>
          <pc:docMk/>
          <pc:sldMk cId="3709856414" sldId="285"/>
        </pc:sldMkLst>
        <pc:spChg chg="mod">
          <ac:chgData name="Micky Khurana" userId="3b35ef58-2657-47ce-95db-11e3ae6d06f8" providerId="ADAL" clId="{E2523FE4-E768-46CB-B2D5-956BD03E1EC8}" dt="2026-06-29T07:41:34.904" v="1367" actId="20577"/>
          <ac:spMkLst>
            <pc:docMk/>
            <pc:sldMk cId="3709856414" sldId="285"/>
            <ac:spMk id="2" creationId="{E0486385-C536-E302-1DB6-7EF9D36F863B}"/>
          </ac:spMkLst>
        </pc:spChg>
        <pc:graphicFrameChg chg="mod modGraphic">
          <ac:chgData name="Micky Khurana" userId="3b35ef58-2657-47ce-95db-11e3ae6d06f8" providerId="ADAL" clId="{E2523FE4-E768-46CB-B2D5-956BD03E1EC8}" dt="2026-06-23T13:23:12.226" v="808" actId="21"/>
          <ac:graphicFrameMkLst>
            <pc:docMk/>
            <pc:sldMk cId="3709856414" sldId="285"/>
            <ac:graphicFrameMk id="9" creationId="{2F9D187F-D674-98F8-4813-4A799F02809D}"/>
          </ac:graphicFrameMkLst>
        </pc:graphicFrameChg>
        <pc:graphicFrameChg chg="mod modGraphic">
          <ac:chgData name="Micky Khurana" userId="3b35ef58-2657-47ce-95db-11e3ae6d06f8" providerId="ADAL" clId="{E2523FE4-E768-46CB-B2D5-956BD03E1EC8}" dt="2026-06-23T13:24:01.944" v="821" actId="2165"/>
          <ac:graphicFrameMkLst>
            <pc:docMk/>
            <pc:sldMk cId="3709856414" sldId="285"/>
            <ac:graphicFrameMk id="10" creationId="{53566DFA-52D9-CD34-1C1F-C82EC74AAB92}"/>
          </ac:graphicFrameMkLst>
        </pc:graphicFrameChg>
      </pc:sldChg>
      <pc:sldChg chg="modSp add mod">
        <pc:chgData name="Micky Khurana" userId="3b35ef58-2657-47ce-95db-11e3ae6d06f8" providerId="ADAL" clId="{E2523FE4-E768-46CB-B2D5-956BD03E1EC8}" dt="2026-06-29T07:43:59.694" v="1404" actId="20577"/>
        <pc:sldMkLst>
          <pc:docMk/>
          <pc:sldMk cId="1679329219" sldId="286"/>
        </pc:sldMkLst>
        <pc:spChg chg="mod">
          <ac:chgData name="Micky Khurana" userId="3b35ef58-2657-47ce-95db-11e3ae6d06f8" providerId="ADAL" clId="{E2523FE4-E768-46CB-B2D5-956BD03E1EC8}" dt="2026-06-29T07:41:42.183" v="1368" actId="20577"/>
          <ac:spMkLst>
            <pc:docMk/>
            <pc:sldMk cId="1679329219" sldId="286"/>
            <ac:spMk id="2" creationId="{C402724C-AFBA-F336-E769-5C5116B85E00}"/>
          </ac:spMkLst>
        </pc:spChg>
        <pc:graphicFrameChg chg="mod modGraphic">
          <ac:chgData name="Micky Khurana" userId="3b35ef58-2657-47ce-95db-11e3ae6d06f8" providerId="ADAL" clId="{E2523FE4-E768-46CB-B2D5-956BD03E1EC8}" dt="2026-06-29T07:43:59.694" v="1404" actId="20577"/>
          <ac:graphicFrameMkLst>
            <pc:docMk/>
            <pc:sldMk cId="1679329219" sldId="286"/>
            <ac:graphicFrameMk id="9" creationId="{DC562C52-A847-8282-3B50-6EAE4B41A60C}"/>
          </ac:graphicFrameMkLst>
        </pc:graphicFrameChg>
      </pc:sldChg>
      <pc:sldChg chg="modSp add mod">
        <pc:chgData name="Micky Khurana" userId="3b35ef58-2657-47ce-95db-11e3ae6d06f8" providerId="ADAL" clId="{E2523FE4-E768-46CB-B2D5-956BD03E1EC8}" dt="2026-06-29T07:43:09.489" v="1386" actId="14734"/>
        <pc:sldMkLst>
          <pc:docMk/>
          <pc:sldMk cId="4192600456" sldId="287"/>
        </pc:sldMkLst>
        <pc:spChg chg="mod">
          <ac:chgData name="Micky Khurana" userId="3b35ef58-2657-47ce-95db-11e3ae6d06f8" providerId="ADAL" clId="{E2523FE4-E768-46CB-B2D5-956BD03E1EC8}" dt="2026-06-29T07:42:21.161" v="1376" actId="20577"/>
          <ac:spMkLst>
            <pc:docMk/>
            <pc:sldMk cId="4192600456" sldId="287"/>
            <ac:spMk id="2" creationId="{621CA7A9-E633-B4A2-01CF-820E3FCC4FF7}"/>
          </ac:spMkLst>
        </pc:spChg>
        <pc:graphicFrameChg chg="modGraphic">
          <ac:chgData name="Micky Khurana" userId="3b35ef58-2657-47ce-95db-11e3ae6d06f8" providerId="ADAL" clId="{E2523FE4-E768-46CB-B2D5-956BD03E1EC8}" dt="2026-06-29T07:43:09.489" v="1386" actId="14734"/>
          <ac:graphicFrameMkLst>
            <pc:docMk/>
            <pc:sldMk cId="4192600456" sldId="287"/>
            <ac:graphicFrameMk id="9" creationId="{9026C017-E0D7-B257-CE60-A656FA925996}"/>
          </ac:graphicFrameMkLst>
        </pc:graphicFrameChg>
      </pc:sldChg>
      <pc:sldChg chg="modSp add mod">
        <pc:chgData name="Micky Khurana" userId="3b35ef58-2657-47ce-95db-11e3ae6d06f8" providerId="ADAL" clId="{E2523FE4-E768-46CB-B2D5-956BD03E1EC8}" dt="2026-06-29T07:42:27.018" v="1382" actId="20577"/>
        <pc:sldMkLst>
          <pc:docMk/>
          <pc:sldMk cId="2662621009" sldId="288"/>
        </pc:sldMkLst>
        <pc:spChg chg="mod">
          <ac:chgData name="Micky Khurana" userId="3b35ef58-2657-47ce-95db-11e3ae6d06f8" providerId="ADAL" clId="{E2523FE4-E768-46CB-B2D5-956BD03E1EC8}" dt="2026-06-29T07:42:27.018" v="1382" actId="20577"/>
          <ac:spMkLst>
            <pc:docMk/>
            <pc:sldMk cId="2662621009" sldId="288"/>
            <ac:spMk id="2" creationId="{877B066F-7340-665D-1914-3C262396ECCE}"/>
          </ac:spMkLst>
        </pc:spChg>
        <pc:graphicFrameChg chg="mod modGraphic">
          <ac:chgData name="Micky Khurana" userId="3b35ef58-2657-47ce-95db-11e3ae6d06f8" providerId="ADAL" clId="{E2523FE4-E768-46CB-B2D5-956BD03E1EC8}" dt="2026-06-23T13:39:56.878" v="1047" actId="12"/>
          <ac:graphicFrameMkLst>
            <pc:docMk/>
            <pc:sldMk cId="2662621009" sldId="288"/>
            <ac:graphicFrameMk id="9" creationId="{B043F6E9-688F-E778-8F53-DB3C67A6495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05288"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95925" y="0"/>
            <a:ext cx="4205288" cy="344488"/>
          </a:xfrm>
          <a:prstGeom prst="rect">
            <a:avLst/>
          </a:prstGeom>
        </p:spPr>
        <p:txBody>
          <a:bodyPr vert="horz" lIns="91440" tIns="45720" rIns="91440" bIns="45720" rtlCol="0"/>
          <a:lstStyle>
            <a:lvl1pPr algn="r">
              <a:defRPr sz="1200"/>
            </a:lvl1pPr>
          </a:lstStyle>
          <a:p>
            <a:fld id="{6BFA6E90-9E90-B946-9DD0-F90A050FA1CC}" type="datetimeFigureOut">
              <a:rPr lang="en-US" smtClean="0"/>
              <a:t>6/29/2026</a:t>
            </a:fld>
            <a:endParaRPr lang="en-US"/>
          </a:p>
        </p:txBody>
      </p:sp>
      <p:sp>
        <p:nvSpPr>
          <p:cNvPr id="4" name="Slide Image Placeholder 3"/>
          <p:cNvSpPr>
            <a:spLocks noGrp="1" noRot="1" noChangeAspect="1"/>
          </p:cNvSpPr>
          <p:nvPr>
            <p:ph type="sldImg" idx="2"/>
          </p:nvPr>
        </p:nvSpPr>
        <p:spPr>
          <a:xfrm>
            <a:off x="3214688" y="857250"/>
            <a:ext cx="327342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9963" y="3300413"/>
            <a:ext cx="7762875"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4205288"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95925" y="6513513"/>
            <a:ext cx="4205288" cy="344487"/>
          </a:xfrm>
          <a:prstGeom prst="rect">
            <a:avLst/>
          </a:prstGeom>
        </p:spPr>
        <p:txBody>
          <a:bodyPr vert="horz" lIns="91440" tIns="45720" rIns="91440" bIns="45720" rtlCol="0" anchor="b"/>
          <a:lstStyle>
            <a:lvl1pPr algn="r">
              <a:defRPr sz="1200"/>
            </a:lvl1pPr>
          </a:lstStyle>
          <a:p>
            <a:fld id="{09C7387B-C633-3449-9E7F-0761A1A6C164}" type="slidenum">
              <a:rPr lang="en-US" smtClean="0"/>
              <a:t>‹#›</a:t>
            </a:fld>
            <a:endParaRPr lang="en-US"/>
          </a:p>
        </p:txBody>
      </p:sp>
    </p:spTree>
    <p:extLst>
      <p:ext uri="{BB962C8B-B14F-4D97-AF65-F5344CB8AC3E}">
        <p14:creationId xmlns:p14="http://schemas.microsoft.com/office/powerpoint/2010/main" val="3384330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71500" y="466090"/>
            <a:ext cx="2007870" cy="345440"/>
          </a:xfrm>
          <a:prstGeom prst="rect">
            <a:avLst/>
          </a:prstGeom>
        </p:spPr>
        <p:txBody>
          <a:bodyPr lIns="0" tIns="0" rIns="0" bIns="0"/>
          <a:lstStyle>
            <a:lvl1pPr>
              <a:defRPr sz="2100" b="1" i="0">
                <a:solidFill>
                  <a:schemeClr val="bg1"/>
                </a:solidFill>
                <a:latin typeface="Arial"/>
                <a:cs typeface="Arial"/>
              </a:defRPr>
            </a:lvl1pPr>
          </a:lstStyle>
          <a:p>
            <a:endParaRPr/>
          </a:p>
        </p:txBody>
      </p:sp>
      <p:sp>
        <p:nvSpPr>
          <p:cNvPr id="3" name="Holder 3"/>
          <p:cNvSpPr>
            <a:spLocks noGrp="1"/>
          </p:cNvSpPr>
          <p:nvPr>
            <p:ph type="body" idx="1"/>
          </p:nvPr>
        </p:nvSpPr>
        <p:spPr>
          <a:xfrm>
            <a:off x="546100" y="2627312"/>
            <a:ext cx="4253230" cy="2992120"/>
          </a:xfrm>
          <a:prstGeom prst="rect">
            <a:avLst/>
          </a:prstGeom>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spc="10"/>
              <a:t>Recruitment</a:t>
            </a:r>
            <a:r>
              <a:rPr spc="80"/>
              <a:t> </a:t>
            </a:r>
            <a:r>
              <a:rPr spc="10"/>
              <a:t>pack</a:t>
            </a:r>
            <a:r>
              <a:rPr spc="445"/>
              <a:t> </a:t>
            </a:r>
            <a:r>
              <a:rPr spc="10"/>
              <a:t>|</a:t>
            </a:r>
            <a:r>
              <a:rPr spc="450"/>
              <a:t> </a:t>
            </a:r>
            <a:r>
              <a:rPr spc="10"/>
              <a:t>Information</a:t>
            </a:r>
            <a:r>
              <a:rPr spc="80"/>
              <a:t> </a:t>
            </a:r>
            <a:r>
              <a:rPr spc="10"/>
              <a:t>for</a:t>
            </a:r>
            <a:r>
              <a:rPr spc="85"/>
              <a:t> </a:t>
            </a:r>
            <a:r>
              <a:rPr spc="-10"/>
              <a:t>applicants</a:t>
            </a:r>
          </a:p>
        </p:txBody>
      </p:sp>
      <p:sp>
        <p:nvSpPr>
          <p:cNvPr id="5" name="Holder 5"/>
          <p:cNvSpPr>
            <a:spLocks noGrp="1"/>
          </p:cNvSpPr>
          <p:nvPr>
            <p:ph type="dt" sz="half" idx="6"/>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lang="en-GB" spc="-10"/>
              <a:t>mstrust.org.uk</a:t>
            </a:r>
            <a:endParaRPr spc="-10"/>
          </a:p>
        </p:txBody>
      </p:sp>
      <p:sp>
        <p:nvSpPr>
          <p:cNvPr id="6" name="Holder 6"/>
          <p:cNvSpPr>
            <a:spLocks noGrp="1"/>
          </p:cNvSpPr>
          <p:nvPr>
            <p:ph type="sldNum" sz="quarter" idx="7"/>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fld id="{81D60167-4931-47E6-BA6A-407CBD079E47}" type="slidenum">
              <a:rPr spc="-25" dirty="0"/>
              <a:t>‹#›</a:t>
            </a:fld>
            <a:endParaRPr spc="-25"/>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orking with 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7CA91D3-C904-631B-077D-B01B94C4138A}"/>
              </a:ext>
            </a:extLst>
          </p:cNvPr>
          <p:cNvSpPr>
            <a:spLocks noGrp="1"/>
          </p:cNvSpPr>
          <p:nvPr>
            <p:ph type="title"/>
          </p:nvPr>
        </p:nvSpPr>
        <p:spPr>
          <a:xfrm>
            <a:off x="406399" y="1014848"/>
            <a:ext cx="5334000" cy="646395"/>
          </a:xfrm>
          <a:prstGeom prst="rect">
            <a:avLst/>
          </a:prstGeom>
        </p:spPr>
        <p:txBody>
          <a:bodyPr wrap="square" lIns="0" tIns="0" rIns="0" bIns="0">
            <a:spAutoFit/>
          </a:bodyPr>
          <a:lstStyle>
            <a:lvl1pPr>
              <a:lnSpc>
                <a:spcPct val="90000"/>
              </a:lnSpc>
              <a:defRPr sz="4600" b="0" i="0" spc="-150" baseline="0">
                <a:solidFill>
                  <a:srgbClr val="0A2645"/>
                </a:solidFill>
                <a:latin typeface="DM Sans 14pt ExtraBold" pitchFamily="2" charset="77"/>
              </a:defRPr>
            </a:lvl1pPr>
          </a:lstStyle>
          <a:p>
            <a:r>
              <a:rPr lang="en-GB"/>
              <a:t>Click to edit</a:t>
            </a:r>
            <a:endParaRPr lang="en-US"/>
          </a:p>
        </p:txBody>
      </p:sp>
      <p:sp>
        <p:nvSpPr>
          <p:cNvPr id="14" name="Text Placeholder 13">
            <a:extLst>
              <a:ext uri="{FF2B5EF4-FFF2-40B4-BE49-F238E27FC236}">
                <a16:creationId xmlns:a16="http://schemas.microsoft.com/office/drawing/2014/main" id="{654D971C-4B08-6192-36F7-A905A0424656}"/>
              </a:ext>
            </a:extLst>
          </p:cNvPr>
          <p:cNvSpPr>
            <a:spLocks noGrp="1"/>
          </p:cNvSpPr>
          <p:nvPr>
            <p:ph type="body" sz="quarter" idx="10"/>
          </p:nvPr>
        </p:nvSpPr>
        <p:spPr>
          <a:xfrm>
            <a:off x="423425" y="2335174"/>
            <a:ext cx="2827140" cy="1900621"/>
          </a:xfrm>
          <a:prstGeom prst="rect">
            <a:avLst/>
          </a:prstGeom>
          <a:solidFill>
            <a:schemeClr val="bg1"/>
          </a:solidFill>
        </p:spPr>
        <p:txBody>
          <a:bodyPr wrap="square" lIns="108000" tIns="108000" rIns="108000" bIns="108000">
            <a:spAutoFit/>
          </a:bodyPr>
          <a:lstStyle>
            <a:lvl1pPr>
              <a:spcAft>
                <a:spcPts val="1000"/>
              </a:spcAft>
              <a:defRPr sz="14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object 22">
            <a:extLst>
              <a:ext uri="{FF2B5EF4-FFF2-40B4-BE49-F238E27FC236}">
                <a16:creationId xmlns:a16="http://schemas.microsoft.com/office/drawing/2014/main" id="{1385A7FC-6670-C723-E059-4578DB198706}"/>
              </a:ext>
            </a:extLst>
          </p:cNvPr>
          <p:cNvSpPr txBox="1">
            <a:spLocks/>
          </p:cNvSpPr>
          <p:nvPr userDrawn="1"/>
        </p:nvSpPr>
        <p:spPr>
          <a:xfrm>
            <a:off x="406399" y="406399"/>
            <a:ext cx="1375509" cy="437841"/>
          </a:xfrm>
          <a:prstGeom prst="rect">
            <a:avLst/>
          </a:prstGeom>
          <a:solidFill>
            <a:srgbClr val="0A2645"/>
          </a:solidFill>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2100" b="0" i="0">
                <a:solidFill>
                  <a:schemeClr val="bg1"/>
                </a:solidFill>
                <a:latin typeface="DM Sans 14pt ExtraBold" pitchFamily="2" charset="77"/>
              </a:rPr>
              <a:t>Benefits</a:t>
            </a:r>
            <a:endParaRPr lang="en-GB" sz="2100" b="0" i="0" spc="-25">
              <a:solidFill>
                <a:schemeClr val="bg1"/>
              </a:solidFill>
              <a:latin typeface="DM Sans 14pt ExtraBold" pitchFamily="2" charset="77"/>
            </a:endParaRPr>
          </a:p>
        </p:txBody>
      </p:sp>
      <p:sp>
        <p:nvSpPr>
          <p:cNvPr id="8" name="Date Placeholder 7">
            <a:extLst>
              <a:ext uri="{FF2B5EF4-FFF2-40B4-BE49-F238E27FC236}">
                <a16:creationId xmlns:a16="http://schemas.microsoft.com/office/drawing/2014/main" id="{4F4BA9F0-0646-ABF0-2DAA-46467A6957E4}"/>
              </a:ext>
            </a:extLst>
          </p:cNvPr>
          <p:cNvSpPr>
            <a:spLocks noGrp="1"/>
          </p:cNvSpPr>
          <p:nvPr>
            <p:ph type="dt" sz="half" idx="13"/>
          </p:nvPr>
        </p:nvSpPr>
        <p:spPr/>
        <p:txBody>
          <a:bodyPr/>
          <a:lstStyle/>
          <a:p>
            <a:pPr marL="12700">
              <a:lnSpc>
                <a:spcPct val="100000"/>
              </a:lnSpc>
              <a:spcBef>
                <a:spcPts val="90"/>
              </a:spcBef>
            </a:pPr>
            <a:r>
              <a:rPr lang="en-GB" spc="-10"/>
              <a:t>mstrust.org.uk</a:t>
            </a:r>
          </a:p>
        </p:txBody>
      </p:sp>
      <p:sp>
        <p:nvSpPr>
          <p:cNvPr id="9" name="Footer Placeholder 8">
            <a:extLst>
              <a:ext uri="{FF2B5EF4-FFF2-40B4-BE49-F238E27FC236}">
                <a16:creationId xmlns:a16="http://schemas.microsoft.com/office/drawing/2014/main" id="{0FE918E4-D49C-47CF-766C-9DC5D18FE870}"/>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10" name="Slide Number Placeholder 9">
            <a:extLst>
              <a:ext uri="{FF2B5EF4-FFF2-40B4-BE49-F238E27FC236}">
                <a16:creationId xmlns:a16="http://schemas.microsoft.com/office/drawing/2014/main" id="{827D4A95-B996-6864-E57B-1176C270C2C9}"/>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a:t>
            </a:fld>
            <a:endParaRPr lang="en-GB" spc="-25"/>
          </a:p>
        </p:txBody>
      </p:sp>
      <p:sp>
        <p:nvSpPr>
          <p:cNvPr id="17" name="Text Placeholder 13">
            <a:extLst>
              <a:ext uri="{FF2B5EF4-FFF2-40B4-BE49-F238E27FC236}">
                <a16:creationId xmlns:a16="http://schemas.microsoft.com/office/drawing/2014/main" id="{0A45425B-B4A4-929F-7A93-48E826AA6EC5}"/>
              </a:ext>
            </a:extLst>
          </p:cNvPr>
          <p:cNvSpPr>
            <a:spLocks noGrp="1"/>
          </p:cNvSpPr>
          <p:nvPr>
            <p:ph type="body" sz="quarter" idx="16"/>
          </p:nvPr>
        </p:nvSpPr>
        <p:spPr>
          <a:xfrm>
            <a:off x="3429772" y="2335174"/>
            <a:ext cx="2827140" cy="1900621"/>
          </a:xfrm>
          <a:prstGeom prst="rect">
            <a:avLst/>
          </a:prstGeom>
          <a:solidFill>
            <a:schemeClr val="bg1"/>
          </a:solidFill>
        </p:spPr>
        <p:txBody>
          <a:bodyPr wrap="square" lIns="108000" tIns="108000" rIns="108000" bIns="108000">
            <a:spAutoFit/>
          </a:bodyPr>
          <a:lstStyle>
            <a:lvl1pPr>
              <a:spcAft>
                <a:spcPts val="1000"/>
              </a:spcAft>
              <a:defRPr sz="14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13">
            <a:extLst>
              <a:ext uri="{FF2B5EF4-FFF2-40B4-BE49-F238E27FC236}">
                <a16:creationId xmlns:a16="http://schemas.microsoft.com/office/drawing/2014/main" id="{D2BC467A-5F8D-F538-4A9A-318110BC3634}"/>
              </a:ext>
            </a:extLst>
          </p:cNvPr>
          <p:cNvSpPr>
            <a:spLocks noGrp="1"/>
          </p:cNvSpPr>
          <p:nvPr>
            <p:ph type="body" sz="quarter" idx="17"/>
          </p:nvPr>
        </p:nvSpPr>
        <p:spPr>
          <a:xfrm>
            <a:off x="6436119" y="2335174"/>
            <a:ext cx="2827140" cy="1900621"/>
          </a:xfrm>
          <a:prstGeom prst="rect">
            <a:avLst/>
          </a:prstGeom>
          <a:solidFill>
            <a:schemeClr val="bg1"/>
          </a:solidFill>
        </p:spPr>
        <p:txBody>
          <a:bodyPr wrap="square" lIns="108000" tIns="108000" rIns="108000" bIns="108000">
            <a:spAutoFit/>
          </a:bodyPr>
          <a:lstStyle>
            <a:lvl1pPr>
              <a:spcAft>
                <a:spcPts val="1000"/>
              </a:spcAft>
              <a:defRPr sz="14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Text Placeholder 13">
            <a:extLst>
              <a:ext uri="{FF2B5EF4-FFF2-40B4-BE49-F238E27FC236}">
                <a16:creationId xmlns:a16="http://schemas.microsoft.com/office/drawing/2014/main" id="{765FB6E2-1B6E-CBC1-CD2C-0CDDF560E10C}"/>
              </a:ext>
            </a:extLst>
          </p:cNvPr>
          <p:cNvSpPr>
            <a:spLocks noGrp="1"/>
          </p:cNvSpPr>
          <p:nvPr>
            <p:ph type="body" sz="quarter" idx="18"/>
          </p:nvPr>
        </p:nvSpPr>
        <p:spPr>
          <a:xfrm>
            <a:off x="393700" y="1831851"/>
            <a:ext cx="6212254" cy="246221"/>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p:txBody>
      </p:sp>
    </p:spTree>
    <p:extLst>
      <p:ext uri="{BB962C8B-B14F-4D97-AF65-F5344CB8AC3E}">
        <p14:creationId xmlns:p14="http://schemas.microsoft.com/office/powerpoint/2010/main" val="2800484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pply tod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5EA6434-BF67-7144-CD46-FF930A3CF0F6}"/>
              </a:ext>
            </a:extLst>
          </p:cNvPr>
          <p:cNvGrpSpPr/>
          <p:nvPr userDrawn="1"/>
        </p:nvGrpSpPr>
        <p:grpSpPr>
          <a:xfrm>
            <a:off x="406399" y="406399"/>
            <a:ext cx="2798978" cy="1080135"/>
            <a:chOff x="406400" y="406400"/>
            <a:chExt cx="2798978" cy="1080135"/>
          </a:xfrm>
        </p:grpSpPr>
        <p:sp>
          <p:nvSpPr>
            <p:cNvPr id="13" name="object 5">
              <a:extLst>
                <a:ext uri="{FF2B5EF4-FFF2-40B4-BE49-F238E27FC236}">
                  <a16:creationId xmlns:a16="http://schemas.microsoft.com/office/drawing/2014/main" id="{21D3B2AD-1702-29BA-E589-0CAF5957C9C3}"/>
                </a:ext>
              </a:extLst>
            </p:cNvPr>
            <p:cNvSpPr/>
            <p:nvPr/>
          </p:nvSpPr>
          <p:spPr>
            <a:xfrm>
              <a:off x="1583588" y="703401"/>
              <a:ext cx="1621790" cy="486409"/>
            </a:xfrm>
            <a:custGeom>
              <a:avLst/>
              <a:gdLst/>
              <a:ahLst/>
              <a:cxnLst/>
              <a:rect l="l" t="t" r="r" b="b"/>
              <a:pathLst>
                <a:path w="1621789" h="486409">
                  <a:moveTo>
                    <a:pt x="384149" y="0"/>
                  </a:moveTo>
                  <a:lnTo>
                    <a:pt x="0" y="0"/>
                  </a:lnTo>
                  <a:lnTo>
                    <a:pt x="0" y="100330"/>
                  </a:lnTo>
                  <a:lnTo>
                    <a:pt x="130556" y="100330"/>
                  </a:lnTo>
                  <a:lnTo>
                    <a:pt x="130556" y="478790"/>
                  </a:lnTo>
                  <a:lnTo>
                    <a:pt x="251536" y="478790"/>
                  </a:lnTo>
                  <a:lnTo>
                    <a:pt x="251536" y="100330"/>
                  </a:lnTo>
                  <a:lnTo>
                    <a:pt x="384149" y="100330"/>
                  </a:lnTo>
                  <a:lnTo>
                    <a:pt x="384149" y="0"/>
                  </a:lnTo>
                  <a:close/>
                </a:path>
                <a:path w="1621789" h="486409">
                  <a:moveTo>
                    <a:pt x="585749" y="118935"/>
                  </a:moveTo>
                  <a:lnTo>
                    <a:pt x="574128" y="116890"/>
                  </a:lnTo>
                  <a:lnTo>
                    <a:pt x="561822" y="116890"/>
                  </a:lnTo>
                  <a:lnTo>
                    <a:pt x="537121" y="120497"/>
                  </a:lnTo>
                  <a:lnTo>
                    <a:pt x="507225" y="133464"/>
                  </a:lnTo>
                  <a:lnTo>
                    <a:pt x="480021" y="158991"/>
                  </a:lnTo>
                  <a:lnTo>
                    <a:pt x="463397" y="200279"/>
                  </a:lnTo>
                  <a:lnTo>
                    <a:pt x="463397" y="124409"/>
                  </a:lnTo>
                  <a:lnTo>
                    <a:pt x="349923" y="124409"/>
                  </a:lnTo>
                  <a:lnTo>
                    <a:pt x="349923" y="478485"/>
                  </a:lnTo>
                  <a:lnTo>
                    <a:pt x="467499" y="478485"/>
                  </a:lnTo>
                  <a:lnTo>
                    <a:pt x="467499" y="301447"/>
                  </a:lnTo>
                  <a:lnTo>
                    <a:pt x="472592" y="271957"/>
                  </a:lnTo>
                  <a:lnTo>
                    <a:pt x="487235" y="249072"/>
                  </a:lnTo>
                  <a:lnTo>
                    <a:pt x="510463" y="234264"/>
                  </a:lnTo>
                  <a:lnTo>
                    <a:pt x="541324" y="228993"/>
                  </a:lnTo>
                  <a:lnTo>
                    <a:pt x="550087" y="229171"/>
                  </a:lnTo>
                  <a:lnTo>
                    <a:pt x="561225" y="229844"/>
                  </a:lnTo>
                  <a:lnTo>
                    <a:pt x="573519" y="231305"/>
                  </a:lnTo>
                  <a:lnTo>
                    <a:pt x="585749" y="233768"/>
                  </a:lnTo>
                  <a:lnTo>
                    <a:pt x="585749" y="118935"/>
                  </a:lnTo>
                  <a:close/>
                </a:path>
                <a:path w="1621789" h="486409">
                  <a:moveTo>
                    <a:pt x="975664" y="124409"/>
                  </a:moveTo>
                  <a:lnTo>
                    <a:pt x="858100" y="124409"/>
                  </a:lnTo>
                  <a:lnTo>
                    <a:pt x="858100" y="315798"/>
                  </a:lnTo>
                  <a:lnTo>
                    <a:pt x="855294" y="344779"/>
                  </a:lnTo>
                  <a:lnTo>
                    <a:pt x="845883" y="369201"/>
                  </a:lnTo>
                  <a:lnTo>
                    <a:pt x="828395" y="386067"/>
                  </a:lnTo>
                  <a:lnTo>
                    <a:pt x="801357" y="392353"/>
                  </a:lnTo>
                  <a:lnTo>
                    <a:pt x="774725" y="386168"/>
                  </a:lnTo>
                  <a:lnTo>
                    <a:pt x="757453" y="369544"/>
                  </a:lnTo>
                  <a:lnTo>
                    <a:pt x="748118" y="345363"/>
                  </a:lnTo>
                  <a:lnTo>
                    <a:pt x="745312" y="316484"/>
                  </a:lnTo>
                  <a:lnTo>
                    <a:pt x="745312" y="124409"/>
                  </a:lnTo>
                  <a:lnTo>
                    <a:pt x="627748" y="124409"/>
                  </a:lnTo>
                  <a:lnTo>
                    <a:pt x="627748" y="323316"/>
                  </a:lnTo>
                  <a:lnTo>
                    <a:pt x="630859" y="369633"/>
                  </a:lnTo>
                  <a:lnTo>
                    <a:pt x="642099" y="413664"/>
                  </a:lnTo>
                  <a:lnTo>
                    <a:pt x="664362" y="450786"/>
                  </a:lnTo>
                  <a:lnTo>
                    <a:pt x="700544" y="476440"/>
                  </a:lnTo>
                  <a:lnTo>
                    <a:pt x="753516" y="486003"/>
                  </a:lnTo>
                  <a:lnTo>
                    <a:pt x="785050" y="482854"/>
                  </a:lnTo>
                  <a:lnTo>
                    <a:pt x="812990" y="473100"/>
                  </a:lnTo>
                  <a:lnTo>
                    <a:pt x="837336" y="456298"/>
                  </a:lnTo>
                  <a:lnTo>
                    <a:pt x="858100" y="432003"/>
                  </a:lnTo>
                  <a:lnTo>
                    <a:pt x="858100" y="478485"/>
                  </a:lnTo>
                  <a:lnTo>
                    <a:pt x="975664" y="478485"/>
                  </a:lnTo>
                  <a:lnTo>
                    <a:pt x="975664" y="124409"/>
                  </a:lnTo>
                  <a:close/>
                </a:path>
                <a:path w="1621789" h="486409">
                  <a:moveTo>
                    <a:pt x="1305026" y="377317"/>
                  </a:moveTo>
                  <a:lnTo>
                    <a:pt x="1284516" y="319811"/>
                  </a:lnTo>
                  <a:lnTo>
                    <a:pt x="1253121" y="292442"/>
                  </a:lnTo>
                  <a:lnTo>
                    <a:pt x="1202499" y="267957"/>
                  </a:lnTo>
                  <a:lnTo>
                    <a:pt x="1143241" y="243992"/>
                  </a:lnTo>
                  <a:lnTo>
                    <a:pt x="1133970" y="238467"/>
                  </a:lnTo>
                  <a:lnTo>
                    <a:pt x="1128039" y="231800"/>
                  </a:lnTo>
                  <a:lnTo>
                    <a:pt x="1125943" y="223520"/>
                  </a:lnTo>
                  <a:lnTo>
                    <a:pt x="1128483" y="213728"/>
                  </a:lnTo>
                  <a:lnTo>
                    <a:pt x="1135507" y="206184"/>
                  </a:lnTo>
                  <a:lnTo>
                    <a:pt x="1146124" y="201320"/>
                  </a:lnTo>
                  <a:lnTo>
                    <a:pt x="1159433" y="199605"/>
                  </a:lnTo>
                  <a:lnTo>
                    <a:pt x="1171714" y="200863"/>
                  </a:lnTo>
                  <a:lnTo>
                    <a:pt x="1185405" y="205587"/>
                  </a:lnTo>
                  <a:lnTo>
                    <a:pt x="1198067" y="215176"/>
                  </a:lnTo>
                  <a:lnTo>
                    <a:pt x="1207274" y="231051"/>
                  </a:lnTo>
                  <a:lnTo>
                    <a:pt x="1295463" y="197548"/>
                  </a:lnTo>
                  <a:lnTo>
                    <a:pt x="1268361" y="157835"/>
                  </a:lnTo>
                  <a:lnTo>
                    <a:pt x="1235049" y="133121"/>
                  </a:lnTo>
                  <a:lnTo>
                    <a:pt x="1198283" y="120459"/>
                  </a:lnTo>
                  <a:lnTo>
                    <a:pt x="1160805" y="116890"/>
                  </a:lnTo>
                  <a:lnTo>
                    <a:pt x="1104811" y="124523"/>
                  </a:lnTo>
                  <a:lnTo>
                    <a:pt x="1058951" y="146202"/>
                  </a:lnTo>
                  <a:lnTo>
                    <a:pt x="1027950" y="180047"/>
                  </a:lnTo>
                  <a:lnTo>
                    <a:pt x="1016571" y="224205"/>
                  </a:lnTo>
                  <a:lnTo>
                    <a:pt x="1023429" y="258813"/>
                  </a:lnTo>
                  <a:lnTo>
                    <a:pt x="1042720" y="287858"/>
                  </a:lnTo>
                  <a:lnTo>
                    <a:pt x="1072515" y="311391"/>
                  </a:lnTo>
                  <a:lnTo>
                    <a:pt x="1110907" y="329476"/>
                  </a:lnTo>
                  <a:lnTo>
                    <a:pt x="1169695" y="354076"/>
                  </a:lnTo>
                  <a:lnTo>
                    <a:pt x="1181709" y="359816"/>
                  </a:lnTo>
                  <a:lnTo>
                    <a:pt x="1189507" y="365188"/>
                  </a:lnTo>
                  <a:lnTo>
                    <a:pt x="1193723" y="370801"/>
                  </a:lnTo>
                  <a:lnTo>
                    <a:pt x="1194981" y="377317"/>
                  </a:lnTo>
                  <a:lnTo>
                    <a:pt x="1191552" y="387870"/>
                  </a:lnTo>
                  <a:lnTo>
                    <a:pt x="1182420" y="395097"/>
                  </a:lnTo>
                  <a:lnTo>
                    <a:pt x="1169314" y="399237"/>
                  </a:lnTo>
                  <a:lnTo>
                    <a:pt x="1153972" y="400570"/>
                  </a:lnTo>
                  <a:lnTo>
                    <a:pt x="1132827" y="398272"/>
                  </a:lnTo>
                  <a:lnTo>
                    <a:pt x="1112951" y="390398"/>
                  </a:lnTo>
                  <a:lnTo>
                    <a:pt x="1096683" y="375475"/>
                  </a:lnTo>
                  <a:lnTo>
                    <a:pt x="1086294" y="352031"/>
                  </a:lnTo>
                  <a:lnTo>
                    <a:pt x="1000848" y="386207"/>
                  </a:lnTo>
                  <a:lnTo>
                    <a:pt x="1023404" y="433527"/>
                  </a:lnTo>
                  <a:lnTo>
                    <a:pt x="1059294" y="464299"/>
                  </a:lnTo>
                  <a:lnTo>
                    <a:pt x="1103896" y="480987"/>
                  </a:lnTo>
                  <a:lnTo>
                    <a:pt x="1152601" y="486003"/>
                  </a:lnTo>
                  <a:lnTo>
                    <a:pt x="1199426" y="481520"/>
                  </a:lnTo>
                  <a:lnTo>
                    <a:pt x="1241094" y="468223"/>
                  </a:lnTo>
                  <a:lnTo>
                    <a:pt x="1274597" y="446290"/>
                  </a:lnTo>
                  <a:lnTo>
                    <a:pt x="1296911" y="415925"/>
                  </a:lnTo>
                  <a:lnTo>
                    <a:pt x="1305026" y="377317"/>
                  </a:lnTo>
                  <a:close/>
                </a:path>
                <a:path w="1621789" h="486409">
                  <a:moveTo>
                    <a:pt x="1621663" y="373214"/>
                  </a:moveTo>
                  <a:lnTo>
                    <a:pt x="1620735" y="362559"/>
                  </a:lnTo>
                  <a:lnTo>
                    <a:pt x="1618843" y="351523"/>
                  </a:lnTo>
                  <a:lnTo>
                    <a:pt x="1615795" y="340728"/>
                  </a:lnTo>
                  <a:lnTo>
                    <a:pt x="1611414" y="330835"/>
                  </a:lnTo>
                  <a:lnTo>
                    <a:pt x="1527340" y="330835"/>
                  </a:lnTo>
                  <a:lnTo>
                    <a:pt x="1529054" y="335940"/>
                  </a:lnTo>
                  <a:lnTo>
                    <a:pt x="1530832" y="343395"/>
                  </a:lnTo>
                  <a:lnTo>
                    <a:pt x="1527505" y="382612"/>
                  </a:lnTo>
                  <a:lnTo>
                    <a:pt x="1508874" y="392353"/>
                  </a:lnTo>
                  <a:lnTo>
                    <a:pt x="1498727" y="390296"/>
                  </a:lnTo>
                  <a:lnTo>
                    <a:pt x="1491716" y="384581"/>
                  </a:lnTo>
                  <a:lnTo>
                    <a:pt x="1487639" y="375920"/>
                  </a:lnTo>
                  <a:lnTo>
                    <a:pt x="1486331" y="365010"/>
                  </a:lnTo>
                  <a:lnTo>
                    <a:pt x="1486331" y="213271"/>
                  </a:lnTo>
                  <a:lnTo>
                    <a:pt x="1579295" y="213271"/>
                  </a:lnTo>
                  <a:lnTo>
                    <a:pt x="1579295" y="124409"/>
                  </a:lnTo>
                  <a:lnTo>
                    <a:pt x="1486331" y="124409"/>
                  </a:lnTo>
                  <a:lnTo>
                    <a:pt x="1486331" y="37604"/>
                  </a:lnTo>
                  <a:lnTo>
                    <a:pt x="1395412" y="37604"/>
                  </a:lnTo>
                  <a:lnTo>
                    <a:pt x="1379689" y="124409"/>
                  </a:lnTo>
                  <a:lnTo>
                    <a:pt x="1318171" y="124409"/>
                  </a:lnTo>
                  <a:lnTo>
                    <a:pt x="1318171" y="213271"/>
                  </a:lnTo>
                  <a:lnTo>
                    <a:pt x="1369441" y="213271"/>
                  </a:lnTo>
                  <a:lnTo>
                    <a:pt x="1369441" y="358863"/>
                  </a:lnTo>
                  <a:lnTo>
                    <a:pt x="1376832" y="411721"/>
                  </a:lnTo>
                  <a:lnTo>
                    <a:pt x="1396758" y="448208"/>
                  </a:lnTo>
                  <a:lnTo>
                    <a:pt x="1425841" y="470979"/>
                  </a:lnTo>
                  <a:lnTo>
                    <a:pt x="1460690" y="482688"/>
                  </a:lnTo>
                  <a:lnTo>
                    <a:pt x="1497939" y="486003"/>
                  </a:lnTo>
                  <a:lnTo>
                    <a:pt x="1548701" y="478383"/>
                  </a:lnTo>
                  <a:lnTo>
                    <a:pt x="1587741" y="456272"/>
                  </a:lnTo>
                  <a:lnTo>
                    <a:pt x="1612811" y="420827"/>
                  </a:lnTo>
                  <a:lnTo>
                    <a:pt x="1621663" y="373214"/>
                  </a:lnTo>
                  <a:close/>
                </a:path>
              </a:pathLst>
            </a:custGeom>
            <a:solidFill>
              <a:srgbClr val="0A2645"/>
            </a:solidFill>
          </p:spPr>
          <p:txBody>
            <a:bodyPr wrap="square" lIns="0" tIns="0" rIns="0" bIns="0" rtlCol="0"/>
            <a:lstStyle/>
            <a:p>
              <a:endParaRPr/>
            </a:p>
          </p:txBody>
        </p:sp>
        <p:grpSp>
          <p:nvGrpSpPr>
            <p:cNvPr id="16" name="object 6">
              <a:extLst>
                <a:ext uri="{FF2B5EF4-FFF2-40B4-BE49-F238E27FC236}">
                  <a16:creationId xmlns:a16="http://schemas.microsoft.com/office/drawing/2014/main" id="{C082890E-4F64-D073-07BB-4F8F7E87AEBD}"/>
                </a:ext>
              </a:extLst>
            </p:cNvPr>
            <p:cNvGrpSpPr/>
            <p:nvPr/>
          </p:nvGrpSpPr>
          <p:grpSpPr>
            <a:xfrm>
              <a:off x="406400" y="406400"/>
              <a:ext cx="1080135" cy="1080135"/>
              <a:chOff x="406400" y="406400"/>
              <a:chExt cx="1080135" cy="1080135"/>
            </a:xfrm>
          </p:grpSpPr>
          <p:sp>
            <p:nvSpPr>
              <p:cNvPr id="17" name="object 7">
                <a:extLst>
                  <a:ext uri="{FF2B5EF4-FFF2-40B4-BE49-F238E27FC236}">
                    <a16:creationId xmlns:a16="http://schemas.microsoft.com/office/drawing/2014/main" id="{93400084-E529-165C-933B-8A20EF88A804}"/>
                  </a:ext>
                </a:extLst>
              </p:cNvPr>
              <p:cNvSpPr/>
              <p:nvPr/>
            </p:nvSpPr>
            <p:spPr>
              <a:xfrm>
                <a:off x="406400" y="406400"/>
                <a:ext cx="1080135" cy="1080135"/>
              </a:xfrm>
              <a:custGeom>
                <a:avLst/>
                <a:gdLst/>
                <a:ahLst/>
                <a:cxnLst/>
                <a:rect l="l" t="t" r="r" b="b"/>
                <a:pathLst>
                  <a:path w="1080135" h="1080135">
                    <a:moveTo>
                      <a:pt x="1079995" y="0"/>
                    </a:moveTo>
                    <a:lnTo>
                      <a:pt x="0" y="0"/>
                    </a:lnTo>
                    <a:lnTo>
                      <a:pt x="0" y="1079995"/>
                    </a:lnTo>
                    <a:lnTo>
                      <a:pt x="1079995" y="1079995"/>
                    </a:lnTo>
                    <a:lnTo>
                      <a:pt x="1079995" y="0"/>
                    </a:lnTo>
                    <a:close/>
                  </a:path>
                </a:pathLst>
              </a:custGeom>
              <a:solidFill>
                <a:srgbClr val="3D54C9"/>
              </a:solidFill>
            </p:spPr>
            <p:txBody>
              <a:bodyPr wrap="square" lIns="0" tIns="0" rIns="0" bIns="0" rtlCol="0"/>
              <a:lstStyle/>
              <a:p>
                <a:endParaRPr/>
              </a:p>
            </p:txBody>
          </p:sp>
          <p:sp>
            <p:nvSpPr>
              <p:cNvPr id="19" name="object 8">
                <a:extLst>
                  <a:ext uri="{FF2B5EF4-FFF2-40B4-BE49-F238E27FC236}">
                    <a16:creationId xmlns:a16="http://schemas.microsoft.com/office/drawing/2014/main" id="{F4ABDC31-2CA6-999B-BE86-5DEA1EB6FC5D}"/>
                  </a:ext>
                </a:extLst>
              </p:cNvPr>
              <p:cNvSpPr/>
              <p:nvPr/>
            </p:nvSpPr>
            <p:spPr>
              <a:xfrm>
                <a:off x="491274" y="656856"/>
                <a:ext cx="916940" cy="624840"/>
              </a:xfrm>
              <a:custGeom>
                <a:avLst/>
                <a:gdLst/>
                <a:ahLst/>
                <a:cxnLst/>
                <a:rect l="l" t="t" r="r" b="b"/>
                <a:pathLst>
                  <a:path w="916940" h="624840">
                    <a:moveTo>
                      <a:pt x="615340" y="586968"/>
                    </a:moveTo>
                    <a:lnTo>
                      <a:pt x="607974" y="557263"/>
                    </a:lnTo>
                    <a:lnTo>
                      <a:pt x="563245" y="483412"/>
                    </a:lnTo>
                    <a:lnTo>
                      <a:pt x="542645" y="431647"/>
                    </a:lnTo>
                    <a:lnTo>
                      <a:pt x="532942" y="379018"/>
                    </a:lnTo>
                    <a:lnTo>
                      <a:pt x="530885" y="326745"/>
                    </a:lnTo>
                    <a:lnTo>
                      <a:pt x="533171" y="276085"/>
                    </a:lnTo>
                    <a:lnTo>
                      <a:pt x="536562" y="228257"/>
                    </a:lnTo>
                    <a:lnTo>
                      <a:pt x="537781" y="184492"/>
                    </a:lnTo>
                    <a:lnTo>
                      <a:pt x="533565" y="146037"/>
                    </a:lnTo>
                    <a:lnTo>
                      <a:pt x="520649" y="114122"/>
                    </a:lnTo>
                    <a:lnTo>
                      <a:pt x="488289" y="82600"/>
                    </a:lnTo>
                    <a:lnTo>
                      <a:pt x="448919" y="73139"/>
                    </a:lnTo>
                    <a:lnTo>
                      <a:pt x="406044" y="85775"/>
                    </a:lnTo>
                    <a:lnTo>
                      <a:pt x="363232" y="120523"/>
                    </a:lnTo>
                    <a:lnTo>
                      <a:pt x="337299" y="154774"/>
                    </a:lnTo>
                    <a:lnTo>
                      <a:pt x="316687" y="193357"/>
                    </a:lnTo>
                    <a:lnTo>
                      <a:pt x="300151" y="235775"/>
                    </a:lnTo>
                    <a:lnTo>
                      <a:pt x="286435" y="281571"/>
                    </a:lnTo>
                    <a:lnTo>
                      <a:pt x="274294" y="330263"/>
                    </a:lnTo>
                    <a:lnTo>
                      <a:pt x="271970" y="279273"/>
                    </a:lnTo>
                    <a:lnTo>
                      <a:pt x="272656" y="227520"/>
                    </a:lnTo>
                    <a:lnTo>
                      <a:pt x="274116" y="176847"/>
                    </a:lnTo>
                    <a:lnTo>
                      <a:pt x="274078" y="129057"/>
                    </a:lnTo>
                    <a:lnTo>
                      <a:pt x="270281" y="85953"/>
                    </a:lnTo>
                    <a:lnTo>
                      <a:pt x="260489" y="49364"/>
                    </a:lnTo>
                    <a:lnTo>
                      <a:pt x="242417" y="21082"/>
                    </a:lnTo>
                    <a:lnTo>
                      <a:pt x="210908" y="5092"/>
                    </a:lnTo>
                    <a:lnTo>
                      <a:pt x="170141" y="7416"/>
                    </a:lnTo>
                    <a:lnTo>
                      <a:pt x="126403" y="27368"/>
                    </a:lnTo>
                    <a:lnTo>
                      <a:pt x="85979" y="64198"/>
                    </a:lnTo>
                    <a:lnTo>
                      <a:pt x="47358" y="127393"/>
                    </a:lnTo>
                    <a:lnTo>
                      <a:pt x="32410" y="165671"/>
                    </a:lnTo>
                    <a:lnTo>
                      <a:pt x="20332" y="208610"/>
                    </a:lnTo>
                    <a:lnTo>
                      <a:pt x="11074" y="256387"/>
                    </a:lnTo>
                    <a:lnTo>
                      <a:pt x="4635" y="309168"/>
                    </a:lnTo>
                    <a:lnTo>
                      <a:pt x="952" y="367131"/>
                    </a:lnTo>
                    <a:lnTo>
                      <a:pt x="0" y="430428"/>
                    </a:lnTo>
                    <a:lnTo>
                      <a:pt x="1765" y="499237"/>
                    </a:lnTo>
                    <a:lnTo>
                      <a:pt x="21437" y="548144"/>
                    </a:lnTo>
                    <a:lnTo>
                      <a:pt x="63436" y="564464"/>
                    </a:lnTo>
                    <a:lnTo>
                      <a:pt x="90805" y="557288"/>
                    </a:lnTo>
                    <a:lnTo>
                      <a:pt x="110883" y="537895"/>
                    </a:lnTo>
                    <a:lnTo>
                      <a:pt x="117424" y="507834"/>
                    </a:lnTo>
                    <a:lnTo>
                      <a:pt x="113995" y="417576"/>
                    </a:lnTo>
                    <a:lnTo>
                      <a:pt x="115798" y="339928"/>
                    </a:lnTo>
                    <a:lnTo>
                      <a:pt x="121602" y="274942"/>
                    </a:lnTo>
                    <a:lnTo>
                      <a:pt x="130225" y="222656"/>
                    </a:lnTo>
                    <a:lnTo>
                      <a:pt x="140423" y="183121"/>
                    </a:lnTo>
                    <a:lnTo>
                      <a:pt x="160769" y="142481"/>
                    </a:lnTo>
                    <a:lnTo>
                      <a:pt x="168478" y="141452"/>
                    </a:lnTo>
                    <a:lnTo>
                      <a:pt x="172339" y="155994"/>
                    </a:lnTo>
                    <a:lnTo>
                      <a:pt x="174180" y="187540"/>
                    </a:lnTo>
                    <a:lnTo>
                      <a:pt x="175260" y="231724"/>
                    </a:lnTo>
                    <a:lnTo>
                      <a:pt x="176885" y="284187"/>
                    </a:lnTo>
                    <a:lnTo>
                      <a:pt x="180340" y="340563"/>
                    </a:lnTo>
                    <a:lnTo>
                      <a:pt x="186905" y="396506"/>
                    </a:lnTo>
                    <a:lnTo>
                      <a:pt x="197891" y="447649"/>
                    </a:lnTo>
                    <a:lnTo>
                      <a:pt x="214579" y="489648"/>
                    </a:lnTo>
                    <a:lnTo>
                      <a:pt x="270217" y="528713"/>
                    </a:lnTo>
                    <a:lnTo>
                      <a:pt x="299758" y="518731"/>
                    </a:lnTo>
                    <a:lnTo>
                      <a:pt x="320687" y="491807"/>
                    </a:lnTo>
                    <a:lnTo>
                      <a:pt x="335191" y="453021"/>
                    </a:lnTo>
                    <a:lnTo>
                      <a:pt x="359206" y="346925"/>
                    </a:lnTo>
                    <a:lnTo>
                      <a:pt x="376504" y="289102"/>
                    </a:lnTo>
                    <a:lnTo>
                      <a:pt x="394855" y="242125"/>
                    </a:lnTo>
                    <a:lnTo>
                      <a:pt x="411797" y="214071"/>
                    </a:lnTo>
                    <a:lnTo>
                      <a:pt x="424827" y="213067"/>
                    </a:lnTo>
                    <a:lnTo>
                      <a:pt x="426707" y="228346"/>
                    </a:lnTo>
                    <a:lnTo>
                      <a:pt x="424776" y="303796"/>
                    </a:lnTo>
                    <a:lnTo>
                      <a:pt x="425767" y="356819"/>
                    </a:lnTo>
                    <a:lnTo>
                      <a:pt x="431279" y="415264"/>
                    </a:lnTo>
                    <a:lnTo>
                      <a:pt x="443725" y="475551"/>
                    </a:lnTo>
                    <a:lnTo>
                      <a:pt x="465518" y="534123"/>
                    </a:lnTo>
                    <a:lnTo>
                      <a:pt x="499071" y="587375"/>
                    </a:lnTo>
                    <a:lnTo>
                      <a:pt x="528561" y="613867"/>
                    </a:lnTo>
                    <a:lnTo>
                      <a:pt x="557237" y="624713"/>
                    </a:lnTo>
                    <a:lnTo>
                      <a:pt x="582168" y="623544"/>
                    </a:lnTo>
                    <a:lnTo>
                      <a:pt x="600392" y="614019"/>
                    </a:lnTo>
                    <a:lnTo>
                      <a:pt x="615340" y="586968"/>
                    </a:lnTo>
                    <a:close/>
                  </a:path>
                  <a:path w="916940" h="624840">
                    <a:moveTo>
                      <a:pt x="916571" y="393433"/>
                    </a:moveTo>
                    <a:lnTo>
                      <a:pt x="906284" y="338366"/>
                    </a:lnTo>
                    <a:lnTo>
                      <a:pt x="881837" y="299085"/>
                    </a:lnTo>
                    <a:lnTo>
                      <a:pt x="849477" y="271957"/>
                    </a:lnTo>
                    <a:lnTo>
                      <a:pt x="815492" y="253365"/>
                    </a:lnTo>
                    <a:lnTo>
                      <a:pt x="786142" y="239661"/>
                    </a:lnTo>
                    <a:lnTo>
                      <a:pt x="747890" y="219621"/>
                    </a:lnTo>
                    <a:lnTo>
                      <a:pt x="716292" y="198869"/>
                    </a:lnTo>
                    <a:lnTo>
                      <a:pt x="694804" y="175958"/>
                    </a:lnTo>
                    <a:lnTo>
                      <a:pt x="686879" y="149402"/>
                    </a:lnTo>
                    <a:lnTo>
                      <a:pt x="690333" y="129222"/>
                    </a:lnTo>
                    <a:lnTo>
                      <a:pt x="699795" y="114820"/>
                    </a:lnTo>
                    <a:lnTo>
                      <a:pt x="713930" y="106184"/>
                    </a:lnTo>
                    <a:lnTo>
                      <a:pt x="731393" y="103301"/>
                    </a:lnTo>
                    <a:lnTo>
                      <a:pt x="743458" y="104952"/>
                    </a:lnTo>
                    <a:lnTo>
                      <a:pt x="757745" y="110858"/>
                    </a:lnTo>
                    <a:lnTo>
                      <a:pt x="773341" y="122478"/>
                    </a:lnTo>
                    <a:lnTo>
                      <a:pt x="789355" y="141274"/>
                    </a:lnTo>
                    <a:lnTo>
                      <a:pt x="812952" y="165404"/>
                    </a:lnTo>
                    <a:lnTo>
                      <a:pt x="852284" y="173723"/>
                    </a:lnTo>
                    <a:lnTo>
                      <a:pt x="887831" y="143129"/>
                    </a:lnTo>
                    <a:lnTo>
                      <a:pt x="890270" y="121285"/>
                    </a:lnTo>
                    <a:lnTo>
                      <a:pt x="881176" y="94526"/>
                    </a:lnTo>
                    <a:lnTo>
                      <a:pt x="852271" y="53378"/>
                    </a:lnTo>
                    <a:lnTo>
                      <a:pt x="817473" y="23812"/>
                    </a:lnTo>
                    <a:lnTo>
                      <a:pt x="776973" y="5981"/>
                    </a:lnTo>
                    <a:lnTo>
                      <a:pt x="730986" y="0"/>
                    </a:lnTo>
                    <a:lnTo>
                      <a:pt x="684110" y="7937"/>
                    </a:lnTo>
                    <a:lnTo>
                      <a:pt x="642454" y="29933"/>
                    </a:lnTo>
                    <a:lnTo>
                      <a:pt x="609193" y="63309"/>
                    </a:lnTo>
                    <a:lnTo>
                      <a:pt x="587540" y="105371"/>
                    </a:lnTo>
                    <a:lnTo>
                      <a:pt x="580682" y="153454"/>
                    </a:lnTo>
                    <a:lnTo>
                      <a:pt x="591337" y="205409"/>
                    </a:lnTo>
                    <a:lnTo>
                      <a:pt x="615835" y="246418"/>
                    </a:lnTo>
                    <a:lnTo>
                      <a:pt x="648474" y="277723"/>
                    </a:lnTo>
                    <a:lnTo>
                      <a:pt x="683539" y="300621"/>
                    </a:lnTo>
                    <a:lnTo>
                      <a:pt x="745121" y="330034"/>
                    </a:lnTo>
                    <a:lnTo>
                      <a:pt x="776249" y="348005"/>
                    </a:lnTo>
                    <a:lnTo>
                      <a:pt x="800989" y="371043"/>
                    </a:lnTo>
                    <a:lnTo>
                      <a:pt x="811644" y="399935"/>
                    </a:lnTo>
                    <a:lnTo>
                      <a:pt x="809294" y="415074"/>
                    </a:lnTo>
                    <a:lnTo>
                      <a:pt x="800747" y="430364"/>
                    </a:lnTo>
                    <a:lnTo>
                      <a:pt x="785050" y="442137"/>
                    </a:lnTo>
                    <a:lnTo>
                      <a:pt x="761288" y="446697"/>
                    </a:lnTo>
                    <a:lnTo>
                      <a:pt x="745274" y="443979"/>
                    </a:lnTo>
                    <a:lnTo>
                      <a:pt x="727722" y="434911"/>
                    </a:lnTo>
                    <a:lnTo>
                      <a:pt x="709104" y="417664"/>
                    </a:lnTo>
                    <a:lnTo>
                      <a:pt x="689902" y="390423"/>
                    </a:lnTo>
                    <a:lnTo>
                      <a:pt x="665543" y="362089"/>
                    </a:lnTo>
                    <a:lnTo>
                      <a:pt x="642213" y="352158"/>
                    </a:lnTo>
                    <a:lnTo>
                      <a:pt x="623620" y="352869"/>
                    </a:lnTo>
                    <a:lnTo>
                      <a:pt x="613498" y="356450"/>
                    </a:lnTo>
                    <a:lnTo>
                      <a:pt x="595871" y="373227"/>
                    </a:lnTo>
                    <a:lnTo>
                      <a:pt x="588924" y="396582"/>
                    </a:lnTo>
                    <a:lnTo>
                      <a:pt x="590715" y="423087"/>
                    </a:lnTo>
                    <a:lnTo>
                      <a:pt x="619848" y="482892"/>
                    </a:lnTo>
                    <a:lnTo>
                      <a:pt x="653554" y="516864"/>
                    </a:lnTo>
                    <a:lnTo>
                      <a:pt x="700392" y="543534"/>
                    </a:lnTo>
                    <a:lnTo>
                      <a:pt x="760361" y="555205"/>
                    </a:lnTo>
                    <a:lnTo>
                      <a:pt x="790041" y="552615"/>
                    </a:lnTo>
                    <a:lnTo>
                      <a:pt x="824331" y="542455"/>
                    </a:lnTo>
                    <a:lnTo>
                      <a:pt x="858685" y="523100"/>
                    </a:lnTo>
                    <a:lnTo>
                      <a:pt x="888542" y="492912"/>
                    </a:lnTo>
                    <a:lnTo>
                      <a:pt x="909345" y="450227"/>
                    </a:lnTo>
                    <a:lnTo>
                      <a:pt x="916571" y="393433"/>
                    </a:lnTo>
                    <a:close/>
                  </a:path>
                </a:pathLst>
              </a:custGeom>
              <a:solidFill>
                <a:srgbClr val="FFFFFF"/>
              </a:solidFill>
            </p:spPr>
            <p:txBody>
              <a:bodyPr wrap="square" lIns="0" tIns="0" rIns="0" bIns="0" rtlCol="0"/>
              <a:lstStyle/>
              <a:p>
                <a:endParaRPr/>
              </a:p>
            </p:txBody>
          </p:sp>
        </p:grpSp>
      </p:grpSp>
      <p:sp>
        <p:nvSpPr>
          <p:cNvPr id="30" name="Title 25">
            <a:extLst>
              <a:ext uri="{FF2B5EF4-FFF2-40B4-BE49-F238E27FC236}">
                <a16:creationId xmlns:a16="http://schemas.microsoft.com/office/drawing/2014/main" id="{E38FA81B-CEE9-784A-CE43-E7BBA8BAF874}"/>
              </a:ext>
            </a:extLst>
          </p:cNvPr>
          <p:cNvSpPr>
            <a:spLocks noGrp="1"/>
          </p:cNvSpPr>
          <p:nvPr>
            <p:ph type="title"/>
          </p:nvPr>
        </p:nvSpPr>
        <p:spPr>
          <a:xfrm>
            <a:off x="406399" y="1977565"/>
            <a:ext cx="6255727" cy="1386470"/>
          </a:xfrm>
          <a:prstGeom prst="rect">
            <a:avLst/>
          </a:prstGeom>
        </p:spPr>
        <p:txBody>
          <a:bodyPr wrap="square" lIns="0" tIns="0" rIns="0" bIns="0">
            <a:spAutoFit/>
          </a:bodyPr>
          <a:lstStyle>
            <a:lvl1pPr>
              <a:lnSpc>
                <a:spcPct val="80000"/>
              </a:lnSpc>
              <a:defRPr sz="5500" b="1" i="0" spc="-100" baseline="0">
                <a:solidFill>
                  <a:srgbClr val="0A2645"/>
                </a:solidFill>
                <a:latin typeface="DM Sans 14pt ExtraBold" pitchFamily="2" charset="77"/>
              </a:defRPr>
            </a:lvl1pPr>
          </a:lstStyle>
          <a:p>
            <a:r>
              <a:rPr lang="en-GB"/>
              <a:t>Click to edit Master title style</a:t>
            </a:r>
            <a:endParaRPr lang="en-US"/>
          </a:p>
        </p:txBody>
      </p:sp>
      <p:sp>
        <p:nvSpPr>
          <p:cNvPr id="32" name="Text Placeholder 31">
            <a:extLst>
              <a:ext uri="{FF2B5EF4-FFF2-40B4-BE49-F238E27FC236}">
                <a16:creationId xmlns:a16="http://schemas.microsoft.com/office/drawing/2014/main" id="{25855E2E-6854-76C2-9DA8-BA3BBBD6E00E}"/>
              </a:ext>
            </a:extLst>
          </p:cNvPr>
          <p:cNvSpPr>
            <a:spLocks noGrp="1"/>
          </p:cNvSpPr>
          <p:nvPr>
            <p:ph type="body" sz="quarter" idx="13"/>
          </p:nvPr>
        </p:nvSpPr>
        <p:spPr>
          <a:xfrm>
            <a:off x="431799" y="4891646"/>
            <a:ext cx="3001963" cy="353943"/>
          </a:xfrm>
          <a:prstGeom prst="rect">
            <a:avLst/>
          </a:prstGeom>
        </p:spPr>
        <p:txBody>
          <a:bodyPr lIns="0" tIns="0" rIns="0" bIns="0">
            <a:spAutoFit/>
          </a:bodyPr>
          <a:lstStyle>
            <a:lvl1pPr>
              <a:defRPr sz="2300">
                <a:solidFill>
                  <a:srgbClr val="0A2645"/>
                </a:solidFill>
                <a:latin typeface="DM Sans 14pt" pitchFamily="2" charset="77"/>
              </a:defRPr>
            </a:lvl1pPr>
            <a:lvl2pPr>
              <a:defRPr sz="2300">
                <a:latin typeface="DM Sans 14pt" pitchFamily="2" charset="77"/>
              </a:defRPr>
            </a:lvl2pPr>
            <a:lvl3pPr>
              <a:defRPr sz="2300">
                <a:latin typeface="DM Sans 14pt" pitchFamily="2" charset="77"/>
              </a:defRPr>
            </a:lvl3pPr>
            <a:lvl4pPr>
              <a:defRPr sz="2300">
                <a:latin typeface="DM Sans 14pt" pitchFamily="2" charset="77"/>
              </a:defRPr>
            </a:lvl4pPr>
            <a:lvl5pPr>
              <a:defRPr sz="2300">
                <a:latin typeface="DM Sans 14pt" pitchFamily="2" charset="77"/>
              </a:defRPr>
            </a:lvl5pPr>
          </a:lstStyle>
          <a:p>
            <a:pPr lvl="0"/>
            <a:r>
              <a:rPr lang="en-GB"/>
              <a:t>Click to edit Master</a:t>
            </a:r>
            <a:endParaRPr lang="en-US"/>
          </a:p>
        </p:txBody>
      </p:sp>
      <p:sp>
        <p:nvSpPr>
          <p:cNvPr id="33" name="Text Placeholder 31">
            <a:extLst>
              <a:ext uri="{FF2B5EF4-FFF2-40B4-BE49-F238E27FC236}">
                <a16:creationId xmlns:a16="http://schemas.microsoft.com/office/drawing/2014/main" id="{D3A960F5-025E-FA37-2B68-CDA186C49923}"/>
              </a:ext>
            </a:extLst>
          </p:cNvPr>
          <p:cNvSpPr>
            <a:spLocks noGrp="1"/>
          </p:cNvSpPr>
          <p:nvPr>
            <p:ph type="body" sz="quarter" idx="14"/>
          </p:nvPr>
        </p:nvSpPr>
        <p:spPr>
          <a:xfrm>
            <a:off x="431799" y="5736620"/>
            <a:ext cx="3001963" cy="246221"/>
          </a:xfrm>
          <a:prstGeom prst="rect">
            <a:avLst/>
          </a:prstGeom>
        </p:spPr>
        <p:txBody>
          <a:bodyPr lIns="0" tIns="0" rIns="0" bIns="0">
            <a:spAutoFit/>
          </a:bodyPr>
          <a:lstStyle>
            <a:lvl1pPr>
              <a:defRPr sz="1600">
                <a:solidFill>
                  <a:srgbClr val="0A2645"/>
                </a:solidFill>
                <a:latin typeface="DM Sans 14pt" pitchFamily="2" charset="77"/>
              </a:defRPr>
            </a:lvl1pPr>
            <a:lvl2pPr>
              <a:defRPr sz="2300">
                <a:latin typeface="DM Sans 14pt" pitchFamily="2" charset="77"/>
              </a:defRPr>
            </a:lvl2pPr>
            <a:lvl3pPr>
              <a:defRPr sz="2300">
                <a:latin typeface="DM Sans 14pt" pitchFamily="2" charset="77"/>
              </a:defRPr>
            </a:lvl3pPr>
            <a:lvl4pPr>
              <a:defRPr sz="2300">
                <a:latin typeface="DM Sans 14pt" pitchFamily="2" charset="77"/>
              </a:defRPr>
            </a:lvl4pPr>
            <a:lvl5pPr>
              <a:defRPr sz="2300">
                <a:latin typeface="DM Sans 14pt" pitchFamily="2" charset="77"/>
              </a:defRPr>
            </a:lvl5pPr>
          </a:lstStyle>
          <a:p>
            <a:pPr lvl="0"/>
            <a:r>
              <a:rPr lang="en-GB"/>
              <a:t>Click to edit Master</a:t>
            </a:r>
            <a:endParaRPr lang="en-US"/>
          </a:p>
        </p:txBody>
      </p:sp>
    </p:spTree>
    <p:extLst>
      <p:ext uri="{BB962C8B-B14F-4D97-AF65-F5344CB8AC3E}">
        <p14:creationId xmlns:p14="http://schemas.microsoft.com/office/powerpoint/2010/main" val="305794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5EA6434-BF67-7144-CD46-FF930A3CF0F6}"/>
              </a:ext>
            </a:extLst>
          </p:cNvPr>
          <p:cNvGrpSpPr/>
          <p:nvPr userDrawn="1"/>
        </p:nvGrpSpPr>
        <p:grpSpPr>
          <a:xfrm>
            <a:off x="406399" y="406399"/>
            <a:ext cx="2798978" cy="1080135"/>
            <a:chOff x="406400" y="406400"/>
            <a:chExt cx="2798978" cy="1080135"/>
          </a:xfrm>
        </p:grpSpPr>
        <p:sp>
          <p:nvSpPr>
            <p:cNvPr id="13" name="object 5">
              <a:extLst>
                <a:ext uri="{FF2B5EF4-FFF2-40B4-BE49-F238E27FC236}">
                  <a16:creationId xmlns:a16="http://schemas.microsoft.com/office/drawing/2014/main" id="{21D3B2AD-1702-29BA-E589-0CAF5957C9C3}"/>
                </a:ext>
              </a:extLst>
            </p:cNvPr>
            <p:cNvSpPr/>
            <p:nvPr/>
          </p:nvSpPr>
          <p:spPr>
            <a:xfrm>
              <a:off x="1583588" y="703401"/>
              <a:ext cx="1621790" cy="486409"/>
            </a:xfrm>
            <a:custGeom>
              <a:avLst/>
              <a:gdLst/>
              <a:ahLst/>
              <a:cxnLst/>
              <a:rect l="l" t="t" r="r" b="b"/>
              <a:pathLst>
                <a:path w="1621789" h="486409">
                  <a:moveTo>
                    <a:pt x="384149" y="0"/>
                  </a:moveTo>
                  <a:lnTo>
                    <a:pt x="0" y="0"/>
                  </a:lnTo>
                  <a:lnTo>
                    <a:pt x="0" y="100330"/>
                  </a:lnTo>
                  <a:lnTo>
                    <a:pt x="130556" y="100330"/>
                  </a:lnTo>
                  <a:lnTo>
                    <a:pt x="130556" y="478790"/>
                  </a:lnTo>
                  <a:lnTo>
                    <a:pt x="251536" y="478790"/>
                  </a:lnTo>
                  <a:lnTo>
                    <a:pt x="251536" y="100330"/>
                  </a:lnTo>
                  <a:lnTo>
                    <a:pt x="384149" y="100330"/>
                  </a:lnTo>
                  <a:lnTo>
                    <a:pt x="384149" y="0"/>
                  </a:lnTo>
                  <a:close/>
                </a:path>
                <a:path w="1621789" h="486409">
                  <a:moveTo>
                    <a:pt x="585749" y="118935"/>
                  </a:moveTo>
                  <a:lnTo>
                    <a:pt x="574128" y="116890"/>
                  </a:lnTo>
                  <a:lnTo>
                    <a:pt x="561822" y="116890"/>
                  </a:lnTo>
                  <a:lnTo>
                    <a:pt x="537121" y="120497"/>
                  </a:lnTo>
                  <a:lnTo>
                    <a:pt x="507225" y="133464"/>
                  </a:lnTo>
                  <a:lnTo>
                    <a:pt x="480021" y="158991"/>
                  </a:lnTo>
                  <a:lnTo>
                    <a:pt x="463397" y="200279"/>
                  </a:lnTo>
                  <a:lnTo>
                    <a:pt x="463397" y="124409"/>
                  </a:lnTo>
                  <a:lnTo>
                    <a:pt x="349923" y="124409"/>
                  </a:lnTo>
                  <a:lnTo>
                    <a:pt x="349923" y="478485"/>
                  </a:lnTo>
                  <a:lnTo>
                    <a:pt x="467499" y="478485"/>
                  </a:lnTo>
                  <a:lnTo>
                    <a:pt x="467499" y="301447"/>
                  </a:lnTo>
                  <a:lnTo>
                    <a:pt x="472592" y="271957"/>
                  </a:lnTo>
                  <a:lnTo>
                    <a:pt x="487235" y="249072"/>
                  </a:lnTo>
                  <a:lnTo>
                    <a:pt x="510463" y="234264"/>
                  </a:lnTo>
                  <a:lnTo>
                    <a:pt x="541324" y="228993"/>
                  </a:lnTo>
                  <a:lnTo>
                    <a:pt x="550087" y="229171"/>
                  </a:lnTo>
                  <a:lnTo>
                    <a:pt x="561225" y="229844"/>
                  </a:lnTo>
                  <a:lnTo>
                    <a:pt x="573519" y="231305"/>
                  </a:lnTo>
                  <a:lnTo>
                    <a:pt x="585749" y="233768"/>
                  </a:lnTo>
                  <a:lnTo>
                    <a:pt x="585749" y="118935"/>
                  </a:lnTo>
                  <a:close/>
                </a:path>
                <a:path w="1621789" h="486409">
                  <a:moveTo>
                    <a:pt x="975664" y="124409"/>
                  </a:moveTo>
                  <a:lnTo>
                    <a:pt x="858100" y="124409"/>
                  </a:lnTo>
                  <a:lnTo>
                    <a:pt x="858100" y="315798"/>
                  </a:lnTo>
                  <a:lnTo>
                    <a:pt x="855294" y="344779"/>
                  </a:lnTo>
                  <a:lnTo>
                    <a:pt x="845883" y="369201"/>
                  </a:lnTo>
                  <a:lnTo>
                    <a:pt x="828395" y="386067"/>
                  </a:lnTo>
                  <a:lnTo>
                    <a:pt x="801357" y="392353"/>
                  </a:lnTo>
                  <a:lnTo>
                    <a:pt x="774725" y="386168"/>
                  </a:lnTo>
                  <a:lnTo>
                    <a:pt x="757453" y="369544"/>
                  </a:lnTo>
                  <a:lnTo>
                    <a:pt x="748118" y="345363"/>
                  </a:lnTo>
                  <a:lnTo>
                    <a:pt x="745312" y="316484"/>
                  </a:lnTo>
                  <a:lnTo>
                    <a:pt x="745312" y="124409"/>
                  </a:lnTo>
                  <a:lnTo>
                    <a:pt x="627748" y="124409"/>
                  </a:lnTo>
                  <a:lnTo>
                    <a:pt x="627748" y="323316"/>
                  </a:lnTo>
                  <a:lnTo>
                    <a:pt x="630859" y="369633"/>
                  </a:lnTo>
                  <a:lnTo>
                    <a:pt x="642099" y="413664"/>
                  </a:lnTo>
                  <a:lnTo>
                    <a:pt x="664362" y="450786"/>
                  </a:lnTo>
                  <a:lnTo>
                    <a:pt x="700544" y="476440"/>
                  </a:lnTo>
                  <a:lnTo>
                    <a:pt x="753516" y="486003"/>
                  </a:lnTo>
                  <a:lnTo>
                    <a:pt x="785050" y="482854"/>
                  </a:lnTo>
                  <a:lnTo>
                    <a:pt x="812990" y="473100"/>
                  </a:lnTo>
                  <a:lnTo>
                    <a:pt x="837336" y="456298"/>
                  </a:lnTo>
                  <a:lnTo>
                    <a:pt x="858100" y="432003"/>
                  </a:lnTo>
                  <a:lnTo>
                    <a:pt x="858100" y="478485"/>
                  </a:lnTo>
                  <a:lnTo>
                    <a:pt x="975664" y="478485"/>
                  </a:lnTo>
                  <a:lnTo>
                    <a:pt x="975664" y="124409"/>
                  </a:lnTo>
                  <a:close/>
                </a:path>
                <a:path w="1621789" h="486409">
                  <a:moveTo>
                    <a:pt x="1305026" y="377317"/>
                  </a:moveTo>
                  <a:lnTo>
                    <a:pt x="1284516" y="319811"/>
                  </a:lnTo>
                  <a:lnTo>
                    <a:pt x="1253121" y="292442"/>
                  </a:lnTo>
                  <a:lnTo>
                    <a:pt x="1202499" y="267957"/>
                  </a:lnTo>
                  <a:lnTo>
                    <a:pt x="1143241" y="243992"/>
                  </a:lnTo>
                  <a:lnTo>
                    <a:pt x="1133970" y="238467"/>
                  </a:lnTo>
                  <a:lnTo>
                    <a:pt x="1128039" y="231800"/>
                  </a:lnTo>
                  <a:lnTo>
                    <a:pt x="1125943" y="223520"/>
                  </a:lnTo>
                  <a:lnTo>
                    <a:pt x="1128483" y="213728"/>
                  </a:lnTo>
                  <a:lnTo>
                    <a:pt x="1135507" y="206184"/>
                  </a:lnTo>
                  <a:lnTo>
                    <a:pt x="1146124" y="201320"/>
                  </a:lnTo>
                  <a:lnTo>
                    <a:pt x="1159433" y="199605"/>
                  </a:lnTo>
                  <a:lnTo>
                    <a:pt x="1171714" y="200863"/>
                  </a:lnTo>
                  <a:lnTo>
                    <a:pt x="1185405" y="205587"/>
                  </a:lnTo>
                  <a:lnTo>
                    <a:pt x="1198067" y="215176"/>
                  </a:lnTo>
                  <a:lnTo>
                    <a:pt x="1207274" y="231051"/>
                  </a:lnTo>
                  <a:lnTo>
                    <a:pt x="1295463" y="197548"/>
                  </a:lnTo>
                  <a:lnTo>
                    <a:pt x="1268361" y="157835"/>
                  </a:lnTo>
                  <a:lnTo>
                    <a:pt x="1235049" y="133121"/>
                  </a:lnTo>
                  <a:lnTo>
                    <a:pt x="1198283" y="120459"/>
                  </a:lnTo>
                  <a:lnTo>
                    <a:pt x="1160805" y="116890"/>
                  </a:lnTo>
                  <a:lnTo>
                    <a:pt x="1104811" y="124523"/>
                  </a:lnTo>
                  <a:lnTo>
                    <a:pt x="1058951" y="146202"/>
                  </a:lnTo>
                  <a:lnTo>
                    <a:pt x="1027950" y="180047"/>
                  </a:lnTo>
                  <a:lnTo>
                    <a:pt x="1016571" y="224205"/>
                  </a:lnTo>
                  <a:lnTo>
                    <a:pt x="1023429" y="258813"/>
                  </a:lnTo>
                  <a:lnTo>
                    <a:pt x="1042720" y="287858"/>
                  </a:lnTo>
                  <a:lnTo>
                    <a:pt x="1072515" y="311391"/>
                  </a:lnTo>
                  <a:lnTo>
                    <a:pt x="1110907" y="329476"/>
                  </a:lnTo>
                  <a:lnTo>
                    <a:pt x="1169695" y="354076"/>
                  </a:lnTo>
                  <a:lnTo>
                    <a:pt x="1181709" y="359816"/>
                  </a:lnTo>
                  <a:lnTo>
                    <a:pt x="1189507" y="365188"/>
                  </a:lnTo>
                  <a:lnTo>
                    <a:pt x="1193723" y="370801"/>
                  </a:lnTo>
                  <a:lnTo>
                    <a:pt x="1194981" y="377317"/>
                  </a:lnTo>
                  <a:lnTo>
                    <a:pt x="1191552" y="387870"/>
                  </a:lnTo>
                  <a:lnTo>
                    <a:pt x="1182420" y="395097"/>
                  </a:lnTo>
                  <a:lnTo>
                    <a:pt x="1169314" y="399237"/>
                  </a:lnTo>
                  <a:lnTo>
                    <a:pt x="1153972" y="400570"/>
                  </a:lnTo>
                  <a:lnTo>
                    <a:pt x="1132827" y="398272"/>
                  </a:lnTo>
                  <a:lnTo>
                    <a:pt x="1112951" y="390398"/>
                  </a:lnTo>
                  <a:lnTo>
                    <a:pt x="1096683" y="375475"/>
                  </a:lnTo>
                  <a:lnTo>
                    <a:pt x="1086294" y="352031"/>
                  </a:lnTo>
                  <a:lnTo>
                    <a:pt x="1000848" y="386207"/>
                  </a:lnTo>
                  <a:lnTo>
                    <a:pt x="1023404" y="433527"/>
                  </a:lnTo>
                  <a:lnTo>
                    <a:pt x="1059294" y="464299"/>
                  </a:lnTo>
                  <a:lnTo>
                    <a:pt x="1103896" y="480987"/>
                  </a:lnTo>
                  <a:lnTo>
                    <a:pt x="1152601" y="486003"/>
                  </a:lnTo>
                  <a:lnTo>
                    <a:pt x="1199426" y="481520"/>
                  </a:lnTo>
                  <a:lnTo>
                    <a:pt x="1241094" y="468223"/>
                  </a:lnTo>
                  <a:lnTo>
                    <a:pt x="1274597" y="446290"/>
                  </a:lnTo>
                  <a:lnTo>
                    <a:pt x="1296911" y="415925"/>
                  </a:lnTo>
                  <a:lnTo>
                    <a:pt x="1305026" y="377317"/>
                  </a:lnTo>
                  <a:close/>
                </a:path>
                <a:path w="1621789" h="486409">
                  <a:moveTo>
                    <a:pt x="1621663" y="373214"/>
                  </a:moveTo>
                  <a:lnTo>
                    <a:pt x="1620735" y="362559"/>
                  </a:lnTo>
                  <a:lnTo>
                    <a:pt x="1618843" y="351523"/>
                  </a:lnTo>
                  <a:lnTo>
                    <a:pt x="1615795" y="340728"/>
                  </a:lnTo>
                  <a:lnTo>
                    <a:pt x="1611414" y="330835"/>
                  </a:lnTo>
                  <a:lnTo>
                    <a:pt x="1527340" y="330835"/>
                  </a:lnTo>
                  <a:lnTo>
                    <a:pt x="1529054" y="335940"/>
                  </a:lnTo>
                  <a:lnTo>
                    <a:pt x="1530832" y="343395"/>
                  </a:lnTo>
                  <a:lnTo>
                    <a:pt x="1527505" y="382612"/>
                  </a:lnTo>
                  <a:lnTo>
                    <a:pt x="1508874" y="392353"/>
                  </a:lnTo>
                  <a:lnTo>
                    <a:pt x="1498727" y="390296"/>
                  </a:lnTo>
                  <a:lnTo>
                    <a:pt x="1491716" y="384581"/>
                  </a:lnTo>
                  <a:lnTo>
                    <a:pt x="1487639" y="375920"/>
                  </a:lnTo>
                  <a:lnTo>
                    <a:pt x="1486331" y="365010"/>
                  </a:lnTo>
                  <a:lnTo>
                    <a:pt x="1486331" y="213271"/>
                  </a:lnTo>
                  <a:lnTo>
                    <a:pt x="1579295" y="213271"/>
                  </a:lnTo>
                  <a:lnTo>
                    <a:pt x="1579295" y="124409"/>
                  </a:lnTo>
                  <a:lnTo>
                    <a:pt x="1486331" y="124409"/>
                  </a:lnTo>
                  <a:lnTo>
                    <a:pt x="1486331" y="37604"/>
                  </a:lnTo>
                  <a:lnTo>
                    <a:pt x="1395412" y="37604"/>
                  </a:lnTo>
                  <a:lnTo>
                    <a:pt x="1379689" y="124409"/>
                  </a:lnTo>
                  <a:lnTo>
                    <a:pt x="1318171" y="124409"/>
                  </a:lnTo>
                  <a:lnTo>
                    <a:pt x="1318171" y="213271"/>
                  </a:lnTo>
                  <a:lnTo>
                    <a:pt x="1369441" y="213271"/>
                  </a:lnTo>
                  <a:lnTo>
                    <a:pt x="1369441" y="358863"/>
                  </a:lnTo>
                  <a:lnTo>
                    <a:pt x="1376832" y="411721"/>
                  </a:lnTo>
                  <a:lnTo>
                    <a:pt x="1396758" y="448208"/>
                  </a:lnTo>
                  <a:lnTo>
                    <a:pt x="1425841" y="470979"/>
                  </a:lnTo>
                  <a:lnTo>
                    <a:pt x="1460690" y="482688"/>
                  </a:lnTo>
                  <a:lnTo>
                    <a:pt x="1497939" y="486003"/>
                  </a:lnTo>
                  <a:lnTo>
                    <a:pt x="1548701" y="478383"/>
                  </a:lnTo>
                  <a:lnTo>
                    <a:pt x="1587741" y="456272"/>
                  </a:lnTo>
                  <a:lnTo>
                    <a:pt x="1612811" y="420827"/>
                  </a:lnTo>
                  <a:lnTo>
                    <a:pt x="1621663" y="373214"/>
                  </a:lnTo>
                  <a:close/>
                </a:path>
              </a:pathLst>
            </a:custGeom>
            <a:solidFill>
              <a:srgbClr val="0A2645"/>
            </a:solidFill>
          </p:spPr>
          <p:txBody>
            <a:bodyPr wrap="square" lIns="0" tIns="0" rIns="0" bIns="0" rtlCol="0"/>
            <a:lstStyle/>
            <a:p>
              <a:endParaRPr/>
            </a:p>
          </p:txBody>
        </p:sp>
        <p:grpSp>
          <p:nvGrpSpPr>
            <p:cNvPr id="16" name="object 6">
              <a:extLst>
                <a:ext uri="{FF2B5EF4-FFF2-40B4-BE49-F238E27FC236}">
                  <a16:creationId xmlns:a16="http://schemas.microsoft.com/office/drawing/2014/main" id="{C082890E-4F64-D073-07BB-4F8F7E87AEBD}"/>
                </a:ext>
              </a:extLst>
            </p:cNvPr>
            <p:cNvGrpSpPr/>
            <p:nvPr/>
          </p:nvGrpSpPr>
          <p:grpSpPr>
            <a:xfrm>
              <a:off x="406400" y="406400"/>
              <a:ext cx="1080135" cy="1080135"/>
              <a:chOff x="406400" y="406400"/>
              <a:chExt cx="1080135" cy="1080135"/>
            </a:xfrm>
          </p:grpSpPr>
          <p:sp>
            <p:nvSpPr>
              <p:cNvPr id="17" name="object 7">
                <a:extLst>
                  <a:ext uri="{FF2B5EF4-FFF2-40B4-BE49-F238E27FC236}">
                    <a16:creationId xmlns:a16="http://schemas.microsoft.com/office/drawing/2014/main" id="{93400084-E529-165C-933B-8A20EF88A804}"/>
                  </a:ext>
                </a:extLst>
              </p:cNvPr>
              <p:cNvSpPr/>
              <p:nvPr/>
            </p:nvSpPr>
            <p:spPr>
              <a:xfrm>
                <a:off x="406400" y="406400"/>
                <a:ext cx="1080135" cy="1080135"/>
              </a:xfrm>
              <a:custGeom>
                <a:avLst/>
                <a:gdLst/>
                <a:ahLst/>
                <a:cxnLst/>
                <a:rect l="l" t="t" r="r" b="b"/>
                <a:pathLst>
                  <a:path w="1080135" h="1080135">
                    <a:moveTo>
                      <a:pt x="1079995" y="0"/>
                    </a:moveTo>
                    <a:lnTo>
                      <a:pt x="0" y="0"/>
                    </a:lnTo>
                    <a:lnTo>
                      <a:pt x="0" y="1079995"/>
                    </a:lnTo>
                    <a:lnTo>
                      <a:pt x="1079995" y="1079995"/>
                    </a:lnTo>
                    <a:lnTo>
                      <a:pt x="1079995" y="0"/>
                    </a:lnTo>
                    <a:close/>
                  </a:path>
                </a:pathLst>
              </a:custGeom>
              <a:solidFill>
                <a:srgbClr val="3D54C9"/>
              </a:solidFill>
            </p:spPr>
            <p:txBody>
              <a:bodyPr wrap="square" lIns="0" tIns="0" rIns="0" bIns="0" rtlCol="0"/>
              <a:lstStyle/>
              <a:p>
                <a:endParaRPr/>
              </a:p>
            </p:txBody>
          </p:sp>
          <p:sp>
            <p:nvSpPr>
              <p:cNvPr id="19" name="object 8">
                <a:extLst>
                  <a:ext uri="{FF2B5EF4-FFF2-40B4-BE49-F238E27FC236}">
                    <a16:creationId xmlns:a16="http://schemas.microsoft.com/office/drawing/2014/main" id="{F4ABDC31-2CA6-999B-BE86-5DEA1EB6FC5D}"/>
                  </a:ext>
                </a:extLst>
              </p:cNvPr>
              <p:cNvSpPr/>
              <p:nvPr/>
            </p:nvSpPr>
            <p:spPr>
              <a:xfrm>
                <a:off x="491274" y="656856"/>
                <a:ext cx="916940" cy="624840"/>
              </a:xfrm>
              <a:custGeom>
                <a:avLst/>
                <a:gdLst/>
                <a:ahLst/>
                <a:cxnLst/>
                <a:rect l="l" t="t" r="r" b="b"/>
                <a:pathLst>
                  <a:path w="916940" h="624840">
                    <a:moveTo>
                      <a:pt x="615340" y="586968"/>
                    </a:moveTo>
                    <a:lnTo>
                      <a:pt x="607974" y="557263"/>
                    </a:lnTo>
                    <a:lnTo>
                      <a:pt x="563245" y="483412"/>
                    </a:lnTo>
                    <a:lnTo>
                      <a:pt x="542645" y="431647"/>
                    </a:lnTo>
                    <a:lnTo>
                      <a:pt x="532942" y="379018"/>
                    </a:lnTo>
                    <a:lnTo>
                      <a:pt x="530885" y="326745"/>
                    </a:lnTo>
                    <a:lnTo>
                      <a:pt x="533171" y="276085"/>
                    </a:lnTo>
                    <a:lnTo>
                      <a:pt x="536562" y="228257"/>
                    </a:lnTo>
                    <a:lnTo>
                      <a:pt x="537781" y="184492"/>
                    </a:lnTo>
                    <a:lnTo>
                      <a:pt x="533565" y="146037"/>
                    </a:lnTo>
                    <a:lnTo>
                      <a:pt x="520649" y="114122"/>
                    </a:lnTo>
                    <a:lnTo>
                      <a:pt x="488289" y="82600"/>
                    </a:lnTo>
                    <a:lnTo>
                      <a:pt x="448919" y="73139"/>
                    </a:lnTo>
                    <a:lnTo>
                      <a:pt x="406044" y="85775"/>
                    </a:lnTo>
                    <a:lnTo>
                      <a:pt x="363232" y="120523"/>
                    </a:lnTo>
                    <a:lnTo>
                      <a:pt x="337299" y="154774"/>
                    </a:lnTo>
                    <a:lnTo>
                      <a:pt x="316687" y="193357"/>
                    </a:lnTo>
                    <a:lnTo>
                      <a:pt x="300151" y="235775"/>
                    </a:lnTo>
                    <a:lnTo>
                      <a:pt x="286435" y="281571"/>
                    </a:lnTo>
                    <a:lnTo>
                      <a:pt x="274294" y="330263"/>
                    </a:lnTo>
                    <a:lnTo>
                      <a:pt x="271970" y="279273"/>
                    </a:lnTo>
                    <a:lnTo>
                      <a:pt x="272656" y="227520"/>
                    </a:lnTo>
                    <a:lnTo>
                      <a:pt x="274116" y="176847"/>
                    </a:lnTo>
                    <a:lnTo>
                      <a:pt x="274078" y="129057"/>
                    </a:lnTo>
                    <a:lnTo>
                      <a:pt x="270281" y="85953"/>
                    </a:lnTo>
                    <a:lnTo>
                      <a:pt x="260489" y="49364"/>
                    </a:lnTo>
                    <a:lnTo>
                      <a:pt x="242417" y="21082"/>
                    </a:lnTo>
                    <a:lnTo>
                      <a:pt x="210908" y="5092"/>
                    </a:lnTo>
                    <a:lnTo>
                      <a:pt x="170141" y="7416"/>
                    </a:lnTo>
                    <a:lnTo>
                      <a:pt x="126403" y="27368"/>
                    </a:lnTo>
                    <a:lnTo>
                      <a:pt x="85979" y="64198"/>
                    </a:lnTo>
                    <a:lnTo>
                      <a:pt x="47358" y="127393"/>
                    </a:lnTo>
                    <a:lnTo>
                      <a:pt x="32410" y="165671"/>
                    </a:lnTo>
                    <a:lnTo>
                      <a:pt x="20332" y="208610"/>
                    </a:lnTo>
                    <a:lnTo>
                      <a:pt x="11074" y="256387"/>
                    </a:lnTo>
                    <a:lnTo>
                      <a:pt x="4635" y="309168"/>
                    </a:lnTo>
                    <a:lnTo>
                      <a:pt x="952" y="367131"/>
                    </a:lnTo>
                    <a:lnTo>
                      <a:pt x="0" y="430428"/>
                    </a:lnTo>
                    <a:lnTo>
                      <a:pt x="1765" y="499237"/>
                    </a:lnTo>
                    <a:lnTo>
                      <a:pt x="21437" y="548144"/>
                    </a:lnTo>
                    <a:lnTo>
                      <a:pt x="63436" y="564464"/>
                    </a:lnTo>
                    <a:lnTo>
                      <a:pt x="90805" y="557288"/>
                    </a:lnTo>
                    <a:lnTo>
                      <a:pt x="110883" y="537895"/>
                    </a:lnTo>
                    <a:lnTo>
                      <a:pt x="117424" y="507834"/>
                    </a:lnTo>
                    <a:lnTo>
                      <a:pt x="113995" y="417576"/>
                    </a:lnTo>
                    <a:lnTo>
                      <a:pt x="115798" y="339928"/>
                    </a:lnTo>
                    <a:lnTo>
                      <a:pt x="121602" y="274942"/>
                    </a:lnTo>
                    <a:lnTo>
                      <a:pt x="130225" y="222656"/>
                    </a:lnTo>
                    <a:lnTo>
                      <a:pt x="140423" y="183121"/>
                    </a:lnTo>
                    <a:lnTo>
                      <a:pt x="160769" y="142481"/>
                    </a:lnTo>
                    <a:lnTo>
                      <a:pt x="168478" y="141452"/>
                    </a:lnTo>
                    <a:lnTo>
                      <a:pt x="172339" y="155994"/>
                    </a:lnTo>
                    <a:lnTo>
                      <a:pt x="174180" y="187540"/>
                    </a:lnTo>
                    <a:lnTo>
                      <a:pt x="175260" y="231724"/>
                    </a:lnTo>
                    <a:lnTo>
                      <a:pt x="176885" y="284187"/>
                    </a:lnTo>
                    <a:lnTo>
                      <a:pt x="180340" y="340563"/>
                    </a:lnTo>
                    <a:lnTo>
                      <a:pt x="186905" y="396506"/>
                    </a:lnTo>
                    <a:lnTo>
                      <a:pt x="197891" y="447649"/>
                    </a:lnTo>
                    <a:lnTo>
                      <a:pt x="214579" y="489648"/>
                    </a:lnTo>
                    <a:lnTo>
                      <a:pt x="270217" y="528713"/>
                    </a:lnTo>
                    <a:lnTo>
                      <a:pt x="299758" y="518731"/>
                    </a:lnTo>
                    <a:lnTo>
                      <a:pt x="320687" y="491807"/>
                    </a:lnTo>
                    <a:lnTo>
                      <a:pt x="335191" y="453021"/>
                    </a:lnTo>
                    <a:lnTo>
                      <a:pt x="359206" y="346925"/>
                    </a:lnTo>
                    <a:lnTo>
                      <a:pt x="376504" y="289102"/>
                    </a:lnTo>
                    <a:lnTo>
                      <a:pt x="394855" y="242125"/>
                    </a:lnTo>
                    <a:lnTo>
                      <a:pt x="411797" y="214071"/>
                    </a:lnTo>
                    <a:lnTo>
                      <a:pt x="424827" y="213067"/>
                    </a:lnTo>
                    <a:lnTo>
                      <a:pt x="426707" y="228346"/>
                    </a:lnTo>
                    <a:lnTo>
                      <a:pt x="424776" y="303796"/>
                    </a:lnTo>
                    <a:lnTo>
                      <a:pt x="425767" y="356819"/>
                    </a:lnTo>
                    <a:lnTo>
                      <a:pt x="431279" y="415264"/>
                    </a:lnTo>
                    <a:lnTo>
                      <a:pt x="443725" y="475551"/>
                    </a:lnTo>
                    <a:lnTo>
                      <a:pt x="465518" y="534123"/>
                    </a:lnTo>
                    <a:lnTo>
                      <a:pt x="499071" y="587375"/>
                    </a:lnTo>
                    <a:lnTo>
                      <a:pt x="528561" y="613867"/>
                    </a:lnTo>
                    <a:lnTo>
                      <a:pt x="557237" y="624713"/>
                    </a:lnTo>
                    <a:lnTo>
                      <a:pt x="582168" y="623544"/>
                    </a:lnTo>
                    <a:lnTo>
                      <a:pt x="600392" y="614019"/>
                    </a:lnTo>
                    <a:lnTo>
                      <a:pt x="615340" y="586968"/>
                    </a:lnTo>
                    <a:close/>
                  </a:path>
                  <a:path w="916940" h="624840">
                    <a:moveTo>
                      <a:pt x="916571" y="393433"/>
                    </a:moveTo>
                    <a:lnTo>
                      <a:pt x="906284" y="338366"/>
                    </a:lnTo>
                    <a:lnTo>
                      <a:pt x="881837" y="299085"/>
                    </a:lnTo>
                    <a:lnTo>
                      <a:pt x="849477" y="271957"/>
                    </a:lnTo>
                    <a:lnTo>
                      <a:pt x="815492" y="253365"/>
                    </a:lnTo>
                    <a:lnTo>
                      <a:pt x="786142" y="239661"/>
                    </a:lnTo>
                    <a:lnTo>
                      <a:pt x="747890" y="219621"/>
                    </a:lnTo>
                    <a:lnTo>
                      <a:pt x="716292" y="198869"/>
                    </a:lnTo>
                    <a:lnTo>
                      <a:pt x="694804" y="175958"/>
                    </a:lnTo>
                    <a:lnTo>
                      <a:pt x="686879" y="149402"/>
                    </a:lnTo>
                    <a:lnTo>
                      <a:pt x="690333" y="129222"/>
                    </a:lnTo>
                    <a:lnTo>
                      <a:pt x="699795" y="114820"/>
                    </a:lnTo>
                    <a:lnTo>
                      <a:pt x="713930" y="106184"/>
                    </a:lnTo>
                    <a:lnTo>
                      <a:pt x="731393" y="103301"/>
                    </a:lnTo>
                    <a:lnTo>
                      <a:pt x="743458" y="104952"/>
                    </a:lnTo>
                    <a:lnTo>
                      <a:pt x="757745" y="110858"/>
                    </a:lnTo>
                    <a:lnTo>
                      <a:pt x="773341" y="122478"/>
                    </a:lnTo>
                    <a:lnTo>
                      <a:pt x="789355" y="141274"/>
                    </a:lnTo>
                    <a:lnTo>
                      <a:pt x="812952" y="165404"/>
                    </a:lnTo>
                    <a:lnTo>
                      <a:pt x="852284" y="173723"/>
                    </a:lnTo>
                    <a:lnTo>
                      <a:pt x="887831" y="143129"/>
                    </a:lnTo>
                    <a:lnTo>
                      <a:pt x="890270" y="121285"/>
                    </a:lnTo>
                    <a:lnTo>
                      <a:pt x="881176" y="94526"/>
                    </a:lnTo>
                    <a:lnTo>
                      <a:pt x="852271" y="53378"/>
                    </a:lnTo>
                    <a:lnTo>
                      <a:pt x="817473" y="23812"/>
                    </a:lnTo>
                    <a:lnTo>
                      <a:pt x="776973" y="5981"/>
                    </a:lnTo>
                    <a:lnTo>
                      <a:pt x="730986" y="0"/>
                    </a:lnTo>
                    <a:lnTo>
                      <a:pt x="684110" y="7937"/>
                    </a:lnTo>
                    <a:lnTo>
                      <a:pt x="642454" y="29933"/>
                    </a:lnTo>
                    <a:lnTo>
                      <a:pt x="609193" y="63309"/>
                    </a:lnTo>
                    <a:lnTo>
                      <a:pt x="587540" y="105371"/>
                    </a:lnTo>
                    <a:lnTo>
                      <a:pt x="580682" y="153454"/>
                    </a:lnTo>
                    <a:lnTo>
                      <a:pt x="591337" y="205409"/>
                    </a:lnTo>
                    <a:lnTo>
                      <a:pt x="615835" y="246418"/>
                    </a:lnTo>
                    <a:lnTo>
                      <a:pt x="648474" y="277723"/>
                    </a:lnTo>
                    <a:lnTo>
                      <a:pt x="683539" y="300621"/>
                    </a:lnTo>
                    <a:lnTo>
                      <a:pt x="745121" y="330034"/>
                    </a:lnTo>
                    <a:lnTo>
                      <a:pt x="776249" y="348005"/>
                    </a:lnTo>
                    <a:lnTo>
                      <a:pt x="800989" y="371043"/>
                    </a:lnTo>
                    <a:lnTo>
                      <a:pt x="811644" y="399935"/>
                    </a:lnTo>
                    <a:lnTo>
                      <a:pt x="809294" y="415074"/>
                    </a:lnTo>
                    <a:lnTo>
                      <a:pt x="800747" y="430364"/>
                    </a:lnTo>
                    <a:lnTo>
                      <a:pt x="785050" y="442137"/>
                    </a:lnTo>
                    <a:lnTo>
                      <a:pt x="761288" y="446697"/>
                    </a:lnTo>
                    <a:lnTo>
                      <a:pt x="745274" y="443979"/>
                    </a:lnTo>
                    <a:lnTo>
                      <a:pt x="727722" y="434911"/>
                    </a:lnTo>
                    <a:lnTo>
                      <a:pt x="709104" y="417664"/>
                    </a:lnTo>
                    <a:lnTo>
                      <a:pt x="689902" y="390423"/>
                    </a:lnTo>
                    <a:lnTo>
                      <a:pt x="665543" y="362089"/>
                    </a:lnTo>
                    <a:lnTo>
                      <a:pt x="642213" y="352158"/>
                    </a:lnTo>
                    <a:lnTo>
                      <a:pt x="623620" y="352869"/>
                    </a:lnTo>
                    <a:lnTo>
                      <a:pt x="613498" y="356450"/>
                    </a:lnTo>
                    <a:lnTo>
                      <a:pt x="595871" y="373227"/>
                    </a:lnTo>
                    <a:lnTo>
                      <a:pt x="588924" y="396582"/>
                    </a:lnTo>
                    <a:lnTo>
                      <a:pt x="590715" y="423087"/>
                    </a:lnTo>
                    <a:lnTo>
                      <a:pt x="619848" y="482892"/>
                    </a:lnTo>
                    <a:lnTo>
                      <a:pt x="653554" y="516864"/>
                    </a:lnTo>
                    <a:lnTo>
                      <a:pt x="700392" y="543534"/>
                    </a:lnTo>
                    <a:lnTo>
                      <a:pt x="760361" y="555205"/>
                    </a:lnTo>
                    <a:lnTo>
                      <a:pt x="790041" y="552615"/>
                    </a:lnTo>
                    <a:lnTo>
                      <a:pt x="824331" y="542455"/>
                    </a:lnTo>
                    <a:lnTo>
                      <a:pt x="858685" y="523100"/>
                    </a:lnTo>
                    <a:lnTo>
                      <a:pt x="888542" y="492912"/>
                    </a:lnTo>
                    <a:lnTo>
                      <a:pt x="909345" y="450227"/>
                    </a:lnTo>
                    <a:lnTo>
                      <a:pt x="916571" y="393433"/>
                    </a:lnTo>
                    <a:close/>
                  </a:path>
                </a:pathLst>
              </a:custGeom>
              <a:solidFill>
                <a:srgbClr val="FFFFFF"/>
              </a:solidFill>
            </p:spPr>
            <p:txBody>
              <a:bodyPr wrap="square" lIns="0" tIns="0" rIns="0" bIns="0" rtlCol="0"/>
              <a:lstStyle/>
              <a:p>
                <a:endParaRPr/>
              </a:p>
            </p:txBody>
          </p:sp>
        </p:grpSp>
      </p:grpSp>
      <p:sp>
        <p:nvSpPr>
          <p:cNvPr id="28" name="object 22">
            <a:extLst>
              <a:ext uri="{FF2B5EF4-FFF2-40B4-BE49-F238E27FC236}">
                <a16:creationId xmlns:a16="http://schemas.microsoft.com/office/drawing/2014/main" id="{242BDBA2-BFB1-29BD-EEC8-1CA974BA9CE6}"/>
              </a:ext>
            </a:extLst>
          </p:cNvPr>
          <p:cNvSpPr txBox="1">
            <a:spLocks/>
          </p:cNvSpPr>
          <p:nvPr userDrawn="1"/>
        </p:nvSpPr>
        <p:spPr>
          <a:xfrm>
            <a:off x="406399" y="2289975"/>
            <a:ext cx="2709660" cy="437841"/>
          </a:xfrm>
          <a:prstGeom prst="rect">
            <a:avLst/>
          </a:prstGeom>
          <a:solidFill>
            <a:srgbClr val="4B3D94"/>
          </a:solidFill>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2100" b="1" i="0">
                <a:solidFill>
                  <a:schemeClr val="bg1"/>
                </a:solidFill>
                <a:latin typeface="DM Sans 14pt ExtraBold" pitchFamily="2" charset="77"/>
              </a:rPr>
              <a:t>Recruitment pack</a:t>
            </a:r>
          </a:p>
        </p:txBody>
      </p:sp>
      <p:sp>
        <p:nvSpPr>
          <p:cNvPr id="30" name="Title 25">
            <a:extLst>
              <a:ext uri="{FF2B5EF4-FFF2-40B4-BE49-F238E27FC236}">
                <a16:creationId xmlns:a16="http://schemas.microsoft.com/office/drawing/2014/main" id="{E38FA81B-CEE9-784A-CE43-E7BBA8BAF874}"/>
              </a:ext>
            </a:extLst>
          </p:cNvPr>
          <p:cNvSpPr>
            <a:spLocks noGrp="1"/>
          </p:cNvSpPr>
          <p:nvPr>
            <p:ph type="title"/>
          </p:nvPr>
        </p:nvSpPr>
        <p:spPr>
          <a:xfrm>
            <a:off x="406399" y="2957129"/>
            <a:ext cx="6255727" cy="1386470"/>
          </a:xfrm>
          <a:prstGeom prst="rect">
            <a:avLst/>
          </a:prstGeom>
        </p:spPr>
        <p:txBody>
          <a:bodyPr wrap="square" lIns="0" tIns="0" rIns="0" bIns="0">
            <a:spAutoFit/>
          </a:bodyPr>
          <a:lstStyle>
            <a:lvl1pPr>
              <a:lnSpc>
                <a:spcPct val="80000"/>
              </a:lnSpc>
              <a:defRPr sz="5500" b="1" i="0" spc="-100" baseline="0">
                <a:solidFill>
                  <a:srgbClr val="0A2645"/>
                </a:solidFill>
                <a:latin typeface="DM Sans 14pt ExtraBold" pitchFamily="2" charset="77"/>
              </a:defRPr>
            </a:lvl1pPr>
          </a:lstStyle>
          <a:p>
            <a:r>
              <a:rPr lang="en-GB"/>
              <a:t>Click to edit Master title style</a:t>
            </a:r>
            <a:endParaRPr lang="en-US"/>
          </a:p>
        </p:txBody>
      </p:sp>
      <p:sp>
        <p:nvSpPr>
          <p:cNvPr id="32" name="Text Placeholder 31">
            <a:extLst>
              <a:ext uri="{FF2B5EF4-FFF2-40B4-BE49-F238E27FC236}">
                <a16:creationId xmlns:a16="http://schemas.microsoft.com/office/drawing/2014/main" id="{25855E2E-6854-76C2-9DA8-BA3BBBD6E00E}"/>
              </a:ext>
            </a:extLst>
          </p:cNvPr>
          <p:cNvSpPr>
            <a:spLocks noGrp="1"/>
          </p:cNvSpPr>
          <p:nvPr>
            <p:ph type="body" sz="quarter" idx="13"/>
          </p:nvPr>
        </p:nvSpPr>
        <p:spPr>
          <a:xfrm>
            <a:off x="431799" y="4891646"/>
            <a:ext cx="3001963" cy="353943"/>
          </a:xfrm>
          <a:prstGeom prst="rect">
            <a:avLst/>
          </a:prstGeom>
        </p:spPr>
        <p:txBody>
          <a:bodyPr lIns="0" tIns="0" rIns="0" bIns="0">
            <a:spAutoFit/>
          </a:bodyPr>
          <a:lstStyle>
            <a:lvl1pPr>
              <a:defRPr sz="2300">
                <a:solidFill>
                  <a:srgbClr val="0A2645"/>
                </a:solidFill>
                <a:latin typeface="DM Sans 14pt" pitchFamily="2" charset="77"/>
              </a:defRPr>
            </a:lvl1pPr>
            <a:lvl2pPr>
              <a:defRPr sz="2300">
                <a:latin typeface="DM Sans 14pt" pitchFamily="2" charset="77"/>
              </a:defRPr>
            </a:lvl2pPr>
            <a:lvl3pPr>
              <a:defRPr sz="2300">
                <a:latin typeface="DM Sans 14pt" pitchFamily="2" charset="77"/>
              </a:defRPr>
            </a:lvl3pPr>
            <a:lvl4pPr>
              <a:defRPr sz="2300">
                <a:latin typeface="DM Sans 14pt" pitchFamily="2" charset="77"/>
              </a:defRPr>
            </a:lvl4pPr>
            <a:lvl5pPr>
              <a:defRPr sz="2300">
                <a:latin typeface="DM Sans 14pt" pitchFamily="2" charset="77"/>
              </a:defRPr>
            </a:lvl5pPr>
          </a:lstStyle>
          <a:p>
            <a:pPr lvl="0"/>
            <a:r>
              <a:rPr lang="en-GB"/>
              <a:t>Click to edit Master</a:t>
            </a:r>
            <a:endParaRPr lang="en-US"/>
          </a:p>
        </p:txBody>
      </p:sp>
      <p:sp>
        <p:nvSpPr>
          <p:cNvPr id="33" name="Text Placeholder 31">
            <a:extLst>
              <a:ext uri="{FF2B5EF4-FFF2-40B4-BE49-F238E27FC236}">
                <a16:creationId xmlns:a16="http://schemas.microsoft.com/office/drawing/2014/main" id="{D3A960F5-025E-FA37-2B68-CDA186C49923}"/>
              </a:ext>
            </a:extLst>
          </p:cNvPr>
          <p:cNvSpPr>
            <a:spLocks noGrp="1"/>
          </p:cNvSpPr>
          <p:nvPr>
            <p:ph type="body" sz="quarter" idx="14"/>
          </p:nvPr>
        </p:nvSpPr>
        <p:spPr>
          <a:xfrm>
            <a:off x="431799" y="5736620"/>
            <a:ext cx="3001963" cy="246221"/>
          </a:xfrm>
          <a:prstGeom prst="rect">
            <a:avLst/>
          </a:prstGeom>
        </p:spPr>
        <p:txBody>
          <a:bodyPr lIns="0" tIns="0" rIns="0" bIns="0">
            <a:spAutoFit/>
          </a:bodyPr>
          <a:lstStyle>
            <a:lvl1pPr>
              <a:defRPr sz="1600">
                <a:solidFill>
                  <a:srgbClr val="0A2645"/>
                </a:solidFill>
                <a:latin typeface="DM Sans 14pt" pitchFamily="2" charset="77"/>
              </a:defRPr>
            </a:lvl1pPr>
            <a:lvl2pPr>
              <a:defRPr sz="2300">
                <a:latin typeface="DM Sans 14pt" pitchFamily="2" charset="77"/>
              </a:defRPr>
            </a:lvl2pPr>
            <a:lvl3pPr>
              <a:defRPr sz="2300">
                <a:latin typeface="DM Sans 14pt" pitchFamily="2" charset="77"/>
              </a:defRPr>
            </a:lvl3pPr>
            <a:lvl4pPr>
              <a:defRPr sz="2300">
                <a:latin typeface="DM Sans 14pt" pitchFamily="2" charset="77"/>
              </a:defRPr>
            </a:lvl4pPr>
            <a:lvl5pPr>
              <a:defRPr sz="2300">
                <a:latin typeface="DM Sans 14pt" pitchFamily="2" charset="77"/>
              </a:defRPr>
            </a:lvl5pPr>
          </a:lstStyle>
          <a:p>
            <a:pPr lvl="0"/>
            <a:r>
              <a:rPr lang="en-GB"/>
              <a:t>Click to edit Master</a:t>
            </a:r>
            <a:endParaRPr lang="en-US"/>
          </a:p>
        </p:txBody>
      </p:sp>
    </p:spTree>
    <p:extLst>
      <p:ext uri="{BB962C8B-B14F-4D97-AF65-F5344CB8AC3E}">
        <p14:creationId xmlns:p14="http://schemas.microsoft.com/office/powerpoint/2010/main" val="301276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4E56557E-26E5-9D5C-6F78-E5E67D753DFD}"/>
              </a:ext>
            </a:extLst>
          </p:cNvPr>
          <p:cNvSpPr/>
          <p:nvPr/>
        </p:nvSpPr>
        <p:spPr>
          <a:xfrm>
            <a:off x="406400" y="406400"/>
            <a:ext cx="5080000" cy="3620477"/>
          </a:xfrm>
          <a:custGeom>
            <a:avLst/>
            <a:gdLst/>
            <a:ahLst/>
            <a:cxnLst/>
            <a:rect l="l" t="t" r="r" b="b"/>
            <a:pathLst>
              <a:path w="5080000" h="3962400">
                <a:moveTo>
                  <a:pt x="5080000" y="0"/>
                </a:moveTo>
                <a:lnTo>
                  <a:pt x="0" y="0"/>
                </a:lnTo>
                <a:lnTo>
                  <a:pt x="0" y="3962400"/>
                </a:lnTo>
                <a:lnTo>
                  <a:pt x="5080000" y="3962400"/>
                </a:lnTo>
                <a:lnTo>
                  <a:pt x="5080000" y="0"/>
                </a:lnTo>
                <a:close/>
              </a:path>
            </a:pathLst>
          </a:custGeom>
          <a:solidFill>
            <a:srgbClr val="FFFFFF"/>
          </a:solidFill>
        </p:spPr>
        <p:txBody>
          <a:bodyPr wrap="square" lIns="0" tIns="0" rIns="0" bIns="0" rtlCol="0"/>
          <a:lstStyle/>
          <a:p>
            <a:endParaRPr/>
          </a:p>
        </p:txBody>
      </p:sp>
      <p:grpSp>
        <p:nvGrpSpPr>
          <p:cNvPr id="10" name="object 7">
            <a:extLst>
              <a:ext uri="{FF2B5EF4-FFF2-40B4-BE49-F238E27FC236}">
                <a16:creationId xmlns:a16="http://schemas.microsoft.com/office/drawing/2014/main" id="{8B23CF40-4B82-8A14-4361-3042A423BDC0}"/>
              </a:ext>
            </a:extLst>
          </p:cNvPr>
          <p:cNvGrpSpPr/>
          <p:nvPr userDrawn="1"/>
        </p:nvGrpSpPr>
        <p:grpSpPr>
          <a:xfrm>
            <a:off x="584200" y="1473200"/>
            <a:ext cx="4354830" cy="2212975"/>
            <a:chOff x="584200" y="1473200"/>
            <a:chExt cx="4354830" cy="2212975"/>
          </a:xfrm>
        </p:grpSpPr>
        <p:sp>
          <p:nvSpPr>
            <p:cNvPr id="12" name="object 8">
              <a:extLst>
                <a:ext uri="{FF2B5EF4-FFF2-40B4-BE49-F238E27FC236}">
                  <a16:creationId xmlns:a16="http://schemas.microsoft.com/office/drawing/2014/main" id="{B493E4E9-1CB4-6A4F-B844-8418FB7C0BF9}"/>
                </a:ext>
              </a:extLst>
            </p:cNvPr>
            <p:cNvSpPr/>
            <p:nvPr/>
          </p:nvSpPr>
          <p:spPr>
            <a:xfrm>
              <a:off x="584200" y="1474787"/>
              <a:ext cx="4354830" cy="0"/>
            </a:xfrm>
            <a:custGeom>
              <a:avLst/>
              <a:gdLst/>
              <a:ahLst/>
              <a:cxnLst/>
              <a:rect l="l" t="t" r="r" b="b"/>
              <a:pathLst>
                <a:path w="4354830">
                  <a:moveTo>
                    <a:pt x="0" y="0"/>
                  </a:moveTo>
                  <a:lnTo>
                    <a:pt x="4354283" y="0"/>
                  </a:lnTo>
                </a:path>
              </a:pathLst>
            </a:custGeom>
            <a:ln w="3175">
              <a:solidFill>
                <a:srgbClr val="0A2645"/>
              </a:solidFill>
            </a:ln>
          </p:spPr>
          <p:txBody>
            <a:bodyPr wrap="square" lIns="0" tIns="0" rIns="0" bIns="0" rtlCol="0"/>
            <a:lstStyle/>
            <a:p>
              <a:endParaRPr sz="1600" b="0" i="0" spc="0" baseline="0">
                <a:latin typeface="DM Sans 14pt" pitchFamily="2" charset="77"/>
              </a:endParaRPr>
            </a:p>
          </p:txBody>
        </p:sp>
        <p:sp>
          <p:nvSpPr>
            <p:cNvPr id="14" name="object 9">
              <a:extLst>
                <a:ext uri="{FF2B5EF4-FFF2-40B4-BE49-F238E27FC236}">
                  <a16:creationId xmlns:a16="http://schemas.microsoft.com/office/drawing/2014/main" id="{FEE44172-EF88-5E61-E838-787B7AE6A728}"/>
                </a:ext>
              </a:extLst>
            </p:cNvPr>
            <p:cNvSpPr/>
            <p:nvPr/>
          </p:nvSpPr>
          <p:spPr>
            <a:xfrm>
              <a:off x="584200" y="1843087"/>
              <a:ext cx="4354830" cy="0"/>
            </a:xfrm>
            <a:custGeom>
              <a:avLst/>
              <a:gdLst/>
              <a:ahLst/>
              <a:cxnLst/>
              <a:rect l="l" t="t" r="r" b="b"/>
              <a:pathLst>
                <a:path w="4354830">
                  <a:moveTo>
                    <a:pt x="0" y="0"/>
                  </a:moveTo>
                  <a:lnTo>
                    <a:pt x="4354283" y="0"/>
                  </a:lnTo>
                </a:path>
              </a:pathLst>
            </a:custGeom>
            <a:ln w="3175">
              <a:solidFill>
                <a:srgbClr val="0A2645"/>
              </a:solidFill>
            </a:ln>
          </p:spPr>
          <p:txBody>
            <a:bodyPr wrap="square" lIns="0" tIns="0" rIns="0" bIns="0" rtlCol="0"/>
            <a:lstStyle/>
            <a:p>
              <a:endParaRPr sz="1600" b="0" i="0" spc="0" baseline="0">
                <a:latin typeface="DM Sans 14pt" pitchFamily="2" charset="77"/>
              </a:endParaRPr>
            </a:p>
          </p:txBody>
        </p:sp>
        <p:sp>
          <p:nvSpPr>
            <p:cNvPr id="15" name="object 10">
              <a:extLst>
                <a:ext uri="{FF2B5EF4-FFF2-40B4-BE49-F238E27FC236}">
                  <a16:creationId xmlns:a16="http://schemas.microsoft.com/office/drawing/2014/main" id="{DED0E1B9-BFB7-760E-A930-0671137A87E9}"/>
                </a:ext>
              </a:extLst>
            </p:cNvPr>
            <p:cNvSpPr/>
            <p:nvPr/>
          </p:nvSpPr>
          <p:spPr>
            <a:xfrm>
              <a:off x="584200" y="2211387"/>
              <a:ext cx="4354830" cy="0"/>
            </a:xfrm>
            <a:custGeom>
              <a:avLst/>
              <a:gdLst/>
              <a:ahLst/>
              <a:cxnLst/>
              <a:rect l="l" t="t" r="r" b="b"/>
              <a:pathLst>
                <a:path w="4354830">
                  <a:moveTo>
                    <a:pt x="0" y="0"/>
                  </a:moveTo>
                  <a:lnTo>
                    <a:pt x="4354283" y="0"/>
                  </a:lnTo>
                </a:path>
              </a:pathLst>
            </a:custGeom>
            <a:ln w="3175">
              <a:solidFill>
                <a:srgbClr val="0A2645"/>
              </a:solidFill>
            </a:ln>
          </p:spPr>
          <p:txBody>
            <a:bodyPr wrap="square" lIns="0" tIns="0" rIns="0" bIns="0" rtlCol="0"/>
            <a:lstStyle/>
            <a:p>
              <a:endParaRPr sz="1600" b="0" i="0" spc="0" baseline="0">
                <a:latin typeface="DM Sans 14pt" pitchFamily="2" charset="77"/>
              </a:endParaRPr>
            </a:p>
          </p:txBody>
        </p:sp>
        <p:sp>
          <p:nvSpPr>
            <p:cNvPr id="18" name="object 11">
              <a:extLst>
                <a:ext uri="{FF2B5EF4-FFF2-40B4-BE49-F238E27FC236}">
                  <a16:creationId xmlns:a16="http://schemas.microsoft.com/office/drawing/2014/main" id="{E490E346-E067-3864-E9F0-100285429704}"/>
                </a:ext>
              </a:extLst>
            </p:cNvPr>
            <p:cNvSpPr/>
            <p:nvPr/>
          </p:nvSpPr>
          <p:spPr>
            <a:xfrm>
              <a:off x="584200" y="2579687"/>
              <a:ext cx="4354830" cy="0"/>
            </a:xfrm>
            <a:custGeom>
              <a:avLst/>
              <a:gdLst/>
              <a:ahLst/>
              <a:cxnLst/>
              <a:rect l="l" t="t" r="r" b="b"/>
              <a:pathLst>
                <a:path w="4354830">
                  <a:moveTo>
                    <a:pt x="0" y="0"/>
                  </a:moveTo>
                  <a:lnTo>
                    <a:pt x="4354283" y="0"/>
                  </a:lnTo>
                </a:path>
              </a:pathLst>
            </a:custGeom>
            <a:ln w="3175">
              <a:solidFill>
                <a:srgbClr val="0A2645"/>
              </a:solidFill>
            </a:ln>
          </p:spPr>
          <p:txBody>
            <a:bodyPr wrap="square" lIns="0" tIns="0" rIns="0" bIns="0" rtlCol="0"/>
            <a:lstStyle/>
            <a:p>
              <a:endParaRPr sz="1600" b="0" i="0" spc="0" baseline="0">
                <a:latin typeface="DM Sans 14pt" pitchFamily="2" charset="77"/>
              </a:endParaRPr>
            </a:p>
          </p:txBody>
        </p:sp>
        <p:sp>
          <p:nvSpPr>
            <p:cNvPr id="20" name="object 12">
              <a:extLst>
                <a:ext uri="{FF2B5EF4-FFF2-40B4-BE49-F238E27FC236}">
                  <a16:creationId xmlns:a16="http://schemas.microsoft.com/office/drawing/2014/main" id="{EC76529B-8030-16D5-DE01-AD584423FE90}"/>
                </a:ext>
              </a:extLst>
            </p:cNvPr>
            <p:cNvSpPr/>
            <p:nvPr/>
          </p:nvSpPr>
          <p:spPr>
            <a:xfrm>
              <a:off x="584200" y="2947987"/>
              <a:ext cx="4354830" cy="0"/>
            </a:xfrm>
            <a:custGeom>
              <a:avLst/>
              <a:gdLst/>
              <a:ahLst/>
              <a:cxnLst/>
              <a:rect l="l" t="t" r="r" b="b"/>
              <a:pathLst>
                <a:path w="4354830">
                  <a:moveTo>
                    <a:pt x="0" y="0"/>
                  </a:moveTo>
                  <a:lnTo>
                    <a:pt x="4354283" y="0"/>
                  </a:lnTo>
                </a:path>
              </a:pathLst>
            </a:custGeom>
            <a:ln w="3175">
              <a:solidFill>
                <a:srgbClr val="0A2645"/>
              </a:solidFill>
            </a:ln>
          </p:spPr>
          <p:txBody>
            <a:bodyPr wrap="square" lIns="0" tIns="0" rIns="0" bIns="0" rtlCol="0"/>
            <a:lstStyle/>
            <a:p>
              <a:endParaRPr sz="1600" b="0" i="0" spc="0" baseline="0">
                <a:latin typeface="DM Sans 14pt" pitchFamily="2" charset="77"/>
              </a:endParaRPr>
            </a:p>
          </p:txBody>
        </p:sp>
        <p:sp>
          <p:nvSpPr>
            <p:cNvPr id="21" name="object 13">
              <a:extLst>
                <a:ext uri="{FF2B5EF4-FFF2-40B4-BE49-F238E27FC236}">
                  <a16:creationId xmlns:a16="http://schemas.microsoft.com/office/drawing/2014/main" id="{F9A03F28-0919-3613-AACB-3744337EE27D}"/>
                </a:ext>
              </a:extLst>
            </p:cNvPr>
            <p:cNvSpPr/>
            <p:nvPr/>
          </p:nvSpPr>
          <p:spPr>
            <a:xfrm>
              <a:off x="584200" y="3316287"/>
              <a:ext cx="4354830" cy="0"/>
            </a:xfrm>
            <a:custGeom>
              <a:avLst/>
              <a:gdLst/>
              <a:ahLst/>
              <a:cxnLst/>
              <a:rect l="l" t="t" r="r" b="b"/>
              <a:pathLst>
                <a:path w="4354830">
                  <a:moveTo>
                    <a:pt x="0" y="0"/>
                  </a:moveTo>
                  <a:lnTo>
                    <a:pt x="4354283" y="0"/>
                  </a:lnTo>
                </a:path>
              </a:pathLst>
            </a:custGeom>
            <a:ln w="3175">
              <a:solidFill>
                <a:srgbClr val="0A2645"/>
              </a:solidFill>
            </a:ln>
          </p:spPr>
          <p:txBody>
            <a:bodyPr wrap="square" lIns="0" tIns="0" rIns="0" bIns="0" rtlCol="0"/>
            <a:lstStyle/>
            <a:p>
              <a:endParaRPr sz="1600" b="0" i="0" spc="0" baseline="0">
                <a:latin typeface="DM Sans 14pt" pitchFamily="2" charset="77"/>
              </a:endParaRPr>
            </a:p>
          </p:txBody>
        </p:sp>
        <p:sp>
          <p:nvSpPr>
            <p:cNvPr id="22" name="object 14">
              <a:extLst>
                <a:ext uri="{FF2B5EF4-FFF2-40B4-BE49-F238E27FC236}">
                  <a16:creationId xmlns:a16="http://schemas.microsoft.com/office/drawing/2014/main" id="{4D064D7D-774E-2E75-0E79-6C42288D23D6}"/>
                </a:ext>
              </a:extLst>
            </p:cNvPr>
            <p:cNvSpPr/>
            <p:nvPr/>
          </p:nvSpPr>
          <p:spPr>
            <a:xfrm>
              <a:off x="584200" y="3684587"/>
              <a:ext cx="4354830" cy="0"/>
            </a:xfrm>
            <a:custGeom>
              <a:avLst/>
              <a:gdLst/>
              <a:ahLst/>
              <a:cxnLst/>
              <a:rect l="l" t="t" r="r" b="b"/>
              <a:pathLst>
                <a:path w="4354830">
                  <a:moveTo>
                    <a:pt x="0" y="0"/>
                  </a:moveTo>
                  <a:lnTo>
                    <a:pt x="4354283" y="0"/>
                  </a:lnTo>
                </a:path>
              </a:pathLst>
            </a:custGeom>
            <a:ln w="3175">
              <a:solidFill>
                <a:srgbClr val="0A2645"/>
              </a:solidFill>
            </a:ln>
          </p:spPr>
          <p:txBody>
            <a:bodyPr wrap="square" lIns="0" tIns="0" rIns="0" bIns="0" rtlCol="0"/>
            <a:lstStyle/>
            <a:p>
              <a:endParaRPr sz="1600" b="0" i="0" spc="0" baseline="0">
                <a:latin typeface="DM Sans 14pt" pitchFamily="2" charset="77"/>
              </a:endParaRPr>
            </a:p>
          </p:txBody>
        </p:sp>
      </p:grpSp>
      <p:sp>
        <p:nvSpPr>
          <p:cNvPr id="43" name="Title 11">
            <a:extLst>
              <a:ext uri="{FF2B5EF4-FFF2-40B4-BE49-F238E27FC236}">
                <a16:creationId xmlns:a16="http://schemas.microsoft.com/office/drawing/2014/main" id="{F8D67762-886B-E922-FD23-6BED3EED242B}"/>
              </a:ext>
            </a:extLst>
          </p:cNvPr>
          <p:cNvSpPr txBox="1">
            <a:spLocks/>
          </p:cNvSpPr>
          <p:nvPr userDrawn="1"/>
        </p:nvSpPr>
        <p:spPr>
          <a:xfrm>
            <a:off x="571499" y="480933"/>
            <a:ext cx="4914901" cy="646395"/>
          </a:xfrm>
          <a:prstGeom prst="rect">
            <a:avLst/>
          </a:prstGeom>
        </p:spPr>
        <p:txBody>
          <a:bodyPr wrap="square" lIns="0" tIns="0" rIns="0" bIns="0">
            <a:spAutoFit/>
          </a:bodyPr>
          <a:lstStyle>
            <a:lvl1pPr>
              <a:lnSpc>
                <a:spcPct val="90000"/>
              </a:lnSpc>
              <a:defRPr sz="4600" b="0" i="0">
                <a:solidFill>
                  <a:srgbClr val="0A2645"/>
                </a:solidFill>
                <a:latin typeface="DM Sans 14pt ExtraBold" pitchFamily="2" charset="77"/>
                <a:ea typeface="+mj-ea"/>
                <a:cs typeface="+mj-cs"/>
              </a:defRPr>
            </a:lvl1pPr>
          </a:lstStyle>
          <a:p>
            <a:r>
              <a:rPr lang="en-GB" spc="-150" baseline="0"/>
              <a:t>Contents</a:t>
            </a:r>
            <a:endParaRPr lang="en-US" spc="-150" baseline="0"/>
          </a:p>
        </p:txBody>
      </p:sp>
      <p:sp>
        <p:nvSpPr>
          <p:cNvPr id="46" name="Text Placeholder 45">
            <a:extLst>
              <a:ext uri="{FF2B5EF4-FFF2-40B4-BE49-F238E27FC236}">
                <a16:creationId xmlns:a16="http://schemas.microsoft.com/office/drawing/2014/main" id="{A53847C5-CE0F-EB3C-D6D8-1B635035B27E}"/>
              </a:ext>
            </a:extLst>
          </p:cNvPr>
          <p:cNvSpPr>
            <a:spLocks noGrp="1"/>
          </p:cNvSpPr>
          <p:nvPr>
            <p:ph type="body" sz="quarter" idx="10" hasCustomPrompt="1"/>
          </p:nvPr>
        </p:nvSpPr>
        <p:spPr>
          <a:xfrm>
            <a:off x="571499" y="1470472"/>
            <a:ext cx="4367531" cy="335605"/>
          </a:xfrm>
          <a:prstGeom prst="rect">
            <a:avLst/>
          </a:prstGeom>
        </p:spPr>
        <p:txBody>
          <a:bodyPr wrap="square" lIns="0" tIns="0" rIns="0" bIns="0">
            <a:spAutoFit/>
          </a:bodyPr>
          <a:lstStyle>
            <a:lvl1pPr marL="4763" indent="0">
              <a:lnSpc>
                <a:spcPct val="150000"/>
              </a:lnSpc>
              <a:spcAft>
                <a:spcPts val="0"/>
              </a:spcAft>
              <a:tabLst>
                <a:tab pos="3773488" algn="r"/>
              </a:tabLst>
              <a:defRPr sz="1600" b="0" i="0">
                <a:solidFill>
                  <a:srgbClr val="0A2645"/>
                </a:solidFill>
                <a:latin typeface="DM Sans 14pt" pitchFamily="2" charset="77"/>
              </a:defRPr>
            </a:lvl1pPr>
            <a:lvl2pPr marL="4763" indent="0">
              <a:tabLst/>
              <a:defRPr sz="1600" b="0" i="0">
                <a:latin typeface="DM Sans 14pt" pitchFamily="2" charset="77"/>
              </a:defRPr>
            </a:lvl2pPr>
            <a:lvl3pPr marL="4763" indent="0">
              <a:tabLst/>
              <a:defRPr sz="1600" b="0" i="0">
                <a:latin typeface="DM Sans 14pt" pitchFamily="2" charset="77"/>
              </a:defRPr>
            </a:lvl3pPr>
            <a:lvl4pPr marL="4763" indent="0">
              <a:tabLst/>
              <a:defRPr sz="1600" b="0" i="0">
                <a:latin typeface="DM Sans 14pt" pitchFamily="2" charset="77"/>
              </a:defRPr>
            </a:lvl4pPr>
            <a:lvl5pPr marL="4763" indent="0">
              <a:tabLst/>
              <a:defRPr sz="1600" b="0" i="0">
                <a:latin typeface="DM Sans 14pt" pitchFamily="2" charset="77"/>
              </a:defRPr>
            </a:lvl5pPr>
          </a:lstStyle>
          <a:p>
            <a:pPr marL="4763" marR="0" lvl="0" indent="0" defTabSz="914400" eaLnBrk="1" fontAlgn="auto" latinLnBrk="0" hangingPunct="1">
              <a:lnSpc>
                <a:spcPct val="150000"/>
              </a:lnSpc>
              <a:spcBef>
                <a:spcPts val="0"/>
              </a:spcBef>
              <a:spcAft>
                <a:spcPts val="0"/>
              </a:spcAft>
              <a:buClrTx/>
              <a:buSzTx/>
              <a:buFontTx/>
              <a:buNone/>
              <a:tabLst>
                <a:tab pos="3549600" algn="r"/>
              </a:tabLst>
              <a:defRPr/>
            </a:pPr>
            <a:r>
              <a:rPr lang="en-GB"/>
              <a:t>Click to edit Master text styles	3</a:t>
            </a:r>
          </a:p>
        </p:txBody>
      </p:sp>
      <p:sp>
        <p:nvSpPr>
          <p:cNvPr id="47" name="Holder 3">
            <a:extLst>
              <a:ext uri="{FF2B5EF4-FFF2-40B4-BE49-F238E27FC236}">
                <a16:creationId xmlns:a16="http://schemas.microsoft.com/office/drawing/2014/main" id="{718426AD-BE4F-E029-DC51-81ABB72CF63B}"/>
              </a:ext>
            </a:extLst>
          </p:cNvPr>
          <p:cNvSpPr>
            <a:spLocks noGrp="1"/>
          </p:cNvSpPr>
          <p:nvPr>
            <p:ph type="ftr" sz="quarter" idx="5"/>
          </p:nvPr>
        </p:nvSpPr>
        <p:spPr>
          <a:xfrm>
            <a:off x="393705" y="6537899"/>
            <a:ext cx="2792730" cy="191134"/>
          </a:xfrm>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spc="10"/>
              <a:t>Recruitment</a:t>
            </a:r>
            <a:r>
              <a:rPr spc="80"/>
              <a:t> </a:t>
            </a:r>
            <a:r>
              <a:rPr spc="10"/>
              <a:t>pack</a:t>
            </a:r>
            <a:r>
              <a:rPr spc="445"/>
              <a:t> </a:t>
            </a:r>
            <a:r>
              <a:rPr spc="10"/>
              <a:t>|</a:t>
            </a:r>
            <a:r>
              <a:rPr spc="450"/>
              <a:t> </a:t>
            </a:r>
            <a:r>
              <a:rPr spc="10"/>
              <a:t>Information</a:t>
            </a:r>
            <a:r>
              <a:rPr spc="80"/>
              <a:t> </a:t>
            </a:r>
            <a:r>
              <a:rPr spc="10"/>
              <a:t>for</a:t>
            </a:r>
            <a:r>
              <a:rPr spc="85"/>
              <a:t> </a:t>
            </a:r>
            <a:r>
              <a:rPr spc="-10"/>
              <a:t>applicants</a:t>
            </a:r>
          </a:p>
        </p:txBody>
      </p:sp>
      <p:sp>
        <p:nvSpPr>
          <p:cNvPr id="48" name="Holder 4">
            <a:extLst>
              <a:ext uri="{FF2B5EF4-FFF2-40B4-BE49-F238E27FC236}">
                <a16:creationId xmlns:a16="http://schemas.microsoft.com/office/drawing/2014/main" id="{A10D6115-5674-E67A-37F1-94591E17E901}"/>
              </a:ext>
            </a:extLst>
          </p:cNvPr>
          <p:cNvSpPr>
            <a:spLocks noGrp="1"/>
          </p:cNvSpPr>
          <p:nvPr>
            <p:ph type="dt" sz="half" idx="6"/>
          </p:nvPr>
        </p:nvSpPr>
        <p:spPr>
          <a:xfrm>
            <a:off x="4000505" y="6537899"/>
            <a:ext cx="876300" cy="191134"/>
          </a:xfrm>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lang="en-GB" spc="-10"/>
              <a:t>mstrust.org.uk</a:t>
            </a:r>
            <a:endParaRPr spc="-10"/>
          </a:p>
        </p:txBody>
      </p:sp>
      <p:sp>
        <p:nvSpPr>
          <p:cNvPr id="49" name="Holder 5">
            <a:extLst>
              <a:ext uri="{FF2B5EF4-FFF2-40B4-BE49-F238E27FC236}">
                <a16:creationId xmlns:a16="http://schemas.microsoft.com/office/drawing/2014/main" id="{CB6D9DE4-65B8-CC6B-61A0-3FFCCC3B032E}"/>
              </a:ext>
            </a:extLst>
          </p:cNvPr>
          <p:cNvSpPr>
            <a:spLocks noGrp="1"/>
          </p:cNvSpPr>
          <p:nvPr>
            <p:ph type="sldNum" sz="quarter" idx="7"/>
          </p:nvPr>
        </p:nvSpPr>
        <p:spPr>
          <a:xfrm>
            <a:off x="9142348" y="6537899"/>
            <a:ext cx="192404" cy="191134"/>
          </a:xfrm>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fld id="{81D60167-4931-47E6-BA6A-407CBD079E47}" type="slidenum">
              <a:rPr spc="-25" dirty="0"/>
              <a:t>‹#›</a:t>
            </a:fld>
            <a:endParaRPr spc="-25"/>
          </a:p>
        </p:txBody>
      </p:sp>
    </p:spTree>
    <p:extLst>
      <p:ext uri="{BB962C8B-B14F-4D97-AF65-F5344CB8AC3E}">
        <p14:creationId xmlns:p14="http://schemas.microsoft.com/office/powerpoint/2010/main" val="387388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m the CE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448F504B-FAC3-4885-6290-220E887539B0}"/>
              </a:ext>
            </a:extLst>
          </p:cNvPr>
          <p:cNvSpPr/>
          <p:nvPr/>
        </p:nvSpPr>
        <p:spPr>
          <a:xfrm>
            <a:off x="406405" y="406400"/>
            <a:ext cx="8886825" cy="6045200"/>
          </a:xfrm>
          <a:custGeom>
            <a:avLst/>
            <a:gdLst/>
            <a:ahLst/>
            <a:cxnLst/>
            <a:rect l="l" t="t" r="r" b="b"/>
            <a:pathLst>
              <a:path w="8886825" h="6045200">
                <a:moveTo>
                  <a:pt x="8886367" y="0"/>
                </a:moveTo>
                <a:lnTo>
                  <a:pt x="0" y="0"/>
                </a:lnTo>
                <a:lnTo>
                  <a:pt x="0" y="6045200"/>
                </a:lnTo>
                <a:lnTo>
                  <a:pt x="8886367" y="6045200"/>
                </a:lnTo>
                <a:lnTo>
                  <a:pt x="8886367" y="0"/>
                </a:lnTo>
                <a:close/>
              </a:path>
            </a:pathLst>
          </a:custGeom>
          <a:solidFill>
            <a:srgbClr val="FFDECE"/>
          </a:solidFill>
        </p:spPr>
        <p:txBody>
          <a:bodyPr wrap="square" lIns="0" tIns="0" rIns="0" bIns="0" rtlCol="0"/>
          <a:lstStyle/>
          <a:p>
            <a:endParaRPr/>
          </a:p>
        </p:txBody>
      </p:sp>
      <p:sp>
        <p:nvSpPr>
          <p:cNvPr id="3" name="Holder 3"/>
          <p:cNvSpPr>
            <a:spLocks noGrp="1"/>
          </p:cNvSpPr>
          <p:nvPr>
            <p:ph type="ftr" sz="quarter" idx="5"/>
          </p:nvPr>
        </p:nvSpPr>
        <p:spPr>
          <a:xfrm>
            <a:off x="393705" y="6537899"/>
            <a:ext cx="2792730" cy="191134"/>
          </a:xfrm>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spc="10"/>
              <a:t>Recruitment</a:t>
            </a:r>
            <a:r>
              <a:rPr spc="80"/>
              <a:t> </a:t>
            </a:r>
            <a:r>
              <a:rPr spc="10"/>
              <a:t>pack</a:t>
            </a:r>
            <a:r>
              <a:rPr spc="445"/>
              <a:t> </a:t>
            </a:r>
            <a:r>
              <a:rPr spc="10"/>
              <a:t>|</a:t>
            </a:r>
            <a:r>
              <a:rPr spc="450"/>
              <a:t> </a:t>
            </a:r>
            <a:r>
              <a:rPr spc="10"/>
              <a:t>Information</a:t>
            </a:r>
            <a:r>
              <a:rPr spc="80"/>
              <a:t> </a:t>
            </a:r>
            <a:r>
              <a:rPr spc="10"/>
              <a:t>for</a:t>
            </a:r>
            <a:r>
              <a:rPr spc="85"/>
              <a:t> </a:t>
            </a:r>
            <a:r>
              <a:rPr spc="-10"/>
              <a:t>applicants</a:t>
            </a:r>
          </a:p>
        </p:txBody>
      </p:sp>
      <p:sp>
        <p:nvSpPr>
          <p:cNvPr id="4" name="Holder 4"/>
          <p:cNvSpPr>
            <a:spLocks noGrp="1"/>
          </p:cNvSpPr>
          <p:nvPr>
            <p:ph type="dt" sz="half" idx="6"/>
          </p:nvPr>
        </p:nvSpPr>
        <p:spPr>
          <a:xfrm>
            <a:off x="4000505" y="6537899"/>
            <a:ext cx="876300" cy="191134"/>
          </a:xfrm>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lang="en-GB" spc="-10"/>
              <a:t>mstrust.org.uk</a:t>
            </a:r>
            <a:endParaRPr spc="-10"/>
          </a:p>
        </p:txBody>
      </p:sp>
      <p:sp>
        <p:nvSpPr>
          <p:cNvPr id="5" name="Holder 5"/>
          <p:cNvSpPr>
            <a:spLocks noGrp="1"/>
          </p:cNvSpPr>
          <p:nvPr>
            <p:ph type="sldNum" sz="quarter" idx="7"/>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fld id="{81D60167-4931-47E6-BA6A-407CBD079E47}" type="slidenum">
              <a:rPr spc="-25" dirty="0"/>
              <a:t>‹#›</a:t>
            </a:fld>
            <a:endParaRPr spc="-25"/>
          </a:p>
        </p:txBody>
      </p:sp>
      <p:sp>
        <p:nvSpPr>
          <p:cNvPr id="12" name="Title 11">
            <a:extLst>
              <a:ext uri="{FF2B5EF4-FFF2-40B4-BE49-F238E27FC236}">
                <a16:creationId xmlns:a16="http://schemas.microsoft.com/office/drawing/2014/main" id="{F7CA91D3-C904-631B-077D-B01B94C4138A}"/>
              </a:ext>
            </a:extLst>
          </p:cNvPr>
          <p:cNvSpPr>
            <a:spLocks noGrp="1"/>
          </p:cNvSpPr>
          <p:nvPr>
            <p:ph type="title" hasCustomPrompt="1"/>
          </p:nvPr>
        </p:nvSpPr>
        <p:spPr>
          <a:xfrm>
            <a:off x="571499" y="1014848"/>
            <a:ext cx="5334000" cy="1283493"/>
          </a:xfrm>
          <a:prstGeom prst="rect">
            <a:avLst/>
          </a:prstGeom>
        </p:spPr>
        <p:txBody>
          <a:bodyPr wrap="square" lIns="0" tIns="0" rIns="0" bIns="0">
            <a:spAutoFit/>
          </a:bodyPr>
          <a:lstStyle>
            <a:lvl1pPr>
              <a:lnSpc>
                <a:spcPct val="90000"/>
              </a:lnSpc>
              <a:defRPr sz="4600" b="0" i="0" spc="-150" baseline="0">
                <a:solidFill>
                  <a:srgbClr val="0A2645"/>
                </a:solidFill>
                <a:latin typeface="DM Sans 14pt ExtraBold" pitchFamily="2" charset="77"/>
              </a:defRPr>
            </a:lvl1pPr>
          </a:lstStyle>
          <a:p>
            <a:r>
              <a:rPr lang="en-GB"/>
              <a:t>Click to edit </a:t>
            </a:r>
            <a:br>
              <a:rPr lang="en-GB"/>
            </a:br>
            <a:r>
              <a:rPr lang="en-GB"/>
              <a:t>Master title style</a:t>
            </a:r>
            <a:endParaRPr lang="en-US"/>
          </a:p>
        </p:txBody>
      </p:sp>
      <p:sp>
        <p:nvSpPr>
          <p:cNvPr id="14" name="Text Placeholder 13">
            <a:extLst>
              <a:ext uri="{FF2B5EF4-FFF2-40B4-BE49-F238E27FC236}">
                <a16:creationId xmlns:a16="http://schemas.microsoft.com/office/drawing/2014/main" id="{654D971C-4B08-6192-36F7-A905A0424656}"/>
              </a:ext>
            </a:extLst>
          </p:cNvPr>
          <p:cNvSpPr>
            <a:spLocks noGrp="1"/>
          </p:cNvSpPr>
          <p:nvPr>
            <p:ph type="body" sz="quarter" idx="10"/>
          </p:nvPr>
        </p:nvSpPr>
        <p:spPr>
          <a:xfrm>
            <a:off x="58420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object 22">
            <a:extLst>
              <a:ext uri="{FF2B5EF4-FFF2-40B4-BE49-F238E27FC236}">
                <a16:creationId xmlns:a16="http://schemas.microsoft.com/office/drawing/2014/main" id="{1385A7FC-6670-C723-E059-4578DB198706}"/>
              </a:ext>
            </a:extLst>
          </p:cNvPr>
          <p:cNvSpPr txBox="1">
            <a:spLocks/>
          </p:cNvSpPr>
          <p:nvPr userDrawn="1"/>
        </p:nvSpPr>
        <p:spPr>
          <a:xfrm>
            <a:off x="406399" y="406399"/>
            <a:ext cx="2143369" cy="437841"/>
          </a:xfrm>
          <a:prstGeom prst="rect">
            <a:avLst/>
          </a:prstGeom>
          <a:solidFill>
            <a:srgbClr val="0A2645"/>
          </a:solidFill>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2100" b="1" i="0">
                <a:solidFill>
                  <a:schemeClr val="bg1"/>
                </a:solidFill>
                <a:latin typeface="DM Sans 14pt ExtraBold" pitchFamily="2" charset="77"/>
              </a:rPr>
              <a:t>From the CEO</a:t>
            </a:r>
            <a:endParaRPr lang="en-GB" sz="2100" b="1" i="0" spc="-25">
              <a:solidFill>
                <a:schemeClr val="bg1"/>
              </a:solidFill>
              <a:latin typeface="DM Sans 14pt ExtraBold" pitchFamily="2" charset="77"/>
            </a:endParaRPr>
          </a:p>
        </p:txBody>
      </p:sp>
      <p:sp>
        <p:nvSpPr>
          <p:cNvPr id="18" name="Text Placeholder 13">
            <a:extLst>
              <a:ext uri="{FF2B5EF4-FFF2-40B4-BE49-F238E27FC236}">
                <a16:creationId xmlns:a16="http://schemas.microsoft.com/office/drawing/2014/main" id="{695B4877-AB30-D08A-6836-9FC21FE211FD}"/>
              </a:ext>
            </a:extLst>
          </p:cNvPr>
          <p:cNvSpPr>
            <a:spLocks noGrp="1"/>
          </p:cNvSpPr>
          <p:nvPr>
            <p:ph type="body" sz="quarter" idx="11"/>
          </p:nvPr>
        </p:nvSpPr>
        <p:spPr>
          <a:xfrm>
            <a:off x="351016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Text Placeholder 13">
            <a:extLst>
              <a:ext uri="{FF2B5EF4-FFF2-40B4-BE49-F238E27FC236}">
                <a16:creationId xmlns:a16="http://schemas.microsoft.com/office/drawing/2014/main" id="{F8EF5031-7956-0B23-F39C-0EA12EF689F8}"/>
              </a:ext>
            </a:extLst>
          </p:cNvPr>
          <p:cNvSpPr>
            <a:spLocks noGrp="1"/>
          </p:cNvSpPr>
          <p:nvPr>
            <p:ph type="body" sz="quarter" idx="12"/>
          </p:nvPr>
        </p:nvSpPr>
        <p:spPr>
          <a:xfrm>
            <a:off x="643612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7481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w to app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CB9873E8-B2AA-919D-DB05-853CB52B80D9}"/>
              </a:ext>
            </a:extLst>
          </p:cNvPr>
          <p:cNvSpPr/>
          <p:nvPr/>
        </p:nvSpPr>
        <p:spPr>
          <a:xfrm>
            <a:off x="406405" y="406400"/>
            <a:ext cx="8886825" cy="6045200"/>
          </a:xfrm>
          <a:custGeom>
            <a:avLst/>
            <a:gdLst/>
            <a:ahLst/>
            <a:cxnLst/>
            <a:rect l="l" t="t" r="r" b="b"/>
            <a:pathLst>
              <a:path w="8886825" h="6045200">
                <a:moveTo>
                  <a:pt x="8886367" y="0"/>
                </a:moveTo>
                <a:lnTo>
                  <a:pt x="0" y="0"/>
                </a:lnTo>
                <a:lnTo>
                  <a:pt x="0" y="6045200"/>
                </a:lnTo>
                <a:lnTo>
                  <a:pt x="8886367" y="6045200"/>
                </a:lnTo>
                <a:lnTo>
                  <a:pt x="8886367" y="0"/>
                </a:lnTo>
                <a:close/>
              </a:path>
            </a:pathLst>
          </a:custGeom>
          <a:solidFill>
            <a:srgbClr val="FFDECE"/>
          </a:solidFill>
        </p:spPr>
        <p:txBody>
          <a:bodyPr wrap="square" lIns="0" tIns="0" rIns="0" bIns="0" rtlCol="0"/>
          <a:lstStyle/>
          <a:p>
            <a:endParaRPr/>
          </a:p>
        </p:txBody>
      </p:sp>
      <p:sp>
        <p:nvSpPr>
          <p:cNvPr id="3" name="Holder 3"/>
          <p:cNvSpPr>
            <a:spLocks noGrp="1"/>
          </p:cNvSpPr>
          <p:nvPr>
            <p:ph type="ftr" sz="quarter" idx="5"/>
          </p:nvPr>
        </p:nvSpPr>
        <p:spPr>
          <a:xfrm>
            <a:off x="393705" y="6537899"/>
            <a:ext cx="2792730" cy="191134"/>
          </a:xfrm>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spc="10"/>
              <a:t>Recruitment</a:t>
            </a:r>
            <a:r>
              <a:rPr spc="80"/>
              <a:t> </a:t>
            </a:r>
            <a:r>
              <a:rPr spc="10"/>
              <a:t>pack</a:t>
            </a:r>
            <a:r>
              <a:rPr spc="445"/>
              <a:t> </a:t>
            </a:r>
            <a:r>
              <a:rPr spc="10"/>
              <a:t>|</a:t>
            </a:r>
            <a:r>
              <a:rPr spc="450"/>
              <a:t> </a:t>
            </a:r>
            <a:r>
              <a:rPr spc="10"/>
              <a:t>Information</a:t>
            </a:r>
            <a:r>
              <a:rPr spc="80"/>
              <a:t> </a:t>
            </a:r>
            <a:r>
              <a:rPr spc="10"/>
              <a:t>for</a:t>
            </a:r>
            <a:r>
              <a:rPr spc="85"/>
              <a:t> </a:t>
            </a:r>
            <a:r>
              <a:rPr spc="-10"/>
              <a:t>applicants</a:t>
            </a:r>
          </a:p>
        </p:txBody>
      </p:sp>
      <p:sp>
        <p:nvSpPr>
          <p:cNvPr id="4" name="Holder 4"/>
          <p:cNvSpPr>
            <a:spLocks noGrp="1"/>
          </p:cNvSpPr>
          <p:nvPr>
            <p:ph type="dt" sz="half" idx="6"/>
          </p:nvPr>
        </p:nvSpPr>
        <p:spPr>
          <a:xfrm>
            <a:off x="4000505" y="6537899"/>
            <a:ext cx="876300" cy="191134"/>
          </a:xfrm>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lang="en-GB" spc="-10"/>
              <a:t>mstrust.org.uk</a:t>
            </a:r>
            <a:endParaRPr spc="-10"/>
          </a:p>
        </p:txBody>
      </p:sp>
      <p:sp>
        <p:nvSpPr>
          <p:cNvPr id="5" name="Holder 5"/>
          <p:cNvSpPr>
            <a:spLocks noGrp="1"/>
          </p:cNvSpPr>
          <p:nvPr>
            <p:ph type="sldNum" sz="quarter" idx="7"/>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fld id="{81D60167-4931-47E6-BA6A-407CBD079E47}" type="slidenum">
              <a:rPr spc="-25" dirty="0"/>
              <a:t>‹#›</a:t>
            </a:fld>
            <a:endParaRPr spc="-25"/>
          </a:p>
        </p:txBody>
      </p:sp>
      <p:sp>
        <p:nvSpPr>
          <p:cNvPr id="12" name="Title 11">
            <a:extLst>
              <a:ext uri="{FF2B5EF4-FFF2-40B4-BE49-F238E27FC236}">
                <a16:creationId xmlns:a16="http://schemas.microsoft.com/office/drawing/2014/main" id="{F7CA91D3-C904-631B-077D-B01B94C4138A}"/>
              </a:ext>
            </a:extLst>
          </p:cNvPr>
          <p:cNvSpPr>
            <a:spLocks noGrp="1"/>
          </p:cNvSpPr>
          <p:nvPr>
            <p:ph type="title" hasCustomPrompt="1"/>
          </p:nvPr>
        </p:nvSpPr>
        <p:spPr>
          <a:xfrm>
            <a:off x="571499" y="1014848"/>
            <a:ext cx="5334000" cy="1283493"/>
          </a:xfrm>
          <a:prstGeom prst="rect">
            <a:avLst/>
          </a:prstGeom>
        </p:spPr>
        <p:txBody>
          <a:bodyPr wrap="square" lIns="0" tIns="0" rIns="0" bIns="0">
            <a:spAutoFit/>
          </a:bodyPr>
          <a:lstStyle>
            <a:lvl1pPr>
              <a:lnSpc>
                <a:spcPct val="90000"/>
              </a:lnSpc>
              <a:defRPr sz="4600" b="0" i="0" spc="-150" baseline="0">
                <a:solidFill>
                  <a:srgbClr val="0A2645"/>
                </a:solidFill>
                <a:latin typeface="DM Sans 14pt ExtraBold" pitchFamily="2" charset="77"/>
              </a:defRPr>
            </a:lvl1pPr>
          </a:lstStyle>
          <a:p>
            <a:r>
              <a:rPr lang="en-GB"/>
              <a:t>Click to edit </a:t>
            </a:r>
            <a:br>
              <a:rPr lang="en-GB"/>
            </a:br>
            <a:r>
              <a:rPr lang="en-GB"/>
              <a:t>Master title style</a:t>
            </a:r>
            <a:endParaRPr lang="en-US"/>
          </a:p>
        </p:txBody>
      </p:sp>
      <p:sp>
        <p:nvSpPr>
          <p:cNvPr id="14" name="Text Placeholder 13">
            <a:extLst>
              <a:ext uri="{FF2B5EF4-FFF2-40B4-BE49-F238E27FC236}">
                <a16:creationId xmlns:a16="http://schemas.microsoft.com/office/drawing/2014/main" id="{654D971C-4B08-6192-36F7-A905A0424656}"/>
              </a:ext>
            </a:extLst>
          </p:cNvPr>
          <p:cNvSpPr>
            <a:spLocks noGrp="1"/>
          </p:cNvSpPr>
          <p:nvPr>
            <p:ph type="body" sz="quarter" idx="10"/>
          </p:nvPr>
        </p:nvSpPr>
        <p:spPr>
          <a:xfrm>
            <a:off x="58420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object 22">
            <a:extLst>
              <a:ext uri="{FF2B5EF4-FFF2-40B4-BE49-F238E27FC236}">
                <a16:creationId xmlns:a16="http://schemas.microsoft.com/office/drawing/2014/main" id="{1385A7FC-6670-C723-E059-4578DB198706}"/>
              </a:ext>
            </a:extLst>
          </p:cNvPr>
          <p:cNvSpPr txBox="1">
            <a:spLocks/>
          </p:cNvSpPr>
          <p:nvPr userDrawn="1"/>
        </p:nvSpPr>
        <p:spPr>
          <a:xfrm>
            <a:off x="406399" y="406399"/>
            <a:ext cx="2032001" cy="437841"/>
          </a:xfrm>
          <a:prstGeom prst="rect">
            <a:avLst/>
          </a:prstGeom>
          <a:solidFill>
            <a:srgbClr val="0A2645"/>
          </a:solidFill>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2100" b="1" i="0">
                <a:solidFill>
                  <a:schemeClr val="bg1"/>
                </a:solidFill>
                <a:latin typeface="DM Sans 14pt ExtraBold" pitchFamily="2" charset="77"/>
              </a:rPr>
              <a:t>How to apply</a:t>
            </a:r>
            <a:endParaRPr lang="en-GB" sz="2100" b="1" i="0" spc="-25">
              <a:solidFill>
                <a:schemeClr val="bg1"/>
              </a:solidFill>
              <a:latin typeface="DM Sans 14pt ExtraBold" pitchFamily="2" charset="77"/>
            </a:endParaRPr>
          </a:p>
        </p:txBody>
      </p:sp>
      <p:sp>
        <p:nvSpPr>
          <p:cNvPr id="18" name="Text Placeholder 13">
            <a:extLst>
              <a:ext uri="{FF2B5EF4-FFF2-40B4-BE49-F238E27FC236}">
                <a16:creationId xmlns:a16="http://schemas.microsoft.com/office/drawing/2014/main" id="{695B4877-AB30-D08A-6836-9FC21FE211FD}"/>
              </a:ext>
            </a:extLst>
          </p:cNvPr>
          <p:cNvSpPr>
            <a:spLocks noGrp="1"/>
          </p:cNvSpPr>
          <p:nvPr>
            <p:ph type="body" sz="quarter" idx="11"/>
          </p:nvPr>
        </p:nvSpPr>
        <p:spPr>
          <a:xfrm>
            <a:off x="351016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Text Placeholder 13">
            <a:extLst>
              <a:ext uri="{FF2B5EF4-FFF2-40B4-BE49-F238E27FC236}">
                <a16:creationId xmlns:a16="http://schemas.microsoft.com/office/drawing/2014/main" id="{F8EF5031-7956-0B23-F39C-0EA12EF689F8}"/>
              </a:ext>
            </a:extLst>
          </p:cNvPr>
          <p:cNvSpPr>
            <a:spLocks noGrp="1"/>
          </p:cNvSpPr>
          <p:nvPr>
            <p:ph type="body" sz="quarter" idx="12"/>
          </p:nvPr>
        </p:nvSpPr>
        <p:spPr>
          <a:xfrm>
            <a:off x="643612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57537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out u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object 4">
            <a:extLst>
              <a:ext uri="{FF2B5EF4-FFF2-40B4-BE49-F238E27FC236}">
                <a16:creationId xmlns:a16="http://schemas.microsoft.com/office/drawing/2014/main" id="{14461CF5-70A7-38D7-409D-D1C329174B3D}"/>
              </a:ext>
            </a:extLst>
          </p:cNvPr>
          <p:cNvSpPr/>
          <p:nvPr/>
        </p:nvSpPr>
        <p:spPr>
          <a:xfrm>
            <a:off x="406400" y="406400"/>
            <a:ext cx="8886825" cy="6045200"/>
          </a:xfrm>
          <a:custGeom>
            <a:avLst/>
            <a:gdLst/>
            <a:ahLst/>
            <a:cxnLst/>
            <a:rect l="l" t="t" r="r" b="b"/>
            <a:pathLst>
              <a:path w="8886825" h="6045200">
                <a:moveTo>
                  <a:pt x="8886367" y="0"/>
                </a:moveTo>
                <a:lnTo>
                  <a:pt x="0" y="0"/>
                </a:lnTo>
                <a:lnTo>
                  <a:pt x="0" y="6045200"/>
                </a:lnTo>
                <a:lnTo>
                  <a:pt x="8886367" y="6045200"/>
                </a:lnTo>
                <a:lnTo>
                  <a:pt x="8886367" y="0"/>
                </a:lnTo>
                <a:close/>
              </a:path>
            </a:pathLst>
          </a:custGeom>
          <a:solidFill>
            <a:srgbClr val="FAFFD0"/>
          </a:solidFill>
        </p:spPr>
        <p:txBody>
          <a:bodyPr wrap="square" lIns="0" tIns="0" rIns="0" bIns="0" rtlCol="0"/>
          <a:lstStyle/>
          <a:p>
            <a:endParaRPr>
              <a:latin typeface="DM Sans 14pt" pitchFamily="2" charset="77"/>
            </a:endParaRPr>
          </a:p>
        </p:txBody>
      </p:sp>
      <p:sp>
        <p:nvSpPr>
          <p:cNvPr id="3" name="Holder 3"/>
          <p:cNvSpPr>
            <a:spLocks noGrp="1"/>
          </p:cNvSpPr>
          <p:nvPr>
            <p:ph type="ftr" sz="quarter" idx="5"/>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spc="10"/>
              <a:t>Recruitment</a:t>
            </a:r>
            <a:r>
              <a:rPr spc="80"/>
              <a:t> </a:t>
            </a:r>
            <a:r>
              <a:rPr spc="10"/>
              <a:t>pack</a:t>
            </a:r>
            <a:r>
              <a:rPr spc="445"/>
              <a:t> </a:t>
            </a:r>
            <a:r>
              <a:rPr spc="10"/>
              <a:t>|</a:t>
            </a:r>
            <a:r>
              <a:rPr spc="450"/>
              <a:t> </a:t>
            </a:r>
            <a:r>
              <a:rPr spc="10"/>
              <a:t>Information</a:t>
            </a:r>
            <a:r>
              <a:rPr spc="80"/>
              <a:t> </a:t>
            </a:r>
            <a:r>
              <a:rPr spc="10"/>
              <a:t>for</a:t>
            </a:r>
            <a:r>
              <a:rPr spc="85"/>
              <a:t> </a:t>
            </a:r>
            <a:r>
              <a:rPr spc="-10"/>
              <a:t>applicants</a:t>
            </a:r>
          </a:p>
        </p:txBody>
      </p:sp>
      <p:sp>
        <p:nvSpPr>
          <p:cNvPr id="4" name="Holder 4"/>
          <p:cNvSpPr>
            <a:spLocks noGrp="1"/>
          </p:cNvSpPr>
          <p:nvPr>
            <p:ph type="dt" sz="half" idx="6"/>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lang="en-GB" spc="-10"/>
              <a:t>mstrust.org.uk</a:t>
            </a:r>
            <a:endParaRPr spc="-10"/>
          </a:p>
        </p:txBody>
      </p:sp>
      <p:sp>
        <p:nvSpPr>
          <p:cNvPr id="5" name="Holder 5"/>
          <p:cNvSpPr>
            <a:spLocks noGrp="1"/>
          </p:cNvSpPr>
          <p:nvPr>
            <p:ph type="sldNum" sz="quarter" idx="7"/>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fld id="{81D60167-4931-47E6-BA6A-407CBD079E47}" type="slidenum">
              <a:rPr spc="-25" dirty="0"/>
              <a:t>‹#›</a:t>
            </a:fld>
            <a:endParaRPr spc="-25"/>
          </a:p>
        </p:txBody>
      </p:sp>
      <p:sp>
        <p:nvSpPr>
          <p:cNvPr id="12" name="Title 11">
            <a:extLst>
              <a:ext uri="{FF2B5EF4-FFF2-40B4-BE49-F238E27FC236}">
                <a16:creationId xmlns:a16="http://schemas.microsoft.com/office/drawing/2014/main" id="{F7CA91D3-C904-631B-077D-B01B94C4138A}"/>
              </a:ext>
            </a:extLst>
          </p:cNvPr>
          <p:cNvSpPr>
            <a:spLocks noGrp="1"/>
          </p:cNvSpPr>
          <p:nvPr>
            <p:ph type="title" hasCustomPrompt="1"/>
          </p:nvPr>
        </p:nvSpPr>
        <p:spPr>
          <a:xfrm>
            <a:off x="571499" y="1014848"/>
            <a:ext cx="5334000" cy="1283493"/>
          </a:xfrm>
          <a:prstGeom prst="rect">
            <a:avLst/>
          </a:prstGeom>
        </p:spPr>
        <p:txBody>
          <a:bodyPr wrap="square" lIns="0" tIns="0" rIns="0" bIns="0">
            <a:spAutoFit/>
          </a:bodyPr>
          <a:lstStyle>
            <a:lvl1pPr>
              <a:lnSpc>
                <a:spcPct val="90000"/>
              </a:lnSpc>
              <a:defRPr sz="4600" b="0" i="0" spc="-150" baseline="0">
                <a:solidFill>
                  <a:srgbClr val="0A2645"/>
                </a:solidFill>
                <a:latin typeface="DM Sans 14pt ExtraBold" pitchFamily="2" charset="77"/>
              </a:defRPr>
            </a:lvl1pPr>
          </a:lstStyle>
          <a:p>
            <a:r>
              <a:rPr lang="en-GB"/>
              <a:t>Click to edit </a:t>
            </a:r>
            <a:br>
              <a:rPr lang="en-GB"/>
            </a:br>
            <a:r>
              <a:rPr lang="en-GB"/>
              <a:t>Master title style</a:t>
            </a:r>
            <a:endParaRPr lang="en-US"/>
          </a:p>
        </p:txBody>
      </p:sp>
      <p:sp>
        <p:nvSpPr>
          <p:cNvPr id="14" name="Text Placeholder 13">
            <a:extLst>
              <a:ext uri="{FF2B5EF4-FFF2-40B4-BE49-F238E27FC236}">
                <a16:creationId xmlns:a16="http://schemas.microsoft.com/office/drawing/2014/main" id="{654D971C-4B08-6192-36F7-A905A0424656}"/>
              </a:ext>
            </a:extLst>
          </p:cNvPr>
          <p:cNvSpPr>
            <a:spLocks noGrp="1"/>
          </p:cNvSpPr>
          <p:nvPr>
            <p:ph type="body" sz="quarter" idx="10"/>
          </p:nvPr>
        </p:nvSpPr>
        <p:spPr>
          <a:xfrm>
            <a:off x="58420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object 22">
            <a:extLst>
              <a:ext uri="{FF2B5EF4-FFF2-40B4-BE49-F238E27FC236}">
                <a16:creationId xmlns:a16="http://schemas.microsoft.com/office/drawing/2014/main" id="{1385A7FC-6670-C723-E059-4578DB198706}"/>
              </a:ext>
            </a:extLst>
          </p:cNvPr>
          <p:cNvSpPr txBox="1">
            <a:spLocks/>
          </p:cNvSpPr>
          <p:nvPr userDrawn="1"/>
        </p:nvSpPr>
        <p:spPr>
          <a:xfrm>
            <a:off x="406400" y="406399"/>
            <a:ext cx="1473200" cy="437841"/>
          </a:xfrm>
          <a:prstGeom prst="rect">
            <a:avLst/>
          </a:prstGeom>
          <a:solidFill>
            <a:srgbClr val="0A2645"/>
          </a:solidFill>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2100" b="1" i="0">
                <a:solidFill>
                  <a:schemeClr val="bg1"/>
                </a:solidFill>
                <a:latin typeface="DM Sans 14pt ExtraBold" pitchFamily="2" charset="77"/>
              </a:rPr>
              <a:t>About</a:t>
            </a:r>
            <a:r>
              <a:rPr lang="en-GB" sz="2100" b="1" i="0" spc="-114">
                <a:solidFill>
                  <a:schemeClr val="bg1"/>
                </a:solidFill>
                <a:latin typeface="DM Sans 14pt ExtraBold" pitchFamily="2" charset="77"/>
              </a:rPr>
              <a:t> </a:t>
            </a:r>
            <a:r>
              <a:rPr lang="en-GB" sz="2100" b="1" i="0" spc="-25">
                <a:solidFill>
                  <a:schemeClr val="bg1"/>
                </a:solidFill>
                <a:latin typeface="DM Sans 14pt ExtraBold" pitchFamily="2" charset="77"/>
              </a:rPr>
              <a:t>us</a:t>
            </a:r>
          </a:p>
        </p:txBody>
      </p:sp>
      <p:sp>
        <p:nvSpPr>
          <p:cNvPr id="18" name="Text Placeholder 13">
            <a:extLst>
              <a:ext uri="{FF2B5EF4-FFF2-40B4-BE49-F238E27FC236}">
                <a16:creationId xmlns:a16="http://schemas.microsoft.com/office/drawing/2014/main" id="{695B4877-AB30-D08A-6836-9FC21FE211FD}"/>
              </a:ext>
            </a:extLst>
          </p:cNvPr>
          <p:cNvSpPr>
            <a:spLocks noGrp="1"/>
          </p:cNvSpPr>
          <p:nvPr>
            <p:ph type="body" sz="quarter" idx="11"/>
          </p:nvPr>
        </p:nvSpPr>
        <p:spPr>
          <a:xfrm>
            <a:off x="351016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Text Placeholder 13">
            <a:extLst>
              <a:ext uri="{FF2B5EF4-FFF2-40B4-BE49-F238E27FC236}">
                <a16:creationId xmlns:a16="http://schemas.microsoft.com/office/drawing/2014/main" id="{F8EF5031-7956-0B23-F39C-0EA12EF689F8}"/>
              </a:ext>
            </a:extLst>
          </p:cNvPr>
          <p:cNvSpPr>
            <a:spLocks noGrp="1"/>
          </p:cNvSpPr>
          <p:nvPr>
            <p:ph type="body" sz="quarter" idx="12"/>
          </p:nvPr>
        </p:nvSpPr>
        <p:spPr>
          <a:xfrm>
            <a:off x="643612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0820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7CA91D3-C904-631B-077D-B01B94C4138A}"/>
              </a:ext>
            </a:extLst>
          </p:cNvPr>
          <p:cNvSpPr>
            <a:spLocks noGrp="1"/>
          </p:cNvSpPr>
          <p:nvPr>
            <p:ph type="title"/>
          </p:nvPr>
        </p:nvSpPr>
        <p:spPr>
          <a:xfrm>
            <a:off x="406399" y="1014848"/>
            <a:ext cx="5334000" cy="646395"/>
          </a:xfrm>
          <a:prstGeom prst="rect">
            <a:avLst/>
          </a:prstGeom>
        </p:spPr>
        <p:txBody>
          <a:bodyPr wrap="square" lIns="0" tIns="0" rIns="0" bIns="0">
            <a:spAutoFit/>
          </a:bodyPr>
          <a:lstStyle>
            <a:lvl1pPr>
              <a:lnSpc>
                <a:spcPct val="90000"/>
              </a:lnSpc>
              <a:defRPr sz="4600" b="0" i="0" spc="-150" baseline="0">
                <a:solidFill>
                  <a:srgbClr val="0A2645"/>
                </a:solidFill>
                <a:latin typeface="DM Sans 14pt ExtraBold" pitchFamily="2" charset="77"/>
              </a:defRPr>
            </a:lvl1pPr>
          </a:lstStyle>
          <a:p>
            <a:r>
              <a:rPr lang="en-GB"/>
              <a:t>Click to edit</a:t>
            </a:r>
            <a:endParaRPr lang="en-US"/>
          </a:p>
        </p:txBody>
      </p:sp>
      <p:sp>
        <p:nvSpPr>
          <p:cNvPr id="14" name="Text Placeholder 13">
            <a:extLst>
              <a:ext uri="{FF2B5EF4-FFF2-40B4-BE49-F238E27FC236}">
                <a16:creationId xmlns:a16="http://schemas.microsoft.com/office/drawing/2014/main" id="{654D971C-4B08-6192-36F7-A905A0424656}"/>
              </a:ext>
            </a:extLst>
          </p:cNvPr>
          <p:cNvSpPr>
            <a:spLocks noGrp="1"/>
          </p:cNvSpPr>
          <p:nvPr>
            <p:ph type="body" sz="quarter" idx="10"/>
          </p:nvPr>
        </p:nvSpPr>
        <p:spPr>
          <a:xfrm>
            <a:off x="423425" y="2335174"/>
            <a:ext cx="2827140" cy="1900621"/>
          </a:xfrm>
          <a:prstGeom prst="rect">
            <a:avLst/>
          </a:prstGeom>
          <a:solidFill>
            <a:schemeClr val="bg1"/>
          </a:solidFill>
        </p:spPr>
        <p:txBody>
          <a:bodyPr wrap="square" lIns="108000" tIns="108000" rIns="108000" bIns="108000">
            <a:spAutoFit/>
          </a:bodyPr>
          <a:lstStyle>
            <a:lvl1pPr>
              <a:spcAft>
                <a:spcPts val="1000"/>
              </a:spcAft>
              <a:defRPr sz="14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object 22">
            <a:extLst>
              <a:ext uri="{FF2B5EF4-FFF2-40B4-BE49-F238E27FC236}">
                <a16:creationId xmlns:a16="http://schemas.microsoft.com/office/drawing/2014/main" id="{1385A7FC-6670-C723-E059-4578DB198706}"/>
              </a:ext>
            </a:extLst>
          </p:cNvPr>
          <p:cNvSpPr txBox="1">
            <a:spLocks/>
          </p:cNvSpPr>
          <p:nvPr userDrawn="1"/>
        </p:nvSpPr>
        <p:spPr>
          <a:xfrm>
            <a:off x="406399" y="406399"/>
            <a:ext cx="1809263" cy="437841"/>
          </a:xfrm>
          <a:prstGeom prst="rect">
            <a:avLst/>
          </a:prstGeom>
          <a:solidFill>
            <a:srgbClr val="0A2645"/>
          </a:solidFill>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2100" b="0" i="0">
                <a:solidFill>
                  <a:schemeClr val="bg1"/>
                </a:solidFill>
                <a:latin typeface="DM Sans 14pt ExtraBold" pitchFamily="2" charset="77"/>
              </a:rPr>
              <a:t>At a glance</a:t>
            </a:r>
            <a:endParaRPr lang="en-GB" sz="2100" b="0" i="0" spc="-25">
              <a:solidFill>
                <a:schemeClr val="bg1"/>
              </a:solidFill>
              <a:latin typeface="DM Sans 14pt ExtraBold" pitchFamily="2" charset="77"/>
            </a:endParaRPr>
          </a:p>
        </p:txBody>
      </p:sp>
      <p:sp>
        <p:nvSpPr>
          <p:cNvPr id="8" name="Date Placeholder 7">
            <a:extLst>
              <a:ext uri="{FF2B5EF4-FFF2-40B4-BE49-F238E27FC236}">
                <a16:creationId xmlns:a16="http://schemas.microsoft.com/office/drawing/2014/main" id="{4F4BA9F0-0646-ABF0-2DAA-46467A6957E4}"/>
              </a:ext>
            </a:extLst>
          </p:cNvPr>
          <p:cNvSpPr>
            <a:spLocks noGrp="1"/>
          </p:cNvSpPr>
          <p:nvPr>
            <p:ph type="dt" sz="half" idx="13"/>
          </p:nvPr>
        </p:nvSpPr>
        <p:spPr/>
        <p:txBody>
          <a:bodyPr/>
          <a:lstStyle/>
          <a:p>
            <a:pPr marL="12700">
              <a:lnSpc>
                <a:spcPct val="100000"/>
              </a:lnSpc>
              <a:spcBef>
                <a:spcPts val="90"/>
              </a:spcBef>
            </a:pPr>
            <a:r>
              <a:rPr lang="en-GB" spc="-10"/>
              <a:t>mstrust.org.uk</a:t>
            </a:r>
          </a:p>
        </p:txBody>
      </p:sp>
      <p:sp>
        <p:nvSpPr>
          <p:cNvPr id="9" name="Footer Placeholder 8">
            <a:extLst>
              <a:ext uri="{FF2B5EF4-FFF2-40B4-BE49-F238E27FC236}">
                <a16:creationId xmlns:a16="http://schemas.microsoft.com/office/drawing/2014/main" id="{0FE918E4-D49C-47CF-766C-9DC5D18FE870}"/>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10" name="Slide Number Placeholder 9">
            <a:extLst>
              <a:ext uri="{FF2B5EF4-FFF2-40B4-BE49-F238E27FC236}">
                <a16:creationId xmlns:a16="http://schemas.microsoft.com/office/drawing/2014/main" id="{827D4A95-B996-6864-E57B-1176C270C2C9}"/>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a:t>
            </a:fld>
            <a:endParaRPr lang="en-GB" spc="-25"/>
          </a:p>
        </p:txBody>
      </p:sp>
      <p:sp>
        <p:nvSpPr>
          <p:cNvPr id="17" name="Text Placeholder 13">
            <a:extLst>
              <a:ext uri="{FF2B5EF4-FFF2-40B4-BE49-F238E27FC236}">
                <a16:creationId xmlns:a16="http://schemas.microsoft.com/office/drawing/2014/main" id="{0A45425B-B4A4-929F-7A93-48E826AA6EC5}"/>
              </a:ext>
            </a:extLst>
          </p:cNvPr>
          <p:cNvSpPr>
            <a:spLocks noGrp="1"/>
          </p:cNvSpPr>
          <p:nvPr>
            <p:ph type="body" sz="quarter" idx="16"/>
          </p:nvPr>
        </p:nvSpPr>
        <p:spPr>
          <a:xfrm>
            <a:off x="3429772" y="2335174"/>
            <a:ext cx="2827140" cy="1900621"/>
          </a:xfrm>
          <a:prstGeom prst="rect">
            <a:avLst/>
          </a:prstGeom>
          <a:solidFill>
            <a:schemeClr val="bg1"/>
          </a:solidFill>
        </p:spPr>
        <p:txBody>
          <a:bodyPr wrap="square" lIns="108000" tIns="108000" rIns="108000" bIns="108000">
            <a:spAutoFit/>
          </a:bodyPr>
          <a:lstStyle>
            <a:lvl1pPr>
              <a:spcAft>
                <a:spcPts val="1000"/>
              </a:spcAft>
              <a:defRPr sz="14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13">
            <a:extLst>
              <a:ext uri="{FF2B5EF4-FFF2-40B4-BE49-F238E27FC236}">
                <a16:creationId xmlns:a16="http://schemas.microsoft.com/office/drawing/2014/main" id="{D2BC467A-5F8D-F538-4A9A-318110BC3634}"/>
              </a:ext>
            </a:extLst>
          </p:cNvPr>
          <p:cNvSpPr>
            <a:spLocks noGrp="1"/>
          </p:cNvSpPr>
          <p:nvPr>
            <p:ph type="body" sz="quarter" idx="17"/>
          </p:nvPr>
        </p:nvSpPr>
        <p:spPr>
          <a:xfrm>
            <a:off x="6436119" y="2335174"/>
            <a:ext cx="2827140" cy="1900621"/>
          </a:xfrm>
          <a:prstGeom prst="rect">
            <a:avLst/>
          </a:prstGeom>
          <a:solidFill>
            <a:schemeClr val="bg1"/>
          </a:solidFill>
        </p:spPr>
        <p:txBody>
          <a:bodyPr wrap="square" lIns="108000" tIns="108000" rIns="108000" bIns="108000">
            <a:spAutoFit/>
          </a:bodyPr>
          <a:lstStyle>
            <a:lvl1pPr>
              <a:spcAft>
                <a:spcPts val="1000"/>
              </a:spcAft>
              <a:defRPr sz="14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Text Placeholder 13">
            <a:extLst>
              <a:ext uri="{FF2B5EF4-FFF2-40B4-BE49-F238E27FC236}">
                <a16:creationId xmlns:a16="http://schemas.microsoft.com/office/drawing/2014/main" id="{765FB6E2-1B6E-CBC1-CD2C-0CDDF560E10C}"/>
              </a:ext>
            </a:extLst>
          </p:cNvPr>
          <p:cNvSpPr>
            <a:spLocks noGrp="1"/>
          </p:cNvSpPr>
          <p:nvPr>
            <p:ph type="body" sz="quarter" idx="18"/>
          </p:nvPr>
        </p:nvSpPr>
        <p:spPr>
          <a:xfrm>
            <a:off x="393700" y="1831851"/>
            <a:ext cx="6212254" cy="246221"/>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p:txBody>
      </p:sp>
    </p:spTree>
    <p:extLst>
      <p:ext uri="{BB962C8B-B14F-4D97-AF65-F5344CB8AC3E}">
        <p14:creationId xmlns:p14="http://schemas.microsoft.com/office/powerpoint/2010/main" val="287217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u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older 3"/>
          <p:cNvSpPr>
            <a:spLocks noGrp="1"/>
          </p:cNvSpPr>
          <p:nvPr>
            <p:ph type="ftr" sz="quarter" idx="5"/>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spc="10"/>
              <a:t>Recruitment</a:t>
            </a:r>
            <a:r>
              <a:rPr spc="80"/>
              <a:t> </a:t>
            </a:r>
            <a:r>
              <a:rPr spc="10"/>
              <a:t>pack</a:t>
            </a:r>
            <a:r>
              <a:rPr spc="445"/>
              <a:t> </a:t>
            </a:r>
            <a:r>
              <a:rPr spc="10"/>
              <a:t>|</a:t>
            </a:r>
            <a:r>
              <a:rPr spc="450"/>
              <a:t> </a:t>
            </a:r>
            <a:r>
              <a:rPr spc="10"/>
              <a:t>Information</a:t>
            </a:r>
            <a:r>
              <a:rPr spc="80"/>
              <a:t> </a:t>
            </a:r>
            <a:r>
              <a:rPr spc="10"/>
              <a:t>for</a:t>
            </a:r>
            <a:r>
              <a:rPr spc="85"/>
              <a:t> </a:t>
            </a:r>
            <a:r>
              <a:rPr spc="-10"/>
              <a:t>applicants</a:t>
            </a:r>
          </a:p>
        </p:txBody>
      </p:sp>
      <p:sp>
        <p:nvSpPr>
          <p:cNvPr id="4" name="Holder 4"/>
          <p:cNvSpPr>
            <a:spLocks noGrp="1"/>
          </p:cNvSpPr>
          <p:nvPr>
            <p:ph type="dt" sz="half" idx="6"/>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r>
              <a:rPr lang="en-GB" spc="-10"/>
              <a:t>mstrust.org.uk</a:t>
            </a:r>
            <a:endParaRPr spc="-10"/>
          </a:p>
        </p:txBody>
      </p:sp>
      <p:sp>
        <p:nvSpPr>
          <p:cNvPr id="5" name="Holder 5"/>
          <p:cNvSpPr>
            <a:spLocks noGrp="1"/>
          </p:cNvSpPr>
          <p:nvPr>
            <p:ph type="sldNum" sz="quarter" idx="7"/>
          </p:nvPr>
        </p:nvSpPr>
        <p:spPr/>
        <p:txBody>
          <a:bodyPr lIns="0" tIns="0" rIns="0" bIns="0"/>
          <a:lstStyle>
            <a:lvl1pPr>
              <a:defRPr sz="1000" b="0" i="0">
                <a:solidFill>
                  <a:srgbClr val="233C57"/>
                </a:solidFill>
                <a:latin typeface="Arial"/>
                <a:cs typeface="Arial"/>
              </a:defRPr>
            </a:lvl1pPr>
          </a:lstStyle>
          <a:p>
            <a:pPr marL="12700">
              <a:lnSpc>
                <a:spcPct val="100000"/>
              </a:lnSpc>
              <a:spcBef>
                <a:spcPts val="90"/>
              </a:spcBef>
            </a:pPr>
            <a:fld id="{81D60167-4931-47E6-BA6A-407CBD079E47}" type="slidenum">
              <a:rPr spc="-25" dirty="0"/>
              <a:t>‹#›</a:t>
            </a:fld>
            <a:endParaRPr spc="-25"/>
          </a:p>
        </p:txBody>
      </p:sp>
      <p:sp>
        <p:nvSpPr>
          <p:cNvPr id="12" name="Title 11">
            <a:extLst>
              <a:ext uri="{FF2B5EF4-FFF2-40B4-BE49-F238E27FC236}">
                <a16:creationId xmlns:a16="http://schemas.microsoft.com/office/drawing/2014/main" id="{F7CA91D3-C904-631B-077D-B01B94C4138A}"/>
              </a:ext>
            </a:extLst>
          </p:cNvPr>
          <p:cNvSpPr>
            <a:spLocks noGrp="1"/>
          </p:cNvSpPr>
          <p:nvPr>
            <p:ph type="title" hasCustomPrompt="1"/>
          </p:nvPr>
        </p:nvSpPr>
        <p:spPr>
          <a:xfrm>
            <a:off x="571499" y="1014848"/>
            <a:ext cx="5334000" cy="1283493"/>
          </a:xfrm>
          <a:prstGeom prst="rect">
            <a:avLst/>
          </a:prstGeom>
        </p:spPr>
        <p:txBody>
          <a:bodyPr wrap="square" lIns="0" tIns="0" rIns="0" bIns="0">
            <a:spAutoFit/>
          </a:bodyPr>
          <a:lstStyle>
            <a:lvl1pPr>
              <a:lnSpc>
                <a:spcPct val="90000"/>
              </a:lnSpc>
              <a:defRPr sz="4600" b="0" i="0" spc="-150" baseline="0">
                <a:solidFill>
                  <a:srgbClr val="0A2645"/>
                </a:solidFill>
                <a:latin typeface="DM Sans 14pt ExtraBold" pitchFamily="2" charset="77"/>
              </a:defRPr>
            </a:lvl1pPr>
          </a:lstStyle>
          <a:p>
            <a:r>
              <a:rPr lang="en-GB"/>
              <a:t>Click to edit </a:t>
            </a:r>
            <a:br>
              <a:rPr lang="en-GB"/>
            </a:br>
            <a:r>
              <a:rPr lang="en-GB"/>
              <a:t>Master title style</a:t>
            </a:r>
            <a:endParaRPr lang="en-US"/>
          </a:p>
        </p:txBody>
      </p:sp>
      <p:sp>
        <p:nvSpPr>
          <p:cNvPr id="14" name="Text Placeholder 13">
            <a:extLst>
              <a:ext uri="{FF2B5EF4-FFF2-40B4-BE49-F238E27FC236}">
                <a16:creationId xmlns:a16="http://schemas.microsoft.com/office/drawing/2014/main" id="{654D971C-4B08-6192-36F7-A905A0424656}"/>
              </a:ext>
            </a:extLst>
          </p:cNvPr>
          <p:cNvSpPr>
            <a:spLocks noGrp="1"/>
          </p:cNvSpPr>
          <p:nvPr>
            <p:ph type="body" sz="quarter" idx="10"/>
          </p:nvPr>
        </p:nvSpPr>
        <p:spPr>
          <a:xfrm>
            <a:off x="58420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13">
            <a:extLst>
              <a:ext uri="{FF2B5EF4-FFF2-40B4-BE49-F238E27FC236}">
                <a16:creationId xmlns:a16="http://schemas.microsoft.com/office/drawing/2014/main" id="{695B4877-AB30-D08A-6836-9FC21FE211FD}"/>
              </a:ext>
            </a:extLst>
          </p:cNvPr>
          <p:cNvSpPr>
            <a:spLocks noGrp="1"/>
          </p:cNvSpPr>
          <p:nvPr>
            <p:ph type="body" sz="quarter" idx="11"/>
          </p:nvPr>
        </p:nvSpPr>
        <p:spPr>
          <a:xfrm>
            <a:off x="351016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Text Placeholder 13">
            <a:extLst>
              <a:ext uri="{FF2B5EF4-FFF2-40B4-BE49-F238E27FC236}">
                <a16:creationId xmlns:a16="http://schemas.microsoft.com/office/drawing/2014/main" id="{F8EF5031-7956-0B23-F39C-0EA12EF689F8}"/>
              </a:ext>
            </a:extLst>
          </p:cNvPr>
          <p:cNvSpPr>
            <a:spLocks noGrp="1"/>
          </p:cNvSpPr>
          <p:nvPr>
            <p:ph type="body" sz="quarter" idx="12"/>
          </p:nvPr>
        </p:nvSpPr>
        <p:spPr>
          <a:xfrm>
            <a:off x="643612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83408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ob descri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D1ACCC69-5402-11E8-5F61-2FDA56D727A5}"/>
              </a:ext>
            </a:extLst>
          </p:cNvPr>
          <p:cNvSpPr/>
          <p:nvPr/>
        </p:nvSpPr>
        <p:spPr>
          <a:xfrm>
            <a:off x="406405" y="406400"/>
            <a:ext cx="8886825" cy="6045200"/>
          </a:xfrm>
          <a:custGeom>
            <a:avLst/>
            <a:gdLst/>
            <a:ahLst/>
            <a:cxnLst/>
            <a:rect l="l" t="t" r="r" b="b"/>
            <a:pathLst>
              <a:path w="8886825" h="6045200">
                <a:moveTo>
                  <a:pt x="8886367" y="0"/>
                </a:moveTo>
                <a:lnTo>
                  <a:pt x="0" y="0"/>
                </a:lnTo>
                <a:lnTo>
                  <a:pt x="0" y="6045200"/>
                </a:lnTo>
                <a:lnTo>
                  <a:pt x="8886367" y="6045200"/>
                </a:lnTo>
                <a:lnTo>
                  <a:pt x="8886367" y="0"/>
                </a:lnTo>
                <a:close/>
              </a:path>
            </a:pathLst>
          </a:custGeom>
          <a:solidFill>
            <a:srgbClr val="B8E4FF"/>
          </a:solidFill>
        </p:spPr>
        <p:txBody>
          <a:bodyPr wrap="square" lIns="0" tIns="0" rIns="0" bIns="0" rtlCol="0"/>
          <a:lstStyle/>
          <a:p>
            <a:endParaRPr/>
          </a:p>
        </p:txBody>
      </p:sp>
      <p:sp>
        <p:nvSpPr>
          <p:cNvPr id="12" name="Title 11">
            <a:extLst>
              <a:ext uri="{FF2B5EF4-FFF2-40B4-BE49-F238E27FC236}">
                <a16:creationId xmlns:a16="http://schemas.microsoft.com/office/drawing/2014/main" id="{F7CA91D3-C904-631B-077D-B01B94C4138A}"/>
              </a:ext>
            </a:extLst>
          </p:cNvPr>
          <p:cNvSpPr>
            <a:spLocks noGrp="1"/>
          </p:cNvSpPr>
          <p:nvPr>
            <p:ph type="title" hasCustomPrompt="1"/>
          </p:nvPr>
        </p:nvSpPr>
        <p:spPr>
          <a:xfrm>
            <a:off x="571499" y="1014848"/>
            <a:ext cx="5334000" cy="1283493"/>
          </a:xfrm>
          <a:prstGeom prst="rect">
            <a:avLst/>
          </a:prstGeom>
        </p:spPr>
        <p:txBody>
          <a:bodyPr wrap="square" lIns="0" tIns="0" rIns="0" bIns="0">
            <a:spAutoFit/>
          </a:bodyPr>
          <a:lstStyle>
            <a:lvl1pPr>
              <a:lnSpc>
                <a:spcPct val="90000"/>
              </a:lnSpc>
              <a:defRPr sz="4600" b="0" i="0" spc="-150" baseline="0">
                <a:solidFill>
                  <a:srgbClr val="0A2645"/>
                </a:solidFill>
                <a:latin typeface="DM Sans 14pt ExtraBold" pitchFamily="2" charset="77"/>
              </a:defRPr>
            </a:lvl1pPr>
          </a:lstStyle>
          <a:p>
            <a:r>
              <a:rPr lang="en-GB"/>
              <a:t>Click to edit </a:t>
            </a:r>
            <a:br>
              <a:rPr lang="en-GB"/>
            </a:br>
            <a:r>
              <a:rPr lang="en-GB"/>
              <a:t>Master title style</a:t>
            </a:r>
            <a:endParaRPr lang="en-US"/>
          </a:p>
        </p:txBody>
      </p:sp>
      <p:sp>
        <p:nvSpPr>
          <p:cNvPr id="14" name="Text Placeholder 13">
            <a:extLst>
              <a:ext uri="{FF2B5EF4-FFF2-40B4-BE49-F238E27FC236}">
                <a16:creationId xmlns:a16="http://schemas.microsoft.com/office/drawing/2014/main" id="{654D971C-4B08-6192-36F7-A905A0424656}"/>
              </a:ext>
            </a:extLst>
          </p:cNvPr>
          <p:cNvSpPr>
            <a:spLocks noGrp="1"/>
          </p:cNvSpPr>
          <p:nvPr>
            <p:ph type="body" sz="quarter" idx="10"/>
          </p:nvPr>
        </p:nvSpPr>
        <p:spPr>
          <a:xfrm>
            <a:off x="58420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object 22">
            <a:extLst>
              <a:ext uri="{FF2B5EF4-FFF2-40B4-BE49-F238E27FC236}">
                <a16:creationId xmlns:a16="http://schemas.microsoft.com/office/drawing/2014/main" id="{1385A7FC-6670-C723-E059-4578DB198706}"/>
              </a:ext>
            </a:extLst>
          </p:cNvPr>
          <p:cNvSpPr txBox="1">
            <a:spLocks/>
          </p:cNvSpPr>
          <p:nvPr userDrawn="1"/>
        </p:nvSpPr>
        <p:spPr>
          <a:xfrm>
            <a:off x="406399" y="406399"/>
            <a:ext cx="2377831" cy="437841"/>
          </a:xfrm>
          <a:prstGeom prst="rect">
            <a:avLst/>
          </a:prstGeom>
          <a:solidFill>
            <a:srgbClr val="0A2645"/>
          </a:solidFill>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2100" b="0" i="0">
                <a:solidFill>
                  <a:schemeClr val="bg1"/>
                </a:solidFill>
                <a:latin typeface="DM Sans 14pt ExtraBold" pitchFamily="2" charset="77"/>
              </a:rPr>
              <a:t>Job description</a:t>
            </a:r>
            <a:endParaRPr lang="en-GB" sz="2100" b="0" i="0" spc="-25">
              <a:solidFill>
                <a:schemeClr val="bg1"/>
              </a:solidFill>
              <a:latin typeface="DM Sans 14pt ExtraBold" pitchFamily="2" charset="77"/>
            </a:endParaRPr>
          </a:p>
        </p:txBody>
      </p:sp>
      <p:sp>
        <p:nvSpPr>
          <p:cNvPr id="18" name="Text Placeholder 13">
            <a:extLst>
              <a:ext uri="{FF2B5EF4-FFF2-40B4-BE49-F238E27FC236}">
                <a16:creationId xmlns:a16="http://schemas.microsoft.com/office/drawing/2014/main" id="{695B4877-AB30-D08A-6836-9FC21FE211FD}"/>
              </a:ext>
            </a:extLst>
          </p:cNvPr>
          <p:cNvSpPr>
            <a:spLocks noGrp="1"/>
          </p:cNvSpPr>
          <p:nvPr>
            <p:ph type="body" sz="quarter" idx="11"/>
          </p:nvPr>
        </p:nvSpPr>
        <p:spPr>
          <a:xfrm>
            <a:off x="351016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Text Placeholder 13">
            <a:extLst>
              <a:ext uri="{FF2B5EF4-FFF2-40B4-BE49-F238E27FC236}">
                <a16:creationId xmlns:a16="http://schemas.microsoft.com/office/drawing/2014/main" id="{F8EF5031-7956-0B23-F39C-0EA12EF689F8}"/>
              </a:ext>
            </a:extLst>
          </p:cNvPr>
          <p:cNvSpPr>
            <a:spLocks noGrp="1"/>
          </p:cNvSpPr>
          <p:nvPr>
            <p:ph type="body" sz="quarter" idx="12"/>
          </p:nvPr>
        </p:nvSpPr>
        <p:spPr>
          <a:xfrm>
            <a:off x="6436120" y="2586694"/>
            <a:ext cx="2733280" cy="1682512"/>
          </a:xfrm>
          <a:prstGeom prst="rect">
            <a:avLst/>
          </a:prstGeom>
        </p:spPr>
        <p:txBody>
          <a:bodyPr wrap="square" lIns="0" tIns="0" rIns="0" bIns="0">
            <a:spAutoFit/>
          </a:bodyPr>
          <a:lstStyle>
            <a:lvl1pPr>
              <a:spcAft>
                <a:spcPts val="1000"/>
              </a:spcAft>
              <a:defRPr sz="1600" b="0" i="0">
                <a:solidFill>
                  <a:srgbClr val="0A2645"/>
                </a:solidFill>
                <a:latin typeface="DM Sans 14pt SemiBold" pitchFamily="2" charset="77"/>
              </a:defRPr>
            </a:lvl1pPr>
            <a:lvl2pPr marL="4763" indent="0">
              <a:spcAft>
                <a:spcPts val="1000"/>
              </a:spcAft>
              <a:tabLst/>
              <a:defRPr sz="1100" b="0" i="0">
                <a:solidFill>
                  <a:srgbClr val="0A2645"/>
                </a:solidFill>
                <a:latin typeface="DM Sans 14pt SemiBold" pitchFamily="2" charset="77"/>
              </a:defRPr>
            </a:lvl2pPr>
            <a:lvl3pPr marL="4763" indent="0">
              <a:spcAft>
                <a:spcPts val="1000"/>
              </a:spcAft>
              <a:tabLst/>
              <a:defRPr sz="1100">
                <a:solidFill>
                  <a:srgbClr val="0A2645"/>
                </a:solidFill>
                <a:latin typeface="DM Sans 14pt" pitchFamily="2" charset="77"/>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a:extLst>
              <a:ext uri="{FF2B5EF4-FFF2-40B4-BE49-F238E27FC236}">
                <a16:creationId xmlns:a16="http://schemas.microsoft.com/office/drawing/2014/main" id="{4F4BA9F0-0646-ABF0-2DAA-46467A6957E4}"/>
              </a:ext>
            </a:extLst>
          </p:cNvPr>
          <p:cNvSpPr>
            <a:spLocks noGrp="1"/>
          </p:cNvSpPr>
          <p:nvPr>
            <p:ph type="dt" sz="half" idx="13"/>
          </p:nvPr>
        </p:nvSpPr>
        <p:spPr/>
        <p:txBody>
          <a:bodyPr/>
          <a:lstStyle/>
          <a:p>
            <a:pPr marL="12700">
              <a:lnSpc>
                <a:spcPct val="100000"/>
              </a:lnSpc>
              <a:spcBef>
                <a:spcPts val="90"/>
              </a:spcBef>
            </a:pPr>
            <a:r>
              <a:rPr lang="en-GB" spc="-10"/>
              <a:t>mstrust.org.uk</a:t>
            </a:r>
          </a:p>
        </p:txBody>
      </p:sp>
      <p:sp>
        <p:nvSpPr>
          <p:cNvPr id="9" name="Footer Placeholder 8">
            <a:extLst>
              <a:ext uri="{FF2B5EF4-FFF2-40B4-BE49-F238E27FC236}">
                <a16:creationId xmlns:a16="http://schemas.microsoft.com/office/drawing/2014/main" id="{0FE918E4-D49C-47CF-766C-9DC5D18FE870}"/>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10" name="Slide Number Placeholder 9">
            <a:extLst>
              <a:ext uri="{FF2B5EF4-FFF2-40B4-BE49-F238E27FC236}">
                <a16:creationId xmlns:a16="http://schemas.microsoft.com/office/drawing/2014/main" id="{827D4A95-B996-6864-E57B-1176C270C2C9}"/>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a:t>
            </a:fld>
            <a:endParaRPr lang="en-GB" spc="-25"/>
          </a:p>
        </p:txBody>
      </p:sp>
    </p:spTree>
    <p:extLst>
      <p:ext uri="{BB962C8B-B14F-4D97-AF65-F5344CB8AC3E}">
        <p14:creationId xmlns:p14="http://schemas.microsoft.com/office/powerpoint/2010/main" val="111967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393700" y="6537899"/>
            <a:ext cx="2792730" cy="191134"/>
          </a:xfrm>
          <a:prstGeom prst="rect">
            <a:avLst/>
          </a:prstGeom>
        </p:spPr>
        <p:txBody>
          <a:bodyPr wrap="square" lIns="0" tIns="0" rIns="0" bIns="0">
            <a:spAutoFit/>
          </a:bodyPr>
          <a:lstStyle>
            <a:lvl1pPr>
              <a:defRPr sz="1000" b="0" i="0">
                <a:solidFill>
                  <a:srgbClr val="233C57"/>
                </a:solidFill>
                <a:latin typeface="Arial"/>
                <a:cs typeface="Arial"/>
              </a:defRPr>
            </a:lvl1pPr>
          </a:lstStyle>
          <a:p>
            <a:pPr marL="12700">
              <a:lnSpc>
                <a:spcPct val="100000"/>
              </a:lnSpc>
              <a:spcBef>
                <a:spcPts val="90"/>
              </a:spcBef>
            </a:pPr>
            <a:r>
              <a:rPr spc="10"/>
              <a:t>Recruitment</a:t>
            </a:r>
            <a:r>
              <a:rPr spc="80"/>
              <a:t> </a:t>
            </a:r>
            <a:r>
              <a:rPr spc="10"/>
              <a:t>pack</a:t>
            </a:r>
            <a:r>
              <a:rPr spc="445"/>
              <a:t> </a:t>
            </a:r>
            <a:r>
              <a:rPr spc="10"/>
              <a:t>|</a:t>
            </a:r>
            <a:r>
              <a:rPr spc="450"/>
              <a:t> </a:t>
            </a:r>
            <a:r>
              <a:rPr spc="10"/>
              <a:t>Information</a:t>
            </a:r>
            <a:r>
              <a:rPr spc="80"/>
              <a:t> </a:t>
            </a:r>
            <a:r>
              <a:rPr spc="10"/>
              <a:t>for</a:t>
            </a:r>
            <a:r>
              <a:rPr spc="85"/>
              <a:t> </a:t>
            </a:r>
            <a:r>
              <a:rPr spc="-10"/>
              <a:t>applicants</a:t>
            </a:r>
          </a:p>
        </p:txBody>
      </p:sp>
      <p:sp>
        <p:nvSpPr>
          <p:cNvPr id="5" name="Holder 5"/>
          <p:cNvSpPr>
            <a:spLocks noGrp="1"/>
          </p:cNvSpPr>
          <p:nvPr>
            <p:ph type="dt" sz="half" idx="6"/>
          </p:nvPr>
        </p:nvSpPr>
        <p:spPr>
          <a:xfrm>
            <a:off x="4000500" y="6537899"/>
            <a:ext cx="876300" cy="191134"/>
          </a:xfrm>
          <a:prstGeom prst="rect">
            <a:avLst/>
          </a:prstGeom>
        </p:spPr>
        <p:txBody>
          <a:bodyPr wrap="square" lIns="0" tIns="0" rIns="0" bIns="0">
            <a:spAutoFit/>
          </a:bodyPr>
          <a:lstStyle>
            <a:lvl1pPr>
              <a:defRPr sz="1000" b="0" i="0">
                <a:solidFill>
                  <a:srgbClr val="233C57"/>
                </a:solidFill>
                <a:latin typeface="Arial"/>
                <a:cs typeface="Arial"/>
              </a:defRPr>
            </a:lvl1pPr>
          </a:lstStyle>
          <a:p>
            <a:pPr marL="12700">
              <a:lnSpc>
                <a:spcPct val="100000"/>
              </a:lnSpc>
              <a:spcBef>
                <a:spcPts val="90"/>
              </a:spcBef>
            </a:pPr>
            <a:r>
              <a:rPr lang="en-GB" spc="-10"/>
              <a:t>mstrust.org.uk</a:t>
            </a:r>
            <a:endParaRPr spc="-10"/>
          </a:p>
        </p:txBody>
      </p:sp>
      <p:sp>
        <p:nvSpPr>
          <p:cNvPr id="6" name="Holder 6"/>
          <p:cNvSpPr>
            <a:spLocks noGrp="1"/>
          </p:cNvSpPr>
          <p:nvPr>
            <p:ph type="sldNum" sz="quarter" idx="7"/>
          </p:nvPr>
        </p:nvSpPr>
        <p:spPr>
          <a:xfrm>
            <a:off x="9142348" y="6537899"/>
            <a:ext cx="192404" cy="191134"/>
          </a:xfrm>
          <a:prstGeom prst="rect">
            <a:avLst/>
          </a:prstGeom>
        </p:spPr>
        <p:txBody>
          <a:bodyPr wrap="square" lIns="0" tIns="0" rIns="0" bIns="0">
            <a:spAutoFit/>
          </a:bodyPr>
          <a:lstStyle>
            <a:lvl1pPr>
              <a:defRPr sz="1000" b="0" i="0">
                <a:solidFill>
                  <a:srgbClr val="233C57"/>
                </a:solidFill>
                <a:latin typeface="Arial"/>
                <a:cs typeface="Arial"/>
              </a:defRPr>
            </a:lvl1pPr>
          </a:lstStyle>
          <a:p>
            <a:pPr marL="12700">
              <a:lnSpc>
                <a:spcPct val="100000"/>
              </a:lnSpc>
              <a:spcBef>
                <a:spcPts val="90"/>
              </a:spcBef>
            </a:pPr>
            <a:fld id="{81D60167-4931-47E6-BA6A-407CBD079E47}" type="slidenum">
              <a:rPr spc="-25" dirty="0"/>
              <a:t>‹#›</a:t>
            </a:fld>
            <a:endParaRPr spc="-25"/>
          </a:p>
        </p:txBody>
      </p:sp>
    </p:spTree>
  </p:cSld>
  <p:clrMap bg1="lt1" tx1="dk1" bg2="lt2" tx2="dk2" accent1="accent1" accent2="accent2" accent3="accent3" accent4="accent4" accent5="accent5" accent6="accent6" hlink="hlink" folHlink="folHlink"/>
  <p:sldLayoutIdLst>
    <p:sldLayoutId id="2147483662" r:id="rId1"/>
    <p:sldLayoutId id="2147483672" r:id="rId2"/>
    <p:sldLayoutId id="2147483673" r:id="rId3"/>
    <p:sldLayoutId id="2147483669" r:id="rId4"/>
    <p:sldLayoutId id="2147483674" r:id="rId5"/>
    <p:sldLayoutId id="2147483666" r:id="rId6"/>
    <p:sldLayoutId id="2147483671" r:id="rId7"/>
    <p:sldLayoutId id="2147483668" r:id="rId8"/>
    <p:sldLayoutId id="2147483667" r:id="rId9"/>
    <p:sldLayoutId id="2147483670" r:id="rId10"/>
    <p:sldLayoutId id="2147483675" r:id="rId11"/>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hyperlink" Target="mailto:recruitment@mstrust.org.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mailto:recruitment@mstrust.org.uk"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E09D619-4C07-3CCA-05A2-D394C32098C5}"/>
              </a:ext>
            </a:extLst>
          </p:cNvPr>
          <p:cNvSpPr>
            <a:spLocks noGrp="1"/>
          </p:cNvSpPr>
          <p:nvPr>
            <p:ph type="title"/>
          </p:nvPr>
        </p:nvSpPr>
        <p:spPr>
          <a:xfrm>
            <a:off x="406399" y="2957129"/>
            <a:ext cx="4854533" cy="1386470"/>
          </a:xfrm>
        </p:spPr>
        <p:txBody>
          <a:bodyPr/>
          <a:lstStyle/>
          <a:p>
            <a:r>
              <a:rPr lang="en-US" spc="-150"/>
              <a:t>Information for applicants</a:t>
            </a:r>
          </a:p>
        </p:txBody>
      </p:sp>
      <p:sp>
        <p:nvSpPr>
          <p:cNvPr id="13" name="Text Placeholder 12">
            <a:extLst>
              <a:ext uri="{FF2B5EF4-FFF2-40B4-BE49-F238E27FC236}">
                <a16:creationId xmlns:a16="http://schemas.microsoft.com/office/drawing/2014/main" id="{6C99F3E8-7FEE-B53F-B9C2-5845D4D958DD}"/>
              </a:ext>
            </a:extLst>
          </p:cNvPr>
          <p:cNvSpPr>
            <a:spLocks noGrp="1"/>
          </p:cNvSpPr>
          <p:nvPr>
            <p:ph type="body" sz="quarter" idx="13"/>
          </p:nvPr>
        </p:nvSpPr>
        <p:spPr>
          <a:xfrm>
            <a:off x="431799" y="4544174"/>
            <a:ext cx="4252935" cy="707886"/>
          </a:xfrm>
        </p:spPr>
        <p:txBody>
          <a:bodyPr/>
          <a:lstStyle/>
          <a:p>
            <a:r>
              <a:rPr lang="en-US"/>
              <a:t>For the role of:</a:t>
            </a:r>
            <a:br>
              <a:rPr lang="en-US"/>
            </a:br>
            <a:r>
              <a:rPr lang="en-US" b="1">
                <a:latin typeface="DM Sans 14pt SemiBold" pitchFamily="2" charset="77"/>
              </a:rPr>
              <a:t>IT Manager</a:t>
            </a:r>
          </a:p>
        </p:txBody>
      </p:sp>
      <p:sp>
        <p:nvSpPr>
          <p:cNvPr id="14" name="Text Placeholder 13">
            <a:extLst>
              <a:ext uri="{FF2B5EF4-FFF2-40B4-BE49-F238E27FC236}">
                <a16:creationId xmlns:a16="http://schemas.microsoft.com/office/drawing/2014/main" id="{760E2C7E-9B03-B8BE-26E7-635E27C653EB}"/>
              </a:ext>
            </a:extLst>
          </p:cNvPr>
          <p:cNvSpPr>
            <a:spLocks noGrp="1"/>
          </p:cNvSpPr>
          <p:nvPr>
            <p:ph type="body" sz="quarter" idx="14"/>
          </p:nvPr>
        </p:nvSpPr>
        <p:spPr>
          <a:xfrm>
            <a:off x="431799" y="5736620"/>
            <a:ext cx="4522245" cy="738664"/>
          </a:xfrm>
        </p:spPr>
        <p:txBody>
          <a:bodyPr/>
          <a:lstStyle/>
          <a:p>
            <a:r>
              <a:rPr lang="en-US" b="1" dirty="0">
                <a:latin typeface="DM Sans 14pt SemiBold" pitchFamily="2" charset="77"/>
              </a:rPr>
              <a:t>Application closes: 9am, 20 July 2026</a:t>
            </a:r>
            <a:endParaRPr lang="en-US" dirty="0"/>
          </a:p>
          <a:p>
            <a:r>
              <a:rPr lang="en-US" b="1" dirty="0">
                <a:latin typeface="DM Sans 14pt SemiBold" pitchFamily="2" charset="77"/>
              </a:rPr>
              <a:t>First round of interviews: 6 August 2026</a:t>
            </a:r>
            <a:endParaRPr lang="en-US" dirty="0"/>
          </a:p>
          <a:p>
            <a:r>
              <a:rPr lang="en-US" b="1" dirty="0">
                <a:latin typeface="DM Sans 14pt SemiBold" pitchFamily="2" charset="77"/>
              </a:rPr>
              <a:t>Applications to: </a:t>
            </a:r>
            <a:r>
              <a:rPr lang="en-US" dirty="0"/>
              <a:t>recruitment@mstrust.org.uk</a:t>
            </a:r>
          </a:p>
        </p:txBody>
      </p:sp>
    </p:spTree>
    <p:extLst>
      <p:ext uri="{BB962C8B-B14F-4D97-AF65-F5344CB8AC3E}">
        <p14:creationId xmlns:p14="http://schemas.microsoft.com/office/powerpoint/2010/main" val="45500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8CF8-EBF5-EAE6-2B2D-804A4B24DE3F}"/>
              </a:ext>
            </a:extLst>
          </p:cNvPr>
          <p:cNvSpPr>
            <a:spLocks noGrp="1"/>
          </p:cNvSpPr>
          <p:nvPr>
            <p:ph type="title"/>
          </p:nvPr>
        </p:nvSpPr>
        <p:spPr>
          <a:xfrm>
            <a:off x="571499" y="1014848"/>
            <a:ext cx="5334000" cy="637097"/>
          </a:xfrm>
        </p:spPr>
        <p:txBody>
          <a:bodyPr/>
          <a:lstStyle/>
          <a:p>
            <a:r>
              <a:rPr lang="en-US"/>
              <a:t>IT Manager</a:t>
            </a:r>
          </a:p>
        </p:txBody>
      </p:sp>
      <p:sp>
        <p:nvSpPr>
          <p:cNvPr id="3" name="Text Placeholder 2">
            <a:extLst>
              <a:ext uri="{FF2B5EF4-FFF2-40B4-BE49-F238E27FC236}">
                <a16:creationId xmlns:a16="http://schemas.microsoft.com/office/drawing/2014/main" id="{CFF6DC66-CFC0-3D96-5729-4DF35C7754FB}"/>
              </a:ext>
            </a:extLst>
          </p:cNvPr>
          <p:cNvSpPr>
            <a:spLocks noGrp="1"/>
          </p:cNvSpPr>
          <p:nvPr>
            <p:ph type="body" sz="quarter" idx="10"/>
          </p:nvPr>
        </p:nvSpPr>
        <p:spPr>
          <a:xfrm>
            <a:off x="571499" y="2051713"/>
            <a:ext cx="2733280" cy="984885"/>
          </a:xfrm>
        </p:spPr>
        <p:txBody>
          <a:bodyPr/>
          <a:lstStyle/>
          <a:p>
            <a:r>
              <a:rPr lang="en-US" dirty="0"/>
              <a:t>At MS Trust people </a:t>
            </a:r>
            <a:br>
              <a:rPr lang="en-US" dirty="0"/>
            </a:br>
            <a:r>
              <a:rPr lang="en-US" dirty="0"/>
              <a:t>with MS and their families are at the heart of everything we do.</a:t>
            </a:r>
          </a:p>
        </p:txBody>
      </p:sp>
      <p:sp>
        <p:nvSpPr>
          <p:cNvPr id="4" name="Text Placeholder 3">
            <a:extLst>
              <a:ext uri="{FF2B5EF4-FFF2-40B4-BE49-F238E27FC236}">
                <a16:creationId xmlns:a16="http://schemas.microsoft.com/office/drawing/2014/main" id="{66F544BD-DE49-89BF-D230-E3E8BD819664}"/>
              </a:ext>
            </a:extLst>
          </p:cNvPr>
          <p:cNvSpPr>
            <a:spLocks noGrp="1"/>
          </p:cNvSpPr>
          <p:nvPr>
            <p:ph type="body" sz="quarter" idx="11"/>
          </p:nvPr>
        </p:nvSpPr>
        <p:spPr>
          <a:xfrm>
            <a:off x="3510160" y="2072218"/>
            <a:ext cx="2733280" cy="2713563"/>
          </a:xfrm>
        </p:spPr>
        <p:txBody>
          <a:bodyPr/>
          <a:lstStyle/>
          <a:p>
            <a:r>
              <a:rPr lang="en-US" sz="1200" dirty="0">
                <a:latin typeface="DM Sans 14pt" pitchFamily="2" charset="77"/>
              </a:rPr>
              <a:t>Managing the information technology needed MS Trust in order to fulfill our mission to bring together expertise from every angle to help everyone feel more in control of their MS today and every day. </a:t>
            </a:r>
            <a:endParaRPr lang="en-GB" sz="1200" dirty="0">
              <a:latin typeface="DM Sans 14pt" pitchFamily="2" charset="77"/>
            </a:endParaRPr>
          </a:p>
          <a:p>
            <a:r>
              <a:rPr lang="en-US" sz="1200" dirty="0">
                <a:latin typeface="DM Sans 14pt" pitchFamily="2" charset="77"/>
              </a:rPr>
              <a:t> The role is responsible for ensuring that the Trust’s technology, systems, suppliers and security controls are effective, proportionate, resilient, and good value-for-money. This includes oversight of hardware, software, Microsoft 365, telephony, external IT providers, cyber security, business continuity considerations, staff training and practical support.</a:t>
            </a:r>
            <a:endParaRPr lang="en-GB" sz="1200" dirty="0">
              <a:latin typeface="DM Sans 14pt" pitchFamily="2" charset="77"/>
            </a:endParaRPr>
          </a:p>
        </p:txBody>
      </p:sp>
      <p:sp>
        <p:nvSpPr>
          <p:cNvPr id="5" name="Text Placeholder 4">
            <a:extLst>
              <a:ext uri="{FF2B5EF4-FFF2-40B4-BE49-F238E27FC236}">
                <a16:creationId xmlns:a16="http://schemas.microsoft.com/office/drawing/2014/main" id="{81A22EBE-C55C-7ABA-62CB-5A71707CEFC6}"/>
              </a:ext>
            </a:extLst>
          </p:cNvPr>
          <p:cNvSpPr>
            <a:spLocks noGrp="1"/>
          </p:cNvSpPr>
          <p:nvPr>
            <p:ph type="body" sz="quarter" idx="12"/>
          </p:nvPr>
        </p:nvSpPr>
        <p:spPr>
          <a:xfrm>
            <a:off x="6398021" y="2107481"/>
            <a:ext cx="2733280" cy="2713563"/>
          </a:xfrm>
        </p:spPr>
        <p:txBody>
          <a:bodyPr/>
          <a:lstStyle/>
          <a:p>
            <a:r>
              <a:rPr lang="en-US" sz="1200" dirty="0">
                <a:latin typeface="DM Sans 14pt" pitchFamily="2" charset="77"/>
              </a:rPr>
              <a:t>The role combines hands-on operational IT management with support to </a:t>
            </a:r>
            <a:r>
              <a:rPr lang="en-US" sz="1200" dirty="0" err="1">
                <a:latin typeface="DM Sans 14pt" pitchFamily="2" charset="77"/>
              </a:rPr>
              <a:t>organisation</a:t>
            </a:r>
            <a:r>
              <a:rPr lang="en-US" sz="1200" dirty="0">
                <a:latin typeface="DM Sans 14pt" pitchFamily="2" charset="77"/>
              </a:rPr>
              <a:t>-wide technology leadership, helping colleagues use technology safely, confidently and effectively. It also provides advice on technology risk, information security, system resilience, supplier assurance and the safe use of emerging tools such as artificial intelligence (AI).</a:t>
            </a:r>
          </a:p>
          <a:p>
            <a:r>
              <a:rPr lang="en-US" sz="1200" dirty="0">
                <a:latin typeface="DM Sans 14pt" pitchFamily="2" charset="77"/>
              </a:rPr>
              <a:t>The role involves close collaboration with employees across the Trust and includes coaching, training and support to help staff get the best from the systems and tools available to them.</a:t>
            </a:r>
          </a:p>
        </p:txBody>
      </p:sp>
      <p:pic>
        <p:nvPicPr>
          <p:cNvPr id="6" name="object 10">
            <a:extLst>
              <a:ext uri="{FF2B5EF4-FFF2-40B4-BE49-F238E27FC236}">
                <a16:creationId xmlns:a16="http://schemas.microsoft.com/office/drawing/2014/main" id="{E2BDDCAE-92DC-54BC-F17C-CB2B31A988FB}"/>
              </a:ext>
            </a:extLst>
          </p:cNvPr>
          <p:cNvPicPr/>
          <p:nvPr/>
        </p:nvPicPr>
        <p:blipFill>
          <a:blip r:embed="rId2" cstate="print"/>
          <a:stretch>
            <a:fillRect/>
          </a:stretch>
        </p:blipFill>
        <p:spPr>
          <a:xfrm>
            <a:off x="7591490" y="5275782"/>
            <a:ext cx="1371499" cy="822672"/>
          </a:xfrm>
          <a:prstGeom prst="rect">
            <a:avLst/>
          </a:prstGeom>
        </p:spPr>
      </p:pic>
      <p:sp>
        <p:nvSpPr>
          <p:cNvPr id="7" name="object 13">
            <a:extLst>
              <a:ext uri="{FF2B5EF4-FFF2-40B4-BE49-F238E27FC236}">
                <a16:creationId xmlns:a16="http://schemas.microsoft.com/office/drawing/2014/main" id="{C0CB14FC-ECC0-3C19-C43A-EB327E0C0D0F}"/>
              </a:ext>
            </a:extLst>
          </p:cNvPr>
          <p:cNvSpPr txBox="1"/>
          <p:nvPr/>
        </p:nvSpPr>
        <p:spPr>
          <a:xfrm>
            <a:off x="579359" y="2868147"/>
            <a:ext cx="2725420" cy="2834210"/>
          </a:xfrm>
          <a:prstGeom prst="rect">
            <a:avLst/>
          </a:prstGeom>
          <a:solidFill>
            <a:srgbClr val="FFFFFF"/>
          </a:solidFill>
        </p:spPr>
        <p:txBody>
          <a:bodyPr vert="horz" wrap="square" lIns="108000" tIns="108000" rIns="108000" bIns="108000" rtlCol="0">
            <a:spAutoFit/>
          </a:bodyPr>
          <a:lstStyle/>
          <a:p>
            <a:pPr marL="4763">
              <a:lnSpc>
                <a:spcPct val="100000"/>
              </a:lnSpc>
              <a:spcBef>
                <a:spcPts val="780"/>
              </a:spcBef>
            </a:pPr>
            <a:r>
              <a:rPr lang="en-GB" sz="1400" b="1" spc="-10" dirty="0">
                <a:solidFill>
                  <a:srgbClr val="233C57"/>
                </a:solidFill>
                <a:latin typeface="DM Sans 14pt SemiBold" pitchFamily="2" charset="77"/>
                <a:cs typeface="Arial"/>
              </a:rPr>
              <a:t>Reports to</a:t>
            </a:r>
          </a:p>
          <a:p>
            <a:pPr marL="4763">
              <a:lnSpc>
                <a:spcPct val="100000"/>
              </a:lnSpc>
              <a:spcBef>
                <a:spcPts val="780"/>
              </a:spcBef>
            </a:pPr>
            <a:r>
              <a:rPr lang="en-GB" sz="1400" spc="-10" dirty="0">
                <a:solidFill>
                  <a:srgbClr val="233C57"/>
                </a:solidFill>
                <a:latin typeface="DM Sans 14pt SemiBold" pitchFamily="2" charset="77"/>
                <a:cs typeface="Arial"/>
              </a:rPr>
              <a:t>Director of Finance &amp; Operations</a:t>
            </a:r>
          </a:p>
          <a:p>
            <a:pPr marL="4763">
              <a:lnSpc>
                <a:spcPct val="100000"/>
              </a:lnSpc>
              <a:spcBef>
                <a:spcPts val="780"/>
              </a:spcBef>
            </a:pPr>
            <a:r>
              <a:rPr sz="1400" b="1" spc="-10" dirty="0">
                <a:solidFill>
                  <a:srgbClr val="233C57"/>
                </a:solidFill>
                <a:latin typeface="DM Sans 14pt SemiBold" pitchFamily="2" charset="77"/>
                <a:cs typeface="Arial"/>
              </a:rPr>
              <a:t>Salary</a:t>
            </a:r>
            <a:endParaRPr sz="1400" b="1" dirty="0">
              <a:latin typeface="DM Sans 14pt SemiBold" pitchFamily="2" charset="77"/>
              <a:cs typeface="Arial"/>
            </a:endParaRPr>
          </a:p>
          <a:p>
            <a:pPr marL="4763">
              <a:lnSpc>
                <a:spcPct val="100000"/>
              </a:lnSpc>
              <a:spcBef>
                <a:spcPts val="420"/>
              </a:spcBef>
            </a:pPr>
            <a:r>
              <a:rPr lang="en-GB" sz="1400" spc="-70" dirty="0">
                <a:solidFill>
                  <a:srgbClr val="233C57"/>
                </a:solidFill>
                <a:latin typeface="DM Sans 14pt" pitchFamily="2" charset="77"/>
                <a:cs typeface="Arial"/>
              </a:rPr>
              <a:t>£18,484 - £25,878 (pro rata); FTE (35 hrs per week): £43,131</a:t>
            </a:r>
            <a:endParaRPr sz="1400" dirty="0">
              <a:latin typeface="DM Sans 14pt" pitchFamily="2" charset="77"/>
              <a:cs typeface="Arial"/>
            </a:endParaRPr>
          </a:p>
          <a:p>
            <a:pPr marL="4763">
              <a:lnSpc>
                <a:spcPct val="100000"/>
              </a:lnSpc>
              <a:spcBef>
                <a:spcPts val="420"/>
              </a:spcBef>
            </a:pPr>
            <a:r>
              <a:rPr sz="1400" b="1" spc="-10" dirty="0">
                <a:solidFill>
                  <a:srgbClr val="233C57"/>
                </a:solidFill>
                <a:latin typeface="DM Sans 14pt SemiBold" pitchFamily="2" charset="77"/>
                <a:cs typeface="Arial"/>
              </a:rPr>
              <a:t>Hours</a:t>
            </a:r>
            <a:endParaRPr sz="1400" b="1" dirty="0">
              <a:latin typeface="DM Sans 14pt SemiBold" pitchFamily="2" charset="77"/>
              <a:cs typeface="Arial"/>
            </a:endParaRPr>
          </a:p>
          <a:p>
            <a:pPr marL="4763">
              <a:lnSpc>
                <a:spcPct val="100000"/>
              </a:lnSpc>
              <a:spcBef>
                <a:spcPts val="420"/>
              </a:spcBef>
            </a:pPr>
            <a:r>
              <a:rPr lang="en-GB" sz="1400" spc="-25" dirty="0">
                <a:solidFill>
                  <a:srgbClr val="233C57"/>
                </a:solidFill>
                <a:latin typeface="DM Sans 14pt" pitchFamily="2" charset="77"/>
                <a:cs typeface="Arial"/>
              </a:rPr>
              <a:t>15 - 21 per week (over three days)</a:t>
            </a:r>
            <a:endParaRPr sz="1400" dirty="0">
              <a:latin typeface="DM Sans 14pt" pitchFamily="2" charset="77"/>
              <a:cs typeface="Arial"/>
            </a:endParaRPr>
          </a:p>
          <a:p>
            <a:pPr marL="4763">
              <a:lnSpc>
                <a:spcPct val="100000"/>
              </a:lnSpc>
              <a:spcBef>
                <a:spcPts val="420"/>
              </a:spcBef>
            </a:pPr>
            <a:r>
              <a:rPr sz="1400" b="1" spc="-10" dirty="0">
                <a:solidFill>
                  <a:srgbClr val="233C57"/>
                </a:solidFill>
                <a:latin typeface="DM Sans 14pt SemiBold" pitchFamily="2" charset="77"/>
                <a:cs typeface="Arial"/>
              </a:rPr>
              <a:t>Location</a:t>
            </a:r>
            <a:endParaRPr sz="1400" b="1" dirty="0">
              <a:latin typeface="DM Sans 14pt SemiBold" pitchFamily="2" charset="77"/>
              <a:cs typeface="Arial"/>
            </a:endParaRPr>
          </a:p>
          <a:p>
            <a:pPr marL="4763">
              <a:lnSpc>
                <a:spcPct val="100000"/>
              </a:lnSpc>
              <a:spcBef>
                <a:spcPts val="420"/>
              </a:spcBef>
            </a:pPr>
            <a:r>
              <a:rPr lang="en-GB" sz="1400" spc="-25" dirty="0">
                <a:solidFill>
                  <a:srgbClr val="233C57"/>
                </a:solidFill>
                <a:latin typeface="DM Sans 14pt" pitchFamily="2" charset="77"/>
                <a:cs typeface="Arial"/>
              </a:rPr>
              <a:t>Hybrid – one day per week in our Letchworth Office</a:t>
            </a:r>
            <a:endParaRPr sz="1400" dirty="0">
              <a:latin typeface="DM Sans 14pt" pitchFamily="2" charset="77"/>
              <a:cs typeface="Arial"/>
            </a:endParaRPr>
          </a:p>
        </p:txBody>
      </p:sp>
      <p:sp>
        <p:nvSpPr>
          <p:cNvPr id="8" name="Footer Placeholder 7">
            <a:extLst>
              <a:ext uri="{FF2B5EF4-FFF2-40B4-BE49-F238E27FC236}">
                <a16:creationId xmlns:a16="http://schemas.microsoft.com/office/drawing/2014/main" id="{2FB43BD7-6FF3-0BD3-ABC1-767CE66E6EA5}"/>
              </a:ext>
            </a:extLst>
          </p:cNvPr>
          <p:cNvSpPr>
            <a:spLocks noGrp="1"/>
          </p:cNvSpPr>
          <p:nvPr>
            <p:ph type="ftr" sz="quarter" idx="14"/>
          </p:nvPr>
        </p:nvSpPr>
        <p:spPr>
          <a:xfrm>
            <a:off x="393700" y="6537899"/>
            <a:ext cx="2792730" cy="191134"/>
          </a:xfrm>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9" name="Slide Number Placeholder 8">
            <a:extLst>
              <a:ext uri="{FF2B5EF4-FFF2-40B4-BE49-F238E27FC236}">
                <a16:creationId xmlns:a16="http://schemas.microsoft.com/office/drawing/2014/main" id="{9249C695-5984-30DA-6423-6E9F6688F3FF}"/>
              </a:ext>
            </a:extLst>
          </p:cNvPr>
          <p:cNvSpPr>
            <a:spLocks noGrp="1"/>
          </p:cNvSpPr>
          <p:nvPr>
            <p:ph type="sldNum" sz="quarter" idx="15"/>
          </p:nvPr>
        </p:nvSpPr>
        <p:spPr>
          <a:xfrm>
            <a:off x="9142348" y="6537899"/>
            <a:ext cx="192404" cy="191134"/>
          </a:xfrm>
        </p:spPr>
        <p:txBody>
          <a:bodyPr/>
          <a:lstStyle/>
          <a:p>
            <a:pPr marL="12700">
              <a:lnSpc>
                <a:spcPct val="100000"/>
              </a:lnSpc>
              <a:spcBef>
                <a:spcPts val="90"/>
              </a:spcBef>
            </a:pPr>
            <a:fld id="{81D60167-4931-47E6-BA6A-407CBD079E47}" type="slidenum">
              <a:rPr lang="en-GB" spc="-25" smtClean="0"/>
              <a:t>10</a:t>
            </a:fld>
            <a:endParaRPr lang="en-GB" spc="-25"/>
          </a:p>
        </p:txBody>
      </p:sp>
      <p:sp>
        <p:nvSpPr>
          <p:cNvPr id="10" name="Date Placeholder 9">
            <a:extLst>
              <a:ext uri="{FF2B5EF4-FFF2-40B4-BE49-F238E27FC236}">
                <a16:creationId xmlns:a16="http://schemas.microsoft.com/office/drawing/2014/main" id="{E2B92119-FC04-5E27-CFF4-07399CA983D3}"/>
              </a:ext>
            </a:extLst>
          </p:cNvPr>
          <p:cNvSpPr>
            <a:spLocks noGrp="1"/>
          </p:cNvSpPr>
          <p:nvPr>
            <p:ph type="dt" sz="half" idx="13"/>
          </p:nvPr>
        </p:nvSpPr>
        <p:spPr/>
        <p:txBody>
          <a:bodyPr/>
          <a:lstStyle/>
          <a:p>
            <a:pPr marL="12700">
              <a:lnSpc>
                <a:spcPct val="100000"/>
              </a:lnSpc>
              <a:spcBef>
                <a:spcPts val="90"/>
              </a:spcBef>
            </a:pPr>
            <a:r>
              <a:rPr lang="en-GB" spc="-10"/>
              <a:t>mstrust.org.uk</a:t>
            </a:r>
          </a:p>
        </p:txBody>
      </p:sp>
    </p:spTree>
    <p:extLst>
      <p:ext uri="{BB962C8B-B14F-4D97-AF65-F5344CB8AC3E}">
        <p14:creationId xmlns:p14="http://schemas.microsoft.com/office/powerpoint/2010/main" val="3703786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95B78-68C7-0694-DE5A-D198BD1EFC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366B8D-0E22-F255-48D5-90B6B192FFF8}"/>
              </a:ext>
            </a:extLst>
          </p:cNvPr>
          <p:cNvSpPr>
            <a:spLocks noGrp="1"/>
          </p:cNvSpPr>
          <p:nvPr>
            <p:ph type="title"/>
          </p:nvPr>
        </p:nvSpPr>
        <p:spPr>
          <a:xfrm>
            <a:off x="571499" y="1014848"/>
            <a:ext cx="5334000" cy="1920590"/>
          </a:xfrm>
        </p:spPr>
        <p:txBody>
          <a:bodyPr/>
          <a:lstStyle/>
          <a:p>
            <a:r>
              <a:rPr lang="en-US"/>
              <a:t>Principal accountabilities</a:t>
            </a:r>
            <a:br>
              <a:rPr lang="en-US"/>
            </a:br>
            <a:endParaRPr lang="en-US"/>
          </a:p>
        </p:txBody>
      </p:sp>
      <p:sp>
        <p:nvSpPr>
          <p:cNvPr id="3" name="Text Placeholder 2">
            <a:extLst>
              <a:ext uri="{FF2B5EF4-FFF2-40B4-BE49-F238E27FC236}">
                <a16:creationId xmlns:a16="http://schemas.microsoft.com/office/drawing/2014/main" id="{79506D10-6DD7-E3F9-EF4D-D1A5FE18CBC2}"/>
              </a:ext>
            </a:extLst>
          </p:cNvPr>
          <p:cNvSpPr>
            <a:spLocks noGrp="1"/>
          </p:cNvSpPr>
          <p:nvPr>
            <p:ph type="body" sz="quarter" idx="10"/>
          </p:nvPr>
        </p:nvSpPr>
        <p:spPr>
          <a:xfrm>
            <a:off x="584200" y="2444454"/>
            <a:ext cx="2733280" cy="3282950"/>
          </a:xfrm>
        </p:spPr>
        <p:txBody>
          <a:bodyPr/>
          <a:lstStyle/>
          <a:p>
            <a:r>
              <a:rPr lang="en-US" dirty="0"/>
              <a:t>The role will involve a number of tasks and accountabilities including but not limited to:</a:t>
            </a:r>
          </a:p>
          <a:p>
            <a:r>
              <a:rPr lang="en-US" sz="1100" b="1" dirty="0">
                <a:latin typeface="DM Sans 14pt" pitchFamily="2" charset="77"/>
              </a:rPr>
              <a:t>IT strategy, governance and value for money</a:t>
            </a:r>
            <a:endParaRPr lang="en-GB" sz="1100" b="1" dirty="0">
              <a:latin typeface="DM Sans 14pt" pitchFamily="2" charset="77"/>
            </a:endParaRPr>
          </a:p>
          <a:p>
            <a:pPr marL="171450" indent="-171450">
              <a:buFont typeface="Arial" panose="020B0604020202020204" pitchFamily="34" charset="0"/>
              <a:buChar char="•"/>
            </a:pPr>
            <a:r>
              <a:rPr lang="en-US" sz="1100" dirty="0">
                <a:latin typeface="DM Sans 14pt" pitchFamily="2" charset="77"/>
              </a:rPr>
              <a:t>Develop and maintain a practical IT roadmap aligned with the Trust’s strategy, operational needs, budget and risk appetite. </a:t>
            </a:r>
          </a:p>
          <a:p>
            <a:pPr marL="182563" indent="-182563">
              <a:buFont typeface="Arial" panose="020B0604020202020204" pitchFamily="34" charset="0"/>
              <a:buChar char="•"/>
            </a:pPr>
            <a:r>
              <a:rPr lang="en-US" sz="1100" dirty="0">
                <a:latin typeface="DM Sans 14pt" pitchFamily="2" charset="77"/>
              </a:rPr>
              <a:t>Support effective governance of technology decisions, ensuring changes are proportionate, documented and aligned with </a:t>
            </a:r>
            <a:r>
              <a:rPr lang="en-US" sz="1100" dirty="0" err="1">
                <a:latin typeface="DM Sans 14pt" pitchFamily="2" charset="77"/>
              </a:rPr>
              <a:t>organisational</a:t>
            </a:r>
            <a:r>
              <a:rPr lang="en-US" sz="1100" dirty="0">
                <a:latin typeface="DM Sans 14pt" pitchFamily="2" charset="77"/>
              </a:rPr>
              <a:t> priorities. </a:t>
            </a:r>
          </a:p>
          <a:p>
            <a:pPr marL="182563" lvl="0" indent="-182563">
              <a:buFont typeface="Arial" panose="020B0604020202020204" pitchFamily="34" charset="0"/>
              <a:buChar char="•"/>
            </a:pPr>
            <a:r>
              <a:rPr lang="en-US" sz="1100" dirty="0">
                <a:latin typeface="DM Sans 14pt" pitchFamily="2" charset="77"/>
              </a:rPr>
              <a:t>Help the Trust make informed decisions about the safe, practical and cost-effective use of emerging technologies, including artificial intelligence.</a:t>
            </a:r>
          </a:p>
        </p:txBody>
      </p:sp>
      <p:sp>
        <p:nvSpPr>
          <p:cNvPr id="4" name="Text Placeholder 3">
            <a:extLst>
              <a:ext uri="{FF2B5EF4-FFF2-40B4-BE49-F238E27FC236}">
                <a16:creationId xmlns:a16="http://schemas.microsoft.com/office/drawing/2014/main" id="{E06F3A69-4B60-AE6D-F1E6-85F5016F0725}"/>
              </a:ext>
            </a:extLst>
          </p:cNvPr>
          <p:cNvSpPr>
            <a:spLocks noGrp="1"/>
          </p:cNvSpPr>
          <p:nvPr>
            <p:ph type="body" sz="quarter" idx="11"/>
          </p:nvPr>
        </p:nvSpPr>
        <p:spPr>
          <a:xfrm>
            <a:off x="3484760" y="2586693"/>
            <a:ext cx="2733280" cy="3221395"/>
          </a:xfrm>
        </p:spPr>
        <p:txBody>
          <a:bodyPr/>
          <a:lstStyle/>
          <a:p>
            <a:pPr marL="171450" indent="-171450">
              <a:buFont typeface="Arial" panose="020B0604020202020204" pitchFamily="34" charset="0"/>
              <a:buChar char="•"/>
            </a:pPr>
            <a:r>
              <a:rPr lang="en-US" sz="1100" dirty="0">
                <a:latin typeface="DM Sans 14pt" pitchFamily="2" charset="77"/>
              </a:rPr>
              <a:t>Manage the IT budget, software renewals, licensing, procurement and supplier costs to provide good value for money. </a:t>
            </a:r>
            <a:endParaRPr lang="en-GB" sz="1100" dirty="0">
              <a:latin typeface="DM Sans 14pt" pitchFamily="2" charset="77"/>
            </a:endParaRPr>
          </a:p>
          <a:p>
            <a:pPr marL="171450" indent="-171450">
              <a:buFont typeface="Arial" panose="020B0604020202020204" pitchFamily="34" charset="0"/>
              <a:buChar char="•"/>
            </a:pPr>
            <a:r>
              <a:rPr lang="en-US" sz="1100" dirty="0">
                <a:latin typeface="DM Sans 14pt" pitchFamily="2" charset="77"/>
              </a:rPr>
              <a:t>Provide clear advice to senior colleagues on technology risk, opportunities, priorities and trade-offs. </a:t>
            </a:r>
            <a:endParaRPr lang="en-GB" sz="1100" dirty="0">
              <a:latin typeface="DM Sans 14pt" pitchFamily="2" charset="77"/>
            </a:endParaRPr>
          </a:p>
          <a:p>
            <a:r>
              <a:rPr lang="en-US" sz="1100" b="1" dirty="0">
                <a:latin typeface="DM Sans 14pt" pitchFamily="2" charset="77"/>
              </a:rPr>
              <a:t>IT operations, systems and supplier management</a:t>
            </a:r>
            <a:endParaRPr lang="en-GB" sz="1100" b="1" dirty="0">
              <a:latin typeface="DM Sans 14pt" pitchFamily="2" charset="77"/>
            </a:endParaRPr>
          </a:p>
          <a:p>
            <a:pPr marL="171450" lvl="0" indent="-171450">
              <a:buFont typeface="Arial" panose="020B0604020202020204" pitchFamily="34" charset="0"/>
              <a:buChar char="•"/>
            </a:pPr>
            <a:r>
              <a:rPr lang="en-US" sz="1100" dirty="0">
                <a:latin typeface="DM Sans 14pt" pitchFamily="2" charset="77"/>
              </a:rPr>
              <a:t>Oversee the acquisition, renewal, maintenance and replacement of IT hardware, software, </a:t>
            </a:r>
            <a:r>
              <a:rPr lang="en-US" sz="1100" dirty="0" err="1">
                <a:latin typeface="DM Sans 14pt" pitchFamily="2" charset="77"/>
              </a:rPr>
              <a:t>licences</a:t>
            </a:r>
            <a:r>
              <a:rPr lang="en-US" sz="1100" dirty="0">
                <a:latin typeface="DM Sans 14pt" pitchFamily="2" charset="77"/>
              </a:rPr>
              <a:t> and related services. </a:t>
            </a:r>
            <a:endParaRPr lang="en-GB" sz="1100" dirty="0">
              <a:latin typeface="DM Sans 14pt" pitchFamily="2" charset="77"/>
            </a:endParaRPr>
          </a:p>
          <a:p>
            <a:pPr marL="171450" lvl="0" indent="-171450">
              <a:buFont typeface="Arial" panose="020B0604020202020204" pitchFamily="34" charset="0"/>
              <a:buChar char="•"/>
            </a:pPr>
            <a:r>
              <a:rPr lang="en-US" sz="1100" dirty="0">
                <a:latin typeface="DM Sans 14pt" pitchFamily="2" charset="77"/>
              </a:rPr>
              <a:t>Manage the setup, change and removal of user accounts, devices and access permissions, working with external IT support where appropriate. </a:t>
            </a:r>
            <a:endParaRPr lang="en-GB" sz="1100" dirty="0">
              <a:latin typeface="DM Sans 14pt" pitchFamily="2" charset="77"/>
            </a:endParaRPr>
          </a:p>
        </p:txBody>
      </p:sp>
      <p:sp>
        <p:nvSpPr>
          <p:cNvPr id="5" name="Text Placeholder 4">
            <a:extLst>
              <a:ext uri="{FF2B5EF4-FFF2-40B4-BE49-F238E27FC236}">
                <a16:creationId xmlns:a16="http://schemas.microsoft.com/office/drawing/2014/main" id="{C7173F8D-59B0-C293-040C-07EAA34C623E}"/>
              </a:ext>
            </a:extLst>
          </p:cNvPr>
          <p:cNvSpPr>
            <a:spLocks noGrp="1"/>
          </p:cNvSpPr>
          <p:nvPr>
            <p:ph type="body" sz="quarter" idx="12"/>
          </p:nvPr>
        </p:nvSpPr>
        <p:spPr>
          <a:xfrm>
            <a:off x="6436120" y="2586694"/>
            <a:ext cx="2733280" cy="3262432"/>
          </a:xfrm>
        </p:spPr>
        <p:txBody>
          <a:bodyPr/>
          <a:lstStyle/>
          <a:p>
            <a:pPr lvl="3"/>
            <a:r>
              <a:rPr lang="en-US" dirty="0"/>
              <a:t>Maintain effective relationships with external IT providers, ensuring support arrangements, service quality, renewals and escalation routes are clear. </a:t>
            </a:r>
          </a:p>
          <a:p>
            <a:pPr lvl="3"/>
            <a:r>
              <a:rPr lang="en-US" dirty="0"/>
              <a:t>Maintain oversight of key technology platforms and services, including Microsoft 365, telephony, endpoint devices, printing and backup arrangements.</a:t>
            </a:r>
          </a:p>
          <a:p>
            <a:pPr lvl="3"/>
            <a:r>
              <a:rPr lang="en-US" dirty="0"/>
              <a:t>Support the effective operation of systems used by key teams, including the Helpline, Finance and Operations, Fundraising, Data, Digital, and Communications, Marketing &amp; Health Information teams. </a:t>
            </a:r>
            <a:endParaRPr lang="en-GB" dirty="0"/>
          </a:p>
          <a:p>
            <a:pPr lvl="3"/>
            <a:r>
              <a:rPr lang="en-US" dirty="0"/>
              <a:t>Identify recurring IT issues, risks or inefficiencies and work with colleagues and suppliers to resolve underlying causes rather than only treating symptoms</a:t>
            </a:r>
          </a:p>
        </p:txBody>
      </p:sp>
      <p:sp>
        <p:nvSpPr>
          <p:cNvPr id="8" name="Footer Placeholder 7">
            <a:extLst>
              <a:ext uri="{FF2B5EF4-FFF2-40B4-BE49-F238E27FC236}">
                <a16:creationId xmlns:a16="http://schemas.microsoft.com/office/drawing/2014/main" id="{8081B6EE-321E-3A55-D888-DDEF68607EFC}"/>
              </a:ext>
            </a:extLst>
          </p:cNvPr>
          <p:cNvSpPr>
            <a:spLocks noGrp="1"/>
          </p:cNvSpPr>
          <p:nvPr>
            <p:ph type="ftr" sz="quarter" idx="14"/>
          </p:nvPr>
        </p:nvSpPr>
        <p:spPr>
          <a:xfrm>
            <a:off x="393700" y="6537899"/>
            <a:ext cx="2792730" cy="191134"/>
          </a:xfrm>
        </p:spPr>
        <p:txBody>
          <a:bodyPr/>
          <a:lstStyle/>
          <a:p>
            <a:pPr marL="12700">
              <a:lnSpc>
                <a:spcPct val="100000"/>
              </a:lnSpc>
              <a:spcBef>
                <a:spcPts val="90"/>
              </a:spcBef>
            </a:pPr>
            <a:r>
              <a:rPr lang="en-GB" spc="10" dirty="0"/>
              <a:t>Recruitment</a:t>
            </a:r>
            <a:r>
              <a:rPr lang="en-GB" spc="80" dirty="0"/>
              <a:t> </a:t>
            </a:r>
            <a:r>
              <a:rPr lang="en-GB" spc="10" dirty="0"/>
              <a:t>pack</a:t>
            </a:r>
            <a:r>
              <a:rPr lang="en-GB" spc="445" dirty="0"/>
              <a:t> </a:t>
            </a:r>
            <a:r>
              <a:rPr lang="en-GB" spc="10" dirty="0"/>
              <a:t>|</a:t>
            </a:r>
            <a:r>
              <a:rPr lang="en-GB" spc="450" dirty="0"/>
              <a:t> </a:t>
            </a:r>
            <a:r>
              <a:rPr lang="en-GB" spc="10" dirty="0"/>
              <a:t>Information</a:t>
            </a:r>
            <a:r>
              <a:rPr lang="en-GB" spc="80" dirty="0"/>
              <a:t> </a:t>
            </a:r>
            <a:r>
              <a:rPr lang="en-GB" spc="10" dirty="0"/>
              <a:t>for</a:t>
            </a:r>
            <a:r>
              <a:rPr lang="en-GB" spc="85" dirty="0"/>
              <a:t> </a:t>
            </a:r>
            <a:r>
              <a:rPr lang="en-GB" spc="-10" dirty="0"/>
              <a:t>applicants</a:t>
            </a:r>
          </a:p>
        </p:txBody>
      </p:sp>
      <p:sp>
        <p:nvSpPr>
          <p:cNvPr id="9" name="Slide Number Placeholder 8">
            <a:extLst>
              <a:ext uri="{FF2B5EF4-FFF2-40B4-BE49-F238E27FC236}">
                <a16:creationId xmlns:a16="http://schemas.microsoft.com/office/drawing/2014/main" id="{059A6811-1896-0C8E-1668-F655E38FCF38}"/>
              </a:ext>
            </a:extLst>
          </p:cNvPr>
          <p:cNvSpPr>
            <a:spLocks noGrp="1"/>
          </p:cNvSpPr>
          <p:nvPr>
            <p:ph type="sldNum" sz="quarter" idx="15"/>
          </p:nvPr>
        </p:nvSpPr>
        <p:spPr>
          <a:xfrm>
            <a:off x="9142348" y="6537899"/>
            <a:ext cx="192404" cy="191134"/>
          </a:xfrm>
        </p:spPr>
        <p:txBody>
          <a:bodyPr/>
          <a:lstStyle/>
          <a:p>
            <a:pPr marL="12700">
              <a:lnSpc>
                <a:spcPct val="100000"/>
              </a:lnSpc>
              <a:spcBef>
                <a:spcPts val="90"/>
              </a:spcBef>
            </a:pPr>
            <a:fld id="{81D60167-4931-47E6-BA6A-407CBD079E47}" type="slidenum">
              <a:rPr lang="en-GB" spc="-25" smtClean="0"/>
              <a:t>11</a:t>
            </a:fld>
            <a:endParaRPr lang="en-GB" spc="-25"/>
          </a:p>
        </p:txBody>
      </p:sp>
      <p:sp>
        <p:nvSpPr>
          <p:cNvPr id="10" name="Date Placeholder 9">
            <a:extLst>
              <a:ext uri="{FF2B5EF4-FFF2-40B4-BE49-F238E27FC236}">
                <a16:creationId xmlns:a16="http://schemas.microsoft.com/office/drawing/2014/main" id="{6CAE1276-D235-B099-C9CC-77E561B4F26C}"/>
              </a:ext>
            </a:extLst>
          </p:cNvPr>
          <p:cNvSpPr>
            <a:spLocks noGrp="1"/>
          </p:cNvSpPr>
          <p:nvPr>
            <p:ph type="dt" sz="half" idx="13"/>
          </p:nvPr>
        </p:nvSpPr>
        <p:spPr/>
        <p:txBody>
          <a:bodyPr/>
          <a:lstStyle/>
          <a:p>
            <a:pPr marL="12700">
              <a:lnSpc>
                <a:spcPct val="100000"/>
              </a:lnSpc>
              <a:spcBef>
                <a:spcPts val="90"/>
              </a:spcBef>
            </a:pPr>
            <a:r>
              <a:rPr lang="en-GB" spc="-10"/>
              <a:t>mstrust.org.uk</a:t>
            </a:r>
          </a:p>
        </p:txBody>
      </p:sp>
      <p:sp>
        <p:nvSpPr>
          <p:cNvPr id="11" name="object 22">
            <a:extLst>
              <a:ext uri="{FF2B5EF4-FFF2-40B4-BE49-F238E27FC236}">
                <a16:creationId xmlns:a16="http://schemas.microsoft.com/office/drawing/2014/main" id="{0DE505DB-0993-0868-83B9-8F347D3BF275}"/>
              </a:ext>
            </a:extLst>
          </p:cNvPr>
          <p:cNvSpPr txBox="1">
            <a:spLocks/>
          </p:cNvSpPr>
          <p:nvPr/>
        </p:nvSpPr>
        <p:spPr>
          <a:xfrm>
            <a:off x="6914639" y="406396"/>
            <a:ext cx="2377831" cy="437841"/>
          </a:xfrm>
          <a:prstGeom prst="rect">
            <a:avLst/>
          </a:prstGeom>
          <a:solidFill>
            <a:srgbClr val="3D54C9"/>
          </a:solidFill>
          <a:ln>
            <a:noFill/>
          </a:ln>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1300" b="1">
                <a:solidFill>
                  <a:schemeClr val="bg1"/>
                </a:solidFill>
                <a:latin typeface="DM Sans 14pt SemiBold" pitchFamily="2" charset="77"/>
              </a:rPr>
              <a:t>IT Manager</a:t>
            </a:r>
          </a:p>
        </p:txBody>
      </p:sp>
    </p:spTree>
    <p:extLst>
      <p:ext uri="{BB962C8B-B14F-4D97-AF65-F5344CB8AC3E}">
        <p14:creationId xmlns:p14="http://schemas.microsoft.com/office/powerpoint/2010/main" val="1124038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9ED97-D25F-25D5-0C6B-3C89E25632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93DE3-44DB-953D-FEFE-B53398072B2B}"/>
              </a:ext>
            </a:extLst>
          </p:cNvPr>
          <p:cNvSpPr>
            <a:spLocks noGrp="1"/>
          </p:cNvSpPr>
          <p:nvPr>
            <p:ph type="title"/>
          </p:nvPr>
        </p:nvSpPr>
        <p:spPr>
          <a:xfrm>
            <a:off x="571499" y="1014848"/>
            <a:ext cx="5334000" cy="1326385"/>
          </a:xfrm>
        </p:spPr>
        <p:txBody>
          <a:bodyPr/>
          <a:lstStyle/>
          <a:p>
            <a:r>
              <a:rPr lang="en-US" dirty="0"/>
              <a:t>Principal accountabilities</a:t>
            </a:r>
            <a:br>
              <a:rPr lang="en-US" dirty="0"/>
            </a:br>
            <a:endParaRPr lang="en-US" dirty="0"/>
          </a:p>
        </p:txBody>
      </p:sp>
      <p:sp>
        <p:nvSpPr>
          <p:cNvPr id="3" name="Text Placeholder 2">
            <a:extLst>
              <a:ext uri="{FF2B5EF4-FFF2-40B4-BE49-F238E27FC236}">
                <a16:creationId xmlns:a16="http://schemas.microsoft.com/office/drawing/2014/main" id="{036BB42D-5E0F-F498-F402-5EA1F12ED7BE}"/>
              </a:ext>
            </a:extLst>
          </p:cNvPr>
          <p:cNvSpPr>
            <a:spLocks noGrp="1"/>
          </p:cNvSpPr>
          <p:nvPr>
            <p:ph type="body" sz="quarter" idx="10"/>
          </p:nvPr>
        </p:nvSpPr>
        <p:spPr>
          <a:xfrm>
            <a:off x="584200" y="2444454"/>
            <a:ext cx="2733280" cy="3221395"/>
          </a:xfrm>
        </p:spPr>
        <p:txBody>
          <a:bodyPr/>
          <a:lstStyle/>
          <a:p>
            <a:r>
              <a:rPr lang="en-US" sz="1100" b="1" dirty="0">
                <a:latin typeface="DM Sans 14pt" pitchFamily="2" charset="77"/>
              </a:rPr>
              <a:t>Cyber security, resilience and business continuity</a:t>
            </a:r>
            <a:endParaRPr lang="en-GB" sz="1100" b="1" dirty="0">
              <a:latin typeface="DM Sans 14pt" pitchFamily="2" charset="77"/>
            </a:endParaRPr>
          </a:p>
          <a:p>
            <a:pPr marL="171450" indent="-171450">
              <a:buFont typeface="Arial" panose="020B0604020202020204" pitchFamily="34" charset="0"/>
              <a:buChar char="•"/>
            </a:pPr>
            <a:r>
              <a:rPr lang="en-US" sz="1100" dirty="0">
                <a:latin typeface="DM Sans 14pt" pitchFamily="2" charset="77"/>
              </a:rPr>
              <a:t>Lead the Trust’s approach to cyber security good practice, working with external providers and senior colleagues to manage technology-related security risks. </a:t>
            </a:r>
          </a:p>
          <a:p>
            <a:pPr marL="171450" lvl="0" indent="-171450">
              <a:buFont typeface="Arial" panose="020B0604020202020204" pitchFamily="34" charset="0"/>
              <a:buChar char="•"/>
            </a:pPr>
            <a:r>
              <a:rPr lang="en-US" sz="1100" dirty="0">
                <a:latin typeface="DM Sans 14pt" pitchFamily="2" charset="77"/>
              </a:rPr>
              <a:t>Maintain oversight of core security controls, including device security, identity and access management, multi-factor authentication, backup arrangements, email security and endpoint protection. </a:t>
            </a:r>
            <a:endParaRPr lang="en-GB" sz="1100" dirty="0">
              <a:latin typeface="DM Sans 14pt" pitchFamily="2" charset="77"/>
            </a:endParaRPr>
          </a:p>
          <a:p>
            <a:pPr marL="171450" lvl="0" indent="-171450">
              <a:buFont typeface="Arial" panose="020B0604020202020204" pitchFamily="34" charset="0"/>
              <a:buChar char="•"/>
            </a:pPr>
            <a:r>
              <a:rPr lang="en-US" sz="1100" dirty="0">
                <a:latin typeface="DM Sans 14pt" pitchFamily="2" charset="77"/>
              </a:rPr>
              <a:t>Support the development, maintenance and testing of business continuity and disaster recovery arrangements for critical technology services. </a:t>
            </a:r>
            <a:endParaRPr lang="en-GB" sz="1100" dirty="0">
              <a:latin typeface="DM Sans 14pt" pitchFamily="2" charset="77"/>
            </a:endParaRPr>
          </a:p>
          <a:p>
            <a:endParaRPr lang="en-GB" sz="1100" dirty="0">
              <a:latin typeface="DM Sans 14pt" pitchFamily="2" charset="77"/>
            </a:endParaRPr>
          </a:p>
        </p:txBody>
      </p:sp>
      <p:sp>
        <p:nvSpPr>
          <p:cNvPr id="4" name="Text Placeholder 3">
            <a:extLst>
              <a:ext uri="{FF2B5EF4-FFF2-40B4-BE49-F238E27FC236}">
                <a16:creationId xmlns:a16="http://schemas.microsoft.com/office/drawing/2014/main" id="{EB71E4B6-E0FE-0988-AD83-B8BAFCC495EE}"/>
              </a:ext>
            </a:extLst>
          </p:cNvPr>
          <p:cNvSpPr>
            <a:spLocks noGrp="1"/>
          </p:cNvSpPr>
          <p:nvPr>
            <p:ph type="body" sz="quarter" idx="11"/>
          </p:nvPr>
        </p:nvSpPr>
        <p:spPr>
          <a:xfrm>
            <a:off x="3496634" y="2470828"/>
            <a:ext cx="2733280" cy="3390672"/>
          </a:xfrm>
        </p:spPr>
        <p:txBody>
          <a:bodyPr/>
          <a:lstStyle/>
          <a:p>
            <a:pPr marL="171450" indent="-171450">
              <a:buFont typeface="Arial" panose="020B0604020202020204" pitchFamily="34" charset="0"/>
              <a:buChar char="•"/>
            </a:pPr>
            <a:r>
              <a:rPr lang="en-US" sz="1100" dirty="0">
                <a:latin typeface="DM Sans 14pt" pitchFamily="2" charset="77"/>
              </a:rPr>
              <a:t>Help identify and manage technology-related risks, including cyber incidents, supplier failure, </a:t>
            </a:r>
            <a:r>
              <a:rPr lang="en-US" sz="1100" dirty="0" err="1">
                <a:latin typeface="DM Sans 14pt" pitchFamily="2" charset="77"/>
              </a:rPr>
              <a:t>unauthorised</a:t>
            </a:r>
            <a:r>
              <a:rPr lang="en-US" sz="1100" dirty="0">
                <a:latin typeface="DM Sans 14pt" pitchFamily="2" charset="77"/>
              </a:rPr>
              <a:t> access, data loss, service disruption and insecure working practices. </a:t>
            </a:r>
          </a:p>
          <a:p>
            <a:pPr marL="171450" lvl="0" indent="-171450">
              <a:buFont typeface="Arial" panose="020B0604020202020204" pitchFamily="34" charset="0"/>
              <a:buChar char="•"/>
            </a:pPr>
            <a:r>
              <a:rPr lang="en-US" sz="1100" dirty="0">
                <a:latin typeface="DM Sans 14pt" pitchFamily="2" charset="77"/>
              </a:rPr>
              <a:t>Promote good security </a:t>
            </a:r>
            <a:r>
              <a:rPr lang="en-US" sz="1100" dirty="0" err="1">
                <a:latin typeface="DM Sans 14pt" pitchFamily="2" charset="77"/>
              </a:rPr>
              <a:t>behaviours</a:t>
            </a:r>
            <a:r>
              <a:rPr lang="en-US" sz="1100" dirty="0">
                <a:latin typeface="DM Sans 14pt" pitchFamily="2" charset="77"/>
              </a:rPr>
              <a:t> across the Trust through staff guidance, awareness activities and practical support. </a:t>
            </a:r>
            <a:endParaRPr lang="en-GB" sz="1100" dirty="0">
              <a:latin typeface="DM Sans 14pt" pitchFamily="2" charset="77"/>
            </a:endParaRPr>
          </a:p>
          <a:p>
            <a:pPr marL="171450" lvl="0" indent="-171450">
              <a:buFont typeface="Arial" panose="020B0604020202020204" pitchFamily="34" charset="0"/>
              <a:buChar char="•"/>
            </a:pPr>
            <a:r>
              <a:rPr lang="en-US" sz="1100" dirty="0">
                <a:latin typeface="DM Sans 14pt" pitchFamily="2" charset="77"/>
              </a:rPr>
              <a:t>Coordinate cyber security preparedness activities, such as cyber exercises, incident response reviews and lessons learned. </a:t>
            </a:r>
          </a:p>
          <a:p>
            <a:pPr marL="171450" lvl="0" indent="-171450">
              <a:buFont typeface="Arial" panose="020B0604020202020204" pitchFamily="34" charset="0"/>
              <a:buChar char="•"/>
            </a:pPr>
            <a:r>
              <a:rPr lang="en-US" sz="1100" dirty="0">
                <a:latin typeface="DM Sans 14pt" pitchFamily="2" charset="77"/>
              </a:rPr>
              <a:t>Support reporting to senior leadership and trustees on cyber security, technology resilience, business continuity and related areas of assurance.</a:t>
            </a:r>
            <a:endParaRPr lang="en-GB" sz="1100" dirty="0">
              <a:latin typeface="DM Sans 14pt" pitchFamily="2" charset="77"/>
            </a:endParaRPr>
          </a:p>
          <a:p>
            <a:pPr marL="171450" lvl="0" indent="-171450">
              <a:buFont typeface="Arial" panose="020B0604020202020204" pitchFamily="34" charset="0"/>
              <a:buChar char="•"/>
            </a:pPr>
            <a:r>
              <a:rPr lang="en-US" sz="1100" dirty="0">
                <a:latin typeface="DM Sans 14pt" pitchFamily="2" charset="77"/>
              </a:rPr>
              <a:t>Manage the Trust’s compliance with standards expected from Cyber Essentials.</a:t>
            </a:r>
          </a:p>
        </p:txBody>
      </p:sp>
      <p:sp>
        <p:nvSpPr>
          <p:cNvPr id="5" name="Text Placeholder 4">
            <a:extLst>
              <a:ext uri="{FF2B5EF4-FFF2-40B4-BE49-F238E27FC236}">
                <a16:creationId xmlns:a16="http://schemas.microsoft.com/office/drawing/2014/main" id="{838230D9-0F2A-73D5-4D6D-2E128B16163C}"/>
              </a:ext>
            </a:extLst>
          </p:cNvPr>
          <p:cNvSpPr>
            <a:spLocks noGrp="1"/>
          </p:cNvSpPr>
          <p:nvPr>
            <p:ph type="body" sz="quarter" idx="12"/>
          </p:nvPr>
        </p:nvSpPr>
        <p:spPr>
          <a:xfrm>
            <a:off x="6409068" y="2483045"/>
            <a:ext cx="2733280" cy="3390672"/>
          </a:xfrm>
        </p:spPr>
        <p:txBody>
          <a:bodyPr/>
          <a:lstStyle/>
          <a:p>
            <a:r>
              <a:rPr lang="en-US" sz="1100" b="1" dirty="0">
                <a:latin typeface="DM Sans 14pt" pitchFamily="2" charset="77"/>
              </a:rPr>
              <a:t>Microsoft 365, staff capability and practical support</a:t>
            </a:r>
            <a:endParaRPr lang="en-GB" sz="1100" b="1" dirty="0">
              <a:latin typeface="DM Sans 14pt" pitchFamily="2" charset="77"/>
            </a:endParaRPr>
          </a:p>
          <a:p>
            <a:pPr marL="171450" lvl="0" indent="-171450">
              <a:buFont typeface="Arial" panose="020B0604020202020204" pitchFamily="34" charset="0"/>
              <a:buChar char="•"/>
            </a:pPr>
            <a:r>
              <a:rPr lang="en-US" sz="1100" dirty="0">
                <a:latin typeface="DM Sans 14pt" pitchFamily="2" charset="77"/>
              </a:rPr>
              <a:t>Lead the effective, secure and consistent use of Microsoft 365 tools across the Trust, including Teams, SharePoint, OneDrive, Outlook and related services. </a:t>
            </a:r>
          </a:p>
          <a:p>
            <a:pPr marL="171450" lvl="0" indent="-171450">
              <a:buFont typeface="Arial" panose="020B0604020202020204" pitchFamily="34" charset="0"/>
              <a:buChar char="•"/>
            </a:pPr>
            <a:r>
              <a:rPr lang="en-US" sz="1100" dirty="0">
                <a:latin typeface="DM Sans 14pt" pitchFamily="2" charset="77"/>
              </a:rPr>
              <a:t>Provide practical training, guidance and coaching to help staff use IT systems safely, confidently and effectively. </a:t>
            </a:r>
            <a:endParaRPr lang="en-GB" sz="1100" dirty="0">
              <a:latin typeface="DM Sans 14pt" pitchFamily="2" charset="77"/>
            </a:endParaRPr>
          </a:p>
          <a:p>
            <a:pPr marL="171450" lvl="0" indent="-171450">
              <a:buFont typeface="Arial" panose="020B0604020202020204" pitchFamily="34" charset="0"/>
              <a:buChar char="•"/>
            </a:pPr>
            <a:r>
              <a:rPr lang="en-US" sz="1100" dirty="0">
                <a:latin typeface="DM Sans 14pt" pitchFamily="2" charset="77"/>
              </a:rPr>
              <a:t>Support new starters with IT induction, including access to systems, security expectations and appropriate use of Trust technology. </a:t>
            </a:r>
          </a:p>
          <a:p>
            <a:pPr marL="171450" lvl="0" indent="-171450">
              <a:buFont typeface="Arial" panose="020B0604020202020204" pitchFamily="34" charset="0"/>
              <a:buChar char="•"/>
            </a:pPr>
            <a:r>
              <a:rPr lang="en-US" sz="1100" dirty="0">
                <a:latin typeface="DM Sans 14pt" pitchFamily="2" charset="77"/>
              </a:rPr>
              <a:t>Provide practical support for virtual and hybrid working, including meetings, collaboration tools and Board or trustee-related technology needs. </a:t>
            </a:r>
            <a:endParaRPr lang="en-GB" sz="1100" dirty="0">
              <a:latin typeface="DM Sans 14pt" pitchFamily="2" charset="77"/>
            </a:endParaRPr>
          </a:p>
        </p:txBody>
      </p:sp>
      <p:sp>
        <p:nvSpPr>
          <p:cNvPr id="8" name="Footer Placeholder 7">
            <a:extLst>
              <a:ext uri="{FF2B5EF4-FFF2-40B4-BE49-F238E27FC236}">
                <a16:creationId xmlns:a16="http://schemas.microsoft.com/office/drawing/2014/main" id="{75EBA639-D1D2-B49D-DE15-90D791A435C1}"/>
              </a:ext>
            </a:extLst>
          </p:cNvPr>
          <p:cNvSpPr>
            <a:spLocks noGrp="1"/>
          </p:cNvSpPr>
          <p:nvPr>
            <p:ph type="ftr" sz="quarter" idx="14"/>
          </p:nvPr>
        </p:nvSpPr>
        <p:spPr>
          <a:xfrm>
            <a:off x="393700" y="6537899"/>
            <a:ext cx="2792730" cy="191134"/>
          </a:xfrm>
        </p:spPr>
        <p:txBody>
          <a:bodyPr/>
          <a:lstStyle/>
          <a:p>
            <a:pPr marL="12700">
              <a:lnSpc>
                <a:spcPct val="100000"/>
              </a:lnSpc>
              <a:spcBef>
                <a:spcPts val="90"/>
              </a:spcBef>
            </a:pPr>
            <a:r>
              <a:rPr lang="en-GB" spc="10" dirty="0"/>
              <a:t>Recruitment</a:t>
            </a:r>
            <a:r>
              <a:rPr lang="en-GB" spc="80" dirty="0"/>
              <a:t> </a:t>
            </a:r>
            <a:r>
              <a:rPr lang="en-GB" spc="10" dirty="0"/>
              <a:t>pack</a:t>
            </a:r>
            <a:r>
              <a:rPr lang="en-GB" spc="445" dirty="0"/>
              <a:t> </a:t>
            </a:r>
            <a:r>
              <a:rPr lang="en-GB" spc="10" dirty="0"/>
              <a:t>|</a:t>
            </a:r>
            <a:r>
              <a:rPr lang="en-GB" spc="450" dirty="0"/>
              <a:t> </a:t>
            </a:r>
            <a:r>
              <a:rPr lang="en-GB" spc="10" dirty="0"/>
              <a:t>Information</a:t>
            </a:r>
            <a:r>
              <a:rPr lang="en-GB" spc="80" dirty="0"/>
              <a:t> </a:t>
            </a:r>
            <a:r>
              <a:rPr lang="en-GB" spc="10" dirty="0"/>
              <a:t>for</a:t>
            </a:r>
            <a:r>
              <a:rPr lang="en-GB" spc="85" dirty="0"/>
              <a:t> </a:t>
            </a:r>
            <a:r>
              <a:rPr lang="en-GB" spc="-10" dirty="0"/>
              <a:t>applicants</a:t>
            </a:r>
          </a:p>
        </p:txBody>
      </p:sp>
      <p:sp>
        <p:nvSpPr>
          <p:cNvPr id="9" name="Slide Number Placeholder 8">
            <a:extLst>
              <a:ext uri="{FF2B5EF4-FFF2-40B4-BE49-F238E27FC236}">
                <a16:creationId xmlns:a16="http://schemas.microsoft.com/office/drawing/2014/main" id="{DD991505-F36C-4B9D-C299-D6C0A03FF58D}"/>
              </a:ext>
            </a:extLst>
          </p:cNvPr>
          <p:cNvSpPr>
            <a:spLocks noGrp="1"/>
          </p:cNvSpPr>
          <p:nvPr>
            <p:ph type="sldNum" sz="quarter" idx="15"/>
          </p:nvPr>
        </p:nvSpPr>
        <p:spPr>
          <a:xfrm>
            <a:off x="9142348" y="6537899"/>
            <a:ext cx="192404" cy="191134"/>
          </a:xfrm>
        </p:spPr>
        <p:txBody>
          <a:bodyPr/>
          <a:lstStyle/>
          <a:p>
            <a:pPr marL="12700">
              <a:lnSpc>
                <a:spcPct val="100000"/>
              </a:lnSpc>
              <a:spcBef>
                <a:spcPts val="90"/>
              </a:spcBef>
            </a:pPr>
            <a:fld id="{81D60167-4931-47E6-BA6A-407CBD079E47}" type="slidenum">
              <a:rPr lang="en-GB" spc="-25" smtClean="0"/>
              <a:t>12</a:t>
            </a:fld>
            <a:endParaRPr lang="en-GB" spc="-25"/>
          </a:p>
        </p:txBody>
      </p:sp>
      <p:sp>
        <p:nvSpPr>
          <p:cNvPr id="10" name="Date Placeholder 9">
            <a:extLst>
              <a:ext uri="{FF2B5EF4-FFF2-40B4-BE49-F238E27FC236}">
                <a16:creationId xmlns:a16="http://schemas.microsoft.com/office/drawing/2014/main" id="{76F76FFC-F1E3-4A32-DE4D-8446D100C9C5}"/>
              </a:ext>
            </a:extLst>
          </p:cNvPr>
          <p:cNvSpPr>
            <a:spLocks noGrp="1"/>
          </p:cNvSpPr>
          <p:nvPr>
            <p:ph type="dt" sz="half" idx="13"/>
          </p:nvPr>
        </p:nvSpPr>
        <p:spPr/>
        <p:txBody>
          <a:bodyPr/>
          <a:lstStyle/>
          <a:p>
            <a:pPr marL="12700">
              <a:lnSpc>
                <a:spcPct val="100000"/>
              </a:lnSpc>
              <a:spcBef>
                <a:spcPts val="90"/>
              </a:spcBef>
            </a:pPr>
            <a:r>
              <a:rPr lang="en-GB" spc="-10"/>
              <a:t>mstrust.org.uk</a:t>
            </a:r>
          </a:p>
        </p:txBody>
      </p:sp>
      <p:sp>
        <p:nvSpPr>
          <p:cNvPr id="11" name="object 22">
            <a:extLst>
              <a:ext uri="{FF2B5EF4-FFF2-40B4-BE49-F238E27FC236}">
                <a16:creationId xmlns:a16="http://schemas.microsoft.com/office/drawing/2014/main" id="{DF5D5D0B-A2BC-6289-14B4-E6698E8C76D1}"/>
              </a:ext>
            </a:extLst>
          </p:cNvPr>
          <p:cNvSpPr txBox="1">
            <a:spLocks/>
          </p:cNvSpPr>
          <p:nvPr/>
        </p:nvSpPr>
        <p:spPr>
          <a:xfrm>
            <a:off x="6914639" y="406396"/>
            <a:ext cx="2377831" cy="437841"/>
          </a:xfrm>
          <a:prstGeom prst="rect">
            <a:avLst/>
          </a:prstGeom>
          <a:solidFill>
            <a:srgbClr val="3D54C9"/>
          </a:solidFill>
          <a:ln>
            <a:noFill/>
          </a:ln>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1300" b="1">
                <a:solidFill>
                  <a:schemeClr val="bg1"/>
                </a:solidFill>
                <a:latin typeface="DM Sans 14pt SemiBold" pitchFamily="2" charset="77"/>
              </a:rPr>
              <a:t>IT Manager</a:t>
            </a:r>
          </a:p>
        </p:txBody>
      </p:sp>
    </p:spTree>
    <p:extLst>
      <p:ext uri="{BB962C8B-B14F-4D97-AF65-F5344CB8AC3E}">
        <p14:creationId xmlns:p14="http://schemas.microsoft.com/office/powerpoint/2010/main" val="3937572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7DB11-2A91-0565-1B43-1B181A57D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17850-37A6-A278-F4E2-8A6B3B0FAE80}"/>
              </a:ext>
            </a:extLst>
          </p:cNvPr>
          <p:cNvSpPr>
            <a:spLocks noGrp="1"/>
          </p:cNvSpPr>
          <p:nvPr>
            <p:ph type="title"/>
          </p:nvPr>
        </p:nvSpPr>
        <p:spPr>
          <a:xfrm>
            <a:off x="571499" y="1014848"/>
            <a:ext cx="5334000" cy="1301632"/>
          </a:xfrm>
        </p:spPr>
        <p:txBody>
          <a:bodyPr/>
          <a:lstStyle/>
          <a:p>
            <a:r>
              <a:rPr lang="en-US" dirty="0"/>
              <a:t>Principal accountabilities</a:t>
            </a:r>
            <a:br>
              <a:rPr lang="en-US" dirty="0"/>
            </a:br>
            <a:endParaRPr lang="en-US" dirty="0"/>
          </a:p>
        </p:txBody>
      </p:sp>
      <p:sp>
        <p:nvSpPr>
          <p:cNvPr id="3" name="Text Placeholder 2">
            <a:extLst>
              <a:ext uri="{FF2B5EF4-FFF2-40B4-BE49-F238E27FC236}">
                <a16:creationId xmlns:a16="http://schemas.microsoft.com/office/drawing/2014/main" id="{A0D3E544-E612-F6E5-ECFF-7ABA5B4FAB76}"/>
              </a:ext>
            </a:extLst>
          </p:cNvPr>
          <p:cNvSpPr>
            <a:spLocks noGrp="1"/>
          </p:cNvSpPr>
          <p:nvPr>
            <p:ph type="body" sz="quarter" idx="10"/>
          </p:nvPr>
        </p:nvSpPr>
        <p:spPr>
          <a:xfrm>
            <a:off x="584200" y="2444454"/>
            <a:ext cx="2733280" cy="3688189"/>
          </a:xfrm>
        </p:spPr>
        <p:txBody>
          <a:bodyPr/>
          <a:lstStyle/>
          <a:p>
            <a:pPr marL="171450" indent="-171450">
              <a:buFont typeface="Arial" panose="020B0604020202020204" pitchFamily="34" charset="0"/>
              <a:buChar char="•"/>
            </a:pPr>
            <a:r>
              <a:rPr lang="en-US" sz="1100" dirty="0">
                <a:latin typeface="DM Sans 14pt" pitchFamily="2" charset="77"/>
              </a:rPr>
              <a:t>Help colleagues understand and follow good practice for passwords, passkeys, multi-factor authentication, device compliance, file storage and information sharing. </a:t>
            </a:r>
          </a:p>
          <a:p>
            <a:pPr marL="171450" indent="-171450">
              <a:buFont typeface="Arial" panose="020B0604020202020204" pitchFamily="34" charset="0"/>
              <a:buChar char="•"/>
            </a:pPr>
            <a:r>
              <a:rPr lang="en-US" sz="1100" dirty="0">
                <a:latin typeface="DM Sans 14pt" pitchFamily="2" charset="77"/>
              </a:rPr>
              <a:t>Work with teams to identify where better use of existing technology could reduce manual effort, improve consistency or support more effective ways of working.</a:t>
            </a:r>
            <a:endParaRPr lang="en-US" sz="1100" b="1" dirty="0">
              <a:latin typeface="DM Sans 14pt" pitchFamily="2" charset="77"/>
            </a:endParaRPr>
          </a:p>
          <a:p>
            <a:r>
              <a:rPr lang="en-US" sz="1100" b="1" dirty="0">
                <a:latin typeface="DM Sans 14pt" pitchFamily="2" charset="77"/>
              </a:rPr>
              <a:t>Policies, documentation and continuous improvement</a:t>
            </a:r>
            <a:endParaRPr lang="en-GB" sz="1100" dirty="0">
              <a:latin typeface="DM Sans 14pt" pitchFamily="2" charset="77"/>
            </a:endParaRPr>
          </a:p>
          <a:p>
            <a:pPr marL="171450" lvl="0" indent="-171450">
              <a:buFont typeface="Arial" panose="020B0604020202020204" pitchFamily="34" charset="0"/>
              <a:buChar char="•"/>
            </a:pPr>
            <a:r>
              <a:rPr lang="en-US" sz="1100" dirty="0">
                <a:latin typeface="DM Sans 14pt" pitchFamily="2" charset="77"/>
              </a:rPr>
              <a:t>Maintain and update IT and information security policies, procedures and guidance, ensuring they remain practical, proportionate and understood by staff. </a:t>
            </a:r>
          </a:p>
          <a:p>
            <a:pPr marL="171450" lvl="0" indent="-171450">
              <a:buFont typeface="Arial" panose="020B0604020202020204" pitchFamily="34" charset="0"/>
              <a:buChar char="•"/>
            </a:pPr>
            <a:r>
              <a:rPr lang="en-US" sz="1100" dirty="0">
                <a:latin typeface="DM Sans 14pt" pitchFamily="2" charset="77"/>
              </a:rPr>
              <a:t>Keep appropriate documentation for key IT processes, systems, suppliers, access arrangements and support procedures. </a:t>
            </a:r>
            <a:endParaRPr lang="en-GB" sz="1100" dirty="0">
              <a:latin typeface="DM Sans 14pt" pitchFamily="2" charset="77"/>
            </a:endParaRPr>
          </a:p>
          <a:p>
            <a:endParaRPr lang="en-GB" sz="1100" dirty="0">
              <a:latin typeface="DM Sans 14pt" pitchFamily="2" charset="77"/>
            </a:endParaRPr>
          </a:p>
        </p:txBody>
      </p:sp>
      <p:sp>
        <p:nvSpPr>
          <p:cNvPr id="8" name="Footer Placeholder 7">
            <a:extLst>
              <a:ext uri="{FF2B5EF4-FFF2-40B4-BE49-F238E27FC236}">
                <a16:creationId xmlns:a16="http://schemas.microsoft.com/office/drawing/2014/main" id="{E75B6603-7872-0D83-0039-9C3D34892B8A}"/>
              </a:ext>
            </a:extLst>
          </p:cNvPr>
          <p:cNvSpPr>
            <a:spLocks noGrp="1"/>
          </p:cNvSpPr>
          <p:nvPr>
            <p:ph type="ftr" sz="quarter" idx="14"/>
          </p:nvPr>
        </p:nvSpPr>
        <p:spPr>
          <a:xfrm>
            <a:off x="393700" y="6537899"/>
            <a:ext cx="2792730" cy="191134"/>
          </a:xfrm>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9" name="Slide Number Placeholder 8">
            <a:extLst>
              <a:ext uri="{FF2B5EF4-FFF2-40B4-BE49-F238E27FC236}">
                <a16:creationId xmlns:a16="http://schemas.microsoft.com/office/drawing/2014/main" id="{E5EBB3D4-4782-D4FC-004F-AEBD334D478B}"/>
              </a:ext>
            </a:extLst>
          </p:cNvPr>
          <p:cNvSpPr>
            <a:spLocks noGrp="1"/>
          </p:cNvSpPr>
          <p:nvPr>
            <p:ph type="sldNum" sz="quarter" idx="15"/>
          </p:nvPr>
        </p:nvSpPr>
        <p:spPr>
          <a:xfrm>
            <a:off x="9142348" y="6537899"/>
            <a:ext cx="192404" cy="191134"/>
          </a:xfrm>
        </p:spPr>
        <p:txBody>
          <a:bodyPr/>
          <a:lstStyle/>
          <a:p>
            <a:pPr marL="12700">
              <a:lnSpc>
                <a:spcPct val="100000"/>
              </a:lnSpc>
              <a:spcBef>
                <a:spcPts val="90"/>
              </a:spcBef>
            </a:pPr>
            <a:fld id="{81D60167-4931-47E6-BA6A-407CBD079E47}" type="slidenum">
              <a:rPr lang="en-GB" spc="-25" smtClean="0"/>
              <a:t>13</a:t>
            </a:fld>
            <a:endParaRPr lang="en-GB" spc="-25"/>
          </a:p>
        </p:txBody>
      </p:sp>
      <p:sp>
        <p:nvSpPr>
          <p:cNvPr id="10" name="Date Placeholder 9">
            <a:extLst>
              <a:ext uri="{FF2B5EF4-FFF2-40B4-BE49-F238E27FC236}">
                <a16:creationId xmlns:a16="http://schemas.microsoft.com/office/drawing/2014/main" id="{C12C9F58-787C-89BF-D8ED-28D4BABD5574}"/>
              </a:ext>
            </a:extLst>
          </p:cNvPr>
          <p:cNvSpPr>
            <a:spLocks noGrp="1"/>
          </p:cNvSpPr>
          <p:nvPr>
            <p:ph type="dt" sz="half" idx="13"/>
          </p:nvPr>
        </p:nvSpPr>
        <p:spPr/>
        <p:txBody>
          <a:bodyPr/>
          <a:lstStyle/>
          <a:p>
            <a:pPr marL="12700">
              <a:lnSpc>
                <a:spcPct val="100000"/>
              </a:lnSpc>
              <a:spcBef>
                <a:spcPts val="90"/>
              </a:spcBef>
            </a:pPr>
            <a:r>
              <a:rPr lang="en-GB" spc="-10"/>
              <a:t>mstrust.org.uk</a:t>
            </a:r>
          </a:p>
        </p:txBody>
      </p:sp>
      <p:sp>
        <p:nvSpPr>
          <p:cNvPr id="11" name="object 22">
            <a:extLst>
              <a:ext uri="{FF2B5EF4-FFF2-40B4-BE49-F238E27FC236}">
                <a16:creationId xmlns:a16="http://schemas.microsoft.com/office/drawing/2014/main" id="{FBDD72C5-4048-43B2-67A5-9D606145D399}"/>
              </a:ext>
            </a:extLst>
          </p:cNvPr>
          <p:cNvSpPr txBox="1">
            <a:spLocks/>
          </p:cNvSpPr>
          <p:nvPr/>
        </p:nvSpPr>
        <p:spPr>
          <a:xfrm>
            <a:off x="6914639" y="406396"/>
            <a:ext cx="2377831" cy="437841"/>
          </a:xfrm>
          <a:prstGeom prst="rect">
            <a:avLst/>
          </a:prstGeom>
          <a:solidFill>
            <a:srgbClr val="3D54C9"/>
          </a:solidFill>
          <a:ln>
            <a:noFill/>
          </a:ln>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1300" b="1">
                <a:solidFill>
                  <a:schemeClr val="bg1"/>
                </a:solidFill>
                <a:latin typeface="DM Sans 14pt SemiBold" pitchFamily="2" charset="77"/>
              </a:rPr>
              <a:t>IT Manager</a:t>
            </a:r>
          </a:p>
        </p:txBody>
      </p:sp>
      <p:sp>
        <p:nvSpPr>
          <p:cNvPr id="12" name="Text Placeholder 2">
            <a:extLst>
              <a:ext uri="{FF2B5EF4-FFF2-40B4-BE49-F238E27FC236}">
                <a16:creationId xmlns:a16="http://schemas.microsoft.com/office/drawing/2014/main" id="{B72B3464-6F8C-80E2-C985-C81971BA414F}"/>
              </a:ext>
            </a:extLst>
          </p:cNvPr>
          <p:cNvSpPr txBox="1">
            <a:spLocks/>
          </p:cNvSpPr>
          <p:nvPr/>
        </p:nvSpPr>
        <p:spPr>
          <a:xfrm>
            <a:off x="6385320" y="2444454"/>
            <a:ext cx="2733280" cy="1528624"/>
          </a:xfrm>
          <a:prstGeom prst="rect">
            <a:avLst/>
          </a:prstGeom>
        </p:spPr>
        <p:txBody>
          <a:bodyPr wrap="square" lIns="0" tIns="0" rIns="0" bIns="0">
            <a:spAutoFit/>
          </a:bodyPr>
          <a:lstStyle>
            <a:lvl1pPr marL="0">
              <a:spcAft>
                <a:spcPts val="1000"/>
              </a:spcAft>
              <a:defRPr sz="1600" b="0" i="0">
                <a:solidFill>
                  <a:srgbClr val="0A2645"/>
                </a:solidFill>
                <a:latin typeface="DM Sans 14pt SemiBold" pitchFamily="2" charset="77"/>
                <a:ea typeface="+mn-ea"/>
                <a:cs typeface="+mn-cs"/>
              </a:defRPr>
            </a:lvl1pPr>
            <a:lvl2pPr marL="4763" indent="0">
              <a:spcAft>
                <a:spcPts val="1000"/>
              </a:spcAft>
              <a:tabLst/>
              <a:defRPr sz="1100" b="0" i="0">
                <a:solidFill>
                  <a:srgbClr val="0A2645"/>
                </a:solidFill>
                <a:latin typeface="DM Sans 14pt SemiBold" pitchFamily="2" charset="77"/>
                <a:ea typeface="+mn-ea"/>
                <a:cs typeface="+mn-cs"/>
              </a:defRPr>
            </a:lvl2pPr>
            <a:lvl3pPr marL="4763" indent="0">
              <a:spcAft>
                <a:spcPts val="1000"/>
              </a:spcAft>
              <a:tabLst/>
              <a:defRPr sz="1100">
                <a:solidFill>
                  <a:srgbClr val="0A2645"/>
                </a:solidFill>
                <a:latin typeface="DM Sans 14pt" pitchFamily="2" charset="77"/>
                <a:ea typeface="+mn-ea"/>
                <a:cs typeface="+mn-cs"/>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The list of duties in this job description is not intended to be complete but is expected to act as a guide to main areas of key responsibilities.</a:t>
            </a:r>
            <a:endParaRPr lang="en-GB" dirty="0"/>
          </a:p>
          <a:p>
            <a:endParaRPr lang="en-GB" sz="1100" dirty="0">
              <a:latin typeface="DM Sans 14pt" pitchFamily="2" charset="77"/>
            </a:endParaRPr>
          </a:p>
        </p:txBody>
      </p:sp>
      <p:sp>
        <p:nvSpPr>
          <p:cNvPr id="6" name="Text Placeholder 2">
            <a:extLst>
              <a:ext uri="{FF2B5EF4-FFF2-40B4-BE49-F238E27FC236}">
                <a16:creationId xmlns:a16="http://schemas.microsoft.com/office/drawing/2014/main" id="{B5F1C506-0C4C-8005-047C-6DA734D60D4F}"/>
              </a:ext>
            </a:extLst>
          </p:cNvPr>
          <p:cNvSpPr txBox="1">
            <a:spLocks/>
          </p:cNvSpPr>
          <p:nvPr/>
        </p:nvSpPr>
        <p:spPr>
          <a:xfrm>
            <a:off x="3353710" y="2444453"/>
            <a:ext cx="2733280" cy="3221395"/>
          </a:xfrm>
          <a:prstGeom prst="rect">
            <a:avLst/>
          </a:prstGeom>
        </p:spPr>
        <p:txBody>
          <a:bodyPr wrap="square" lIns="0" tIns="0" rIns="0" bIns="0">
            <a:spAutoFit/>
          </a:bodyPr>
          <a:lstStyle>
            <a:lvl1pPr marL="0">
              <a:spcAft>
                <a:spcPts val="1000"/>
              </a:spcAft>
              <a:defRPr sz="1600" b="0" i="0">
                <a:solidFill>
                  <a:srgbClr val="0A2645"/>
                </a:solidFill>
                <a:latin typeface="DM Sans 14pt SemiBold" pitchFamily="2" charset="77"/>
                <a:ea typeface="+mn-ea"/>
                <a:cs typeface="+mn-cs"/>
              </a:defRPr>
            </a:lvl1pPr>
            <a:lvl2pPr marL="4763" indent="0">
              <a:spcAft>
                <a:spcPts val="1000"/>
              </a:spcAft>
              <a:tabLst/>
              <a:defRPr sz="1100" b="0" i="0">
                <a:solidFill>
                  <a:srgbClr val="0A2645"/>
                </a:solidFill>
                <a:latin typeface="DM Sans 14pt SemiBold" pitchFamily="2" charset="77"/>
                <a:ea typeface="+mn-ea"/>
                <a:cs typeface="+mn-cs"/>
              </a:defRPr>
            </a:lvl2pPr>
            <a:lvl3pPr marL="4763" indent="0">
              <a:spcAft>
                <a:spcPts val="1000"/>
              </a:spcAft>
              <a:tabLst/>
              <a:defRPr sz="1100">
                <a:solidFill>
                  <a:srgbClr val="0A2645"/>
                </a:solidFill>
                <a:latin typeface="DM Sans 14pt" pitchFamily="2" charset="77"/>
                <a:ea typeface="+mn-ea"/>
                <a:cs typeface="+mn-cs"/>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71450" indent="-171450">
              <a:buFont typeface="Arial" panose="020B0604020202020204" pitchFamily="34" charset="0"/>
              <a:buChar char="•"/>
            </a:pPr>
            <a:r>
              <a:rPr lang="en-US" sz="1100" dirty="0">
                <a:latin typeface="DM Sans 14pt" pitchFamily="2" charset="77"/>
              </a:rPr>
              <a:t>Work with colleagues to improve the clarity, consistency and ownership of technology-related processes across the Trust. </a:t>
            </a:r>
          </a:p>
          <a:p>
            <a:pPr marL="171450" indent="-171450">
              <a:buFont typeface="Arial" panose="020B0604020202020204" pitchFamily="34" charset="0"/>
              <a:buChar char="•"/>
            </a:pPr>
            <a:r>
              <a:rPr lang="en-US" sz="1100" dirty="0">
                <a:latin typeface="DM Sans 14pt" pitchFamily="2" charset="77"/>
              </a:rPr>
              <a:t>Support reviews of technology-related risks, controls and improvement actions, including those linked to cyber security, business continuity, supplier management and staff working practices. </a:t>
            </a:r>
          </a:p>
          <a:p>
            <a:pPr marL="171450" indent="-171450">
              <a:buFont typeface="Arial" panose="020B0604020202020204" pitchFamily="34" charset="0"/>
              <a:buChar char="•"/>
            </a:pPr>
            <a:r>
              <a:rPr lang="en-US" sz="1100" dirty="0">
                <a:latin typeface="DM Sans 14pt" pitchFamily="2" charset="77"/>
              </a:rPr>
              <a:t>Identify opportunities to simplify processes, reduce duplication, improve user experience and make better use of existing systems. </a:t>
            </a:r>
            <a:endParaRPr lang="en-GB" sz="1100" dirty="0">
              <a:latin typeface="DM Sans 14pt" pitchFamily="2" charset="77"/>
            </a:endParaRPr>
          </a:p>
          <a:p>
            <a:pPr marL="171450" indent="-171450">
              <a:buFont typeface="Arial" panose="020B0604020202020204" pitchFamily="34" charset="0"/>
              <a:buChar char="•"/>
            </a:pPr>
            <a:r>
              <a:rPr lang="en-US" sz="1100" dirty="0">
                <a:latin typeface="DM Sans 14pt" pitchFamily="2" charset="77"/>
              </a:rPr>
              <a:t>Keep up to date with relevant developments in IT, cyber security, Microsoft 365 and emerging technology, applying these appropriately within the Trust’s context</a:t>
            </a:r>
            <a:r>
              <a:rPr lang="en-US" sz="1100" dirty="0"/>
              <a:t>.</a:t>
            </a:r>
            <a:r>
              <a:rPr lang="en-US" sz="1100" dirty="0">
                <a:latin typeface="DM Sans 14pt" pitchFamily="2" charset="77"/>
              </a:rPr>
              <a:t> </a:t>
            </a:r>
            <a:endParaRPr lang="en-GB" sz="1100" dirty="0">
              <a:latin typeface="DM Sans 14pt" pitchFamily="2" charset="77"/>
            </a:endParaRPr>
          </a:p>
          <a:p>
            <a:endParaRPr lang="en-GB" sz="1100" dirty="0">
              <a:latin typeface="DM Sans 14pt" pitchFamily="2" charset="77"/>
            </a:endParaRPr>
          </a:p>
        </p:txBody>
      </p:sp>
    </p:spTree>
    <p:extLst>
      <p:ext uri="{BB962C8B-B14F-4D97-AF65-F5344CB8AC3E}">
        <p14:creationId xmlns:p14="http://schemas.microsoft.com/office/powerpoint/2010/main" val="245145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9532-823C-3308-7CCE-3F63907C3FED}"/>
              </a:ext>
            </a:extLst>
          </p:cNvPr>
          <p:cNvSpPr>
            <a:spLocks noGrp="1"/>
          </p:cNvSpPr>
          <p:nvPr>
            <p:ph type="title"/>
          </p:nvPr>
        </p:nvSpPr>
        <p:spPr>
          <a:xfrm>
            <a:off x="571498" y="1014848"/>
            <a:ext cx="8343901" cy="646395"/>
          </a:xfrm>
        </p:spPr>
        <p:txBody>
          <a:bodyPr/>
          <a:lstStyle/>
          <a:p>
            <a:r>
              <a:rPr lang="en-US" dirty="0"/>
              <a:t>Key relationships</a:t>
            </a:r>
          </a:p>
        </p:txBody>
      </p:sp>
      <p:sp>
        <p:nvSpPr>
          <p:cNvPr id="3" name="Text Placeholder 2">
            <a:extLst>
              <a:ext uri="{FF2B5EF4-FFF2-40B4-BE49-F238E27FC236}">
                <a16:creationId xmlns:a16="http://schemas.microsoft.com/office/drawing/2014/main" id="{4F916F73-449D-6211-373A-D506C9D0C275}"/>
              </a:ext>
            </a:extLst>
          </p:cNvPr>
          <p:cNvSpPr>
            <a:spLocks noGrp="1"/>
          </p:cNvSpPr>
          <p:nvPr>
            <p:ph type="body" sz="quarter" idx="10"/>
          </p:nvPr>
        </p:nvSpPr>
        <p:spPr>
          <a:xfrm>
            <a:off x="584200" y="1797554"/>
            <a:ext cx="7632874" cy="246221"/>
          </a:xfrm>
        </p:spPr>
        <p:txBody>
          <a:bodyPr/>
          <a:lstStyle/>
          <a:p>
            <a:r>
              <a:rPr lang="en-US"/>
              <a:t>The post holder will be expected to work with others as shown below:</a:t>
            </a:r>
          </a:p>
        </p:txBody>
      </p:sp>
      <p:sp>
        <p:nvSpPr>
          <p:cNvPr id="6" name="Date Placeholder 5">
            <a:extLst>
              <a:ext uri="{FF2B5EF4-FFF2-40B4-BE49-F238E27FC236}">
                <a16:creationId xmlns:a16="http://schemas.microsoft.com/office/drawing/2014/main" id="{BBB3DF08-A98D-3CAF-011A-BAC99F52C806}"/>
              </a:ext>
            </a:extLst>
          </p:cNvPr>
          <p:cNvSpPr>
            <a:spLocks noGrp="1"/>
          </p:cNvSpPr>
          <p:nvPr>
            <p:ph type="dt" sz="half" idx="13"/>
          </p:nvPr>
        </p:nvSpPr>
        <p:spPr/>
        <p:txBody>
          <a:bodyPr/>
          <a:lstStyle/>
          <a:p>
            <a:pPr marL="12700">
              <a:lnSpc>
                <a:spcPct val="100000"/>
              </a:lnSpc>
              <a:spcBef>
                <a:spcPts val="90"/>
              </a:spcBef>
            </a:pPr>
            <a:r>
              <a:rPr lang="en-GB" spc="-10"/>
              <a:t>mstrust.org.uk</a:t>
            </a:r>
          </a:p>
        </p:txBody>
      </p:sp>
      <p:sp>
        <p:nvSpPr>
          <p:cNvPr id="7" name="Footer Placeholder 6">
            <a:extLst>
              <a:ext uri="{FF2B5EF4-FFF2-40B4-BE49-F238E27FC236}">
                <a16:creationId xmlns:a16="http://schemas.microsoft.com/office/drawing/2014/main" id="{28C08E82-9F98-86A3-57A8-E9A9F67E79F0}"/>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8" name="Slide Number Placeholder 7">
            <a:extLst>
              <a:ext uri="{FF2B5EF4-FFF2-40B4-BE49-F238E27FC236}">
                <a16:creationId xmlns:a16="http://schemas.microsoft.com/office/drawing/2014/main" id="{AD98EA57-B4A6-00E1-CEDB-7B7DC28812DA}"/>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14</a:t>
            </a:fld>
            <a:endParaRPr lang="en-GB" spc="-25"/>
          </a:p>
        </p:txBody>
      </p:sp>
      <p:graphicFrame>
        <p:nvGraphicFramePr>
          <p:cNvPr id="9" name="object 7">
            <a:extLst>
              <a:ext uri="{FF2B5EF4-FFF2-40B4-BE49-F238E27FC236}">
                <a16:creationId xmlns:a16="http://schemas.microsoft.com/office/drawing/2014/main" id="{C504A98C-D8E7-896F-C890-8275E4E54CFA}"/>
              </a:ext>
            </a:extLst>
          </p:cNvPr>
          <p:cNvGraphicFramePr>
            <a:graphicFrameLocks noGrp="1"/>
          </p:cNvGraphicFramePr>
          <p:nvPr>
            <p:extLst>
              <p:ext uri="{D42A27DB-BD31-4B8C-83A1-F6EECF244321}">
                <p14:modId xmlns:p14="http://schemas.microsoft.com/office/powerpoint/2010/main" val="4188083503"/>
              </p:ext>
            </p:extLst>
          </p:nvPr>
        </p:nvGraphicFramePr>
        <p:xfrm>
          <a:off x="569594" y="2240961"/>
          <a:ext cx="4173854" cy="3711258"/>
        </p:xfrm>
        <a:graphic>
          <a:graphicData uri="http://schemas.openxmlformats.org/drawingml/2006/table">
            <a:tbl>
              <a:tblPr firstRow="1" bandRow="1">
                <a:tableStyleId>{2D5ABB26-0587-4C30-8999-92F81FD0307C}</a:tableStyleId>
              </a:tblPr>
              <a:tblGrid>
                <a:gridCol w="1391286">
                  <a:extLst>
                    <a:ext uri="{9D8B030D-6E8A-4147-A177-3AD203B41FA5}">
                      <a16:colId xmlns:a16="http://schemas.microsoft.com/office/drawing/2014/main" val="20000"/>
                    </a:ext>
                  </a:extLst>
                </a:gridCol>
                <a:gridCol w="2782568">
                  <a:extLst>
                    <a:ext uri="{9D8B030D-6E8A-4147-A177-3AD203B41FA5}">
                      <a16:colId xmlns:a16="http://schemas.microsoft.com/office/drawing/2014/main" val="20001"/>
                    </a:ext>
                  </a:extLst>
                </a:gridCol>
              </a:tblGrid>
              <a:tr h="279400">
                <a:tc>
                  <a:txBody>
                    <a:bodyPr/>
                    <a:lstStyle/>
                    <a:p>
                      <a:pPr marL="50800">
                        <a:lnSpc>
                          <a:spcPct val="100000"/>
                        </a:lnSpc>
                        <a:spcBef>
                          <a:spcPts val="400"/>
                        </a:spcBef>
                      </a:pPr>
                      <a:r>
                        <a:rPr sz="1100" b="1" spc="0" baseline="0">
                          <a:solidFill>
                            <a:srgbClr val="FFFFFF"/>
                          </a:solidFill>
                          <a:latin typeface="DM Sans 14pt" pitchFamily="2" charset="77"/>
                          <a:cs typeface="Arial"/>
                        </a:rPr>
                        <a:t>Internal</a:t>
                      </a:r>
                      <a:endParaRPr sz="1100" spc="0" baseline="0">
                        <a:latin typeface="DM Sans 14pt" pitchFamily="2" charset="77"/>
                        <a:cs typeface="Arial"/>
                      </a:endParaRPr>
                    </a:p>
                  </a:txBody>
                  <a:tcPr marL="0" marR="0" marT="50800" marB="0">
                    <a:solidFill>
                      <a:srgbClr val="0A2645"/>
                    </a:solidFill>
                  </a:tcPr>
                </a:tc>
                <a:tc>
                  <a:txBody>
                    <a:bodyPr/>
                    <a:lstStyle/>
                    <a:p>
                      <a:pPr marL="50800">
                        <a:lnSpc>
                          <a:spcPct val="100000"/>
                        </a:lnSpc>
                        <a:spcBef>
                          <a:spcPts val="400"/>
                        </a:spcBef>
                      </a:pPr>
                      <a:r>
                        <a:rPr sz="1100" b="1" spc="0" baseline="0">
                          <a:solidFill>
                            <a:srgbClr val="FFFFFF"/>
                          </a:solidFill>
                          <a:latin typeface="DM Sans 14pt" pitchFamily="2" charset="77"/>
                          <a:cs typeface="Arial"/>
                        </a:rPr>
                        <a:t>Nature</a:t>
                      </a:r>
                      <a:endParaRPr sz="1100" spc="0" baseline="0">
                        <a:latin typeface="DM Sans 14pt" pitchFamily="2" charset="77"/>
                        <a:cs typeface="Arial"/>
                      </a:endParaRPr>
                    </a:p>
                  </a:txBody>
                  <a:tcPr marL="0" marR="0" marT="50800" marB="0">
                    <a:solidFill>
                      <a:srgbClr val="0A2645"/>
                    </a:solidFill>
                  </a:tcPr>
                </a:tc>
                <a:extLst>
                  <a:ext uri="{0D108BD9-81ED-4DB2-BD59-A6C34878D82A}">
                    <a16:rowId xmlns:a16="http://schemas.microsoft.com/office/drawing/2014/main" val="10000"/>
                  </a:ext>
                </a:extLst>
              </a:tr>
              <a:tr h="811530">
                <a:tc>
                  <a:txBody>
                    <a:bodyPr/>
                    <a:lstStyle/>
                    <a:p>
                      <a:pPr marL="50800" marR="352425" algn="l">
                        <a:lnSpc>
                          <a:spcPct val="106100"/>
                        </a:lnSpc>
                        <a:spcBef>
                          <a:spcPts val="310"/>
                        </a:spcBef>
                      </a:pPr>
                      <a:r>
                        <a:rPr lang="en-US" sz="1100" spc="0" baseline="0">
                          <a:solidFill>
                            <a:srgbClr val="233C57"/>
                          </a:solidFill>
                          <a:latin typeface="DM Sans 14pt" pitchFamily="2" charset="77"/>
                          <a:ea typeface="+mn-ea"/>
                          <a:cs typeface="Arial"/>
                        </a:rPr>
                        <a:t>Finance and Operations Director</a:t>
                      </a:r>
                      <a:endParaRPr sz="1100" spc="0" baseline="0">
                        <a:solidFill>
                          <a:srgbClr val="233C57"/>
                        </a:solidFill>
                        <a:latin typeface="DM Sans 14pt" pitchFamily="2" charset="77"/>
                        <a:ea typeface="+mn-ea"/>
                        <a:cs typeface="Arial"/>
                      </a:endParaRPr>
                    </a:p>
                  </a:txBody>
                  <a:tcPr marL="0" marR="0" marT="39370" marB="0">
                    <a:lnL w="3175">
                      <a:solidFill>
                        <a:srgbClr val="0A2645"/>
                      </a:solidFill>
                      <a:prstDash val="solid"/>
                    </a:lnL>
                    <a:lnR w="3175">
                      <a:solidFill>
                        <a:srgbClr val="0A2645"/>
                      </a:solidFill>
                      <a:prstDash val="solid"/>
                    </a:lnR>
                    <a:lnB w="3175">
                      <a:solidFill>
                        <a:srgbClr val="0A2645"/>
                      </a:solidFill>
                      <a:prstDash val="solid"/>
                    </a:lnB>
                    <a:solidFill>
                      <a:srgbClr val="DBF1FF"/>
                    </a:solidFill>
                  </a:tcPr>
                </a:tc>
                <a:tc>
                  <a:txBody>
                    <a:bodyPr/>
                    <a:lstStyle/>
                    <a:p>
                      <a:pPr marL="50800" marR="435609" algn="l">
                        <a:lnSpc>
                          <a:spcPct val="106100"/>
                        </a:lnSpc>
                        <a:spcBef>
                          <a:spcPts val="310"/>
                        </a:spcBef>
                      </a:pPr>
                      <a:r>
                        <a:rPr lang="en-US" sz="1100" spc="0" baseline="0">
                          <a:solidFill>
                            <a:srgbClr val="233C57"/>
                          </a:solidFill>
                          <a:latin typeface="DM Sans 14pt" pitchFamily="2" charset="77"/>
                          <a:ea typeface="+mn-ea"/>
                          <a:cs typeface="Arial"/>
                        </a:rPr>
                        <a:t>Reporting to and working with the Director of Finance and Operations to manage the Trust’s technology needs, IT budget, supplier arrangements, cyber security, resilience and technology-related risk. </a:t>
                      </a:r>
                      <a:endParaRPr sz="1100" spc="0" baseline="0">
                        <a:solidFill>
                          <a:srgbClr val="233C57"/>
                        </a:solidFill>
                        <a:latin typeface="DM Sans 14pt" pitchFamily="2" charset="77"/>
                        <a:ea typeface="+mn-ea"/>
                        <a:cs typeface="Arial"/>
                      </a:endParaRPr>
                    </a:p>
                  </a:txBody>
                  <a:tcPr marL="0" marR="0" marT="39370" marB="0">
                    <a:lnL w="3175">
                      <a:solidFill>
                        <a:srgbClr val="0A2645"/>
                      </a:solidFill>
                      <a:prstDash val="solid"/>
                    </a:lnL>
                    <a:lnR w="3175">
                      <a:solidFill>
                        <a:srgbClr val="0A2645"/>
                      </a:solidFill>
                      <a:prstDash val="solid"/>
                    </a:lnR>
                    <a:lnB w="3175">
                      <a:solidFill>
                        <a:srgbClr val="0A2645"/>
                      </a:solidFill>
                      <a:prstDash val="solid"/>
                    </a:lnB>
                    <a:solidFill>
                      <a:srgbClr val="B8E4FF"/>
                    </a:solidFill>
                  </a:tcPr>
                </a:tc>
                <a:extLst>
                  <a:ext uri="{0D108BD9-81ED-4DB2-BD59-A6C34878D82A}">
                    <a16:rowId xmlns:a16="http://schemas.microsoft.com/office/drawing/2014/main" val="10001"/>
                  </a:ext>
                </a:extLst>
              </a:tr>
              <a:tr h="633730">
                <a:tc>
                  <a:txBody>
                    <a:bodyPr/>
                    <a:lstStyle/>
                    <a:p>
                      <a:pPr marL="50800" marR="164465" algn="l">
                        <a:lnSpc>
                          <a:spcPct val="106100"/>
                        </a:lnSpc>
                        <a:spcBef>
                          <a:spcPts val="310"/>
                        </a:spcBef>
                      </a:pPr>
                      <a:r>
                        <a:rPr lang="en-US" sz="1100" spc="0" baseline="0">
                          <a:solidFill>
                            <a:srgbClr val="233C57"/>
                          </a:solidFill>
                          <a:latin typeface="DM Sans 14pt" pitchFamily="2" charset="77"/>
                          <a:ea typeface="+mn-ea"/>
                          <a:cs typeface="Arial"/>
                        </a:rPr>
                        <a:t>Finance and Operations colleagues</a:t>
                      </a:r>
                      <a:endParaRPr sz="1100" spc="0" baseline="0">
                        <a:solidFill>
                          <a:srgbClr val="233C57"/>
                        </a:solidFill>
                        <a:latin typeface="DM Sans 14pt" pitchFamily="2" charset="77"/>
                        <a:ea typeface="+mn-ea"/>
                        <a:cs typeface="Arial"/>
                      </a:endParaRPr>
                    </a:p>
                  </a:txBody>
                  <a:tcPr marL="0" marR="0" marT="39370" marB="0">
                    <a:lnL w="3175">
                      <a:solidFill>
                        <a:srgbClr val="0A2645"/>
                      </a:solidFill>
                      <a:prstDash val="solid"/>
                    </a:lnL>
                    <a:lnR w="3175">
                      <a:solidFill>
                        <a:srgbClr val="0A2645"/>
                      </a:solidFill>
                      <a:prstDash val="solid"/>
                    </a:lnR>
                    <a:lnT w="3175">
                      <a:solidFill>
                        <a:srgbClr val="0A2645"/>
                      </a:solidFill>
                      <a:prstDash val="solid"/>
                    </a:lnT>
                    <a:lnB w="3175">
                      <a:solidFill>
                        <a:srgbClr val="0A2645"/>
                      </a:solidFill>
                      <a:prstDash val="solid"/>
                    </a:lnB>
                    <a:solidFill>
                      <a:srgbClr val="DBF1FF"/>
                    </a:solidFill>
                  </a:tcPr>
                </a:tc>
                <a:tc>
                  <a:txBody>
                    <a:bodyPr/>
                    <a:lstStyle/>
                    <a:p>
                      <a:pPr marL="50800" marR="284480" algn="l">
                        <a:lnSpc>
                          <a:spcPct val="106100"/>
                        </a:lnSpc>
                        <a:spcBef>
                          <a:spcPts val="310"/>
                        </a:spcBef>
                      </a:pPr>
                      <a:r>
                        <a:rPr lang="en-US" sz="1100" spc="0" baseline="0">
                          <a:solidFill>
                            <a:srgbClr val="233C57"/>
                          </a:solidFill>
                          <a:latin typeface="DM Sans 14pt" pitchFamily="2" charset="77"/>
                          <a:ea typeface="+mn-ea"/>
                          <a:cs typeface="Arial"/>
                        </a:rPr>
                        <a:t>Working together to manage budgets, procurement, expenditure, supplier payments, office systems and practical operational needs</a:t>
                      </a:r>
                      <a:endParaRPr sz="1100" spc="0" baseline="0">
                        <a:solidFill>
                          <a:srgbClr val="233C57"/>
                        </a:solidFill>
                        <a:latin typeface="DM Sans 14pt" pitchFamily="2" charset="77"/>
                        <a:ea typeface="+mn-ea"/>
                        <a:cs typeface="Arial"/>
                      </a:endParaRPr>
                    </a:p>
                  </a:txBody>
                  <a:tcPr marL="0" marR="0" marT="39370" marB="0">
                    <a:lnL w="3175">
                      <a:solidFill>
                        <a:srgbClr val="0A2645"/>
                      </a:solidFill>
                      <a:prstDash val="solid"/>
                    </a:lnL>
                    <a:lnR w="3175">
                      <a:solidFill>
                        <a:srgbClr val="0A2645"/>
                      </a:solidFill>
                      <a:prstDash val="solid"/>
                    </a:lnR>
                    <a:lnT w="3175">
                      <a:solidFill>
                        <a:srgbClr val="0A2645"/>
                      </a:solidFill>
                      <a:prstDash val="solid"/>
                    </a:lnT>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2"/>
                  </a:ext>
                </a:extLst>
              </a:tr>
              <a:tr h="633730">
                <a:tc>
                  <a:txBody>
                    <a:bodyPr/>
                    <a:lstStyle/>
                    <a:p>
                      <a:pPr marL="50800" marR="420370" algn="l">
                        <a:lnSpc>
                          <a:spcPct val="106100"/>
                        </a:lnSpc>
                        <a:spcBef>
                          <a:spcPts val="310"/>
                        </a:spcBef>
                      </a:pPr>
                      <a:r>
                        <a:rPr lang="en-GB" sz="1100" spc="0" baseline="0">
                          <a:solidFill>
                            <a:srgbClr val="233C57"/>
                          </a:solidFill>
                          <a:latin typeface="DM Sans 14pt" pitchFamily="2" charset="77"/>
                          <a:cs typeface="Arial"/>
                        </a:rPr>
                        <a:t>Head of Strategic Projects</a:t>
                      </a:r>
                      <a:endParaRPr sz="1100" spc="0" baseline="0">
                        <a:latin typeface="DM Sans 14pt" pitchFamily="2" charset="77"/>
                        <a:cs typeface="Arial"/>
                      </a:endParaRPr>
                    </a:p>
                  </a:txBody>
                  <a:tcPr marL="0" marR="0" marT="39370" marB="0">
                    <a:lnL w="3175">
                      <a:solidFill>
                        <a:srgbClr val="0A2645"/>
                      </a:solidFill>
                      <a:prstDash val="solid"/>
                    </a:lnL>
                    <a:lnR w="3175" cap="flat" cmpd="sng" algn="ctr">
                      <a:solidFill>
                        <a:srgbClr val="0A2645"/>
                      </a:solidFill>
                      <a:prstDash val="solid"/>
                      <a:round/>
                      <a:headEnd type="none" w="med" len="med"/>
                      <a:tailEnd type="none" w="med" len="me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DBF1FF"/>
                    </a:solidFill>
                  </a:tcPr>
                </a:tc>
                <a:tc>
                  <a:txBody>
                    <a:bodyPr/>
                    <a:lstStyle/>
                    <a:p>
                      <a:pPr marR="286385">
                        <a:lnSpc>
                          <a:spcPts val="1400"/>
                        </a:lnSpc>
                        <a:buNone/>
                      </a:pPr>
                      <a:r>
                        <a:rPr lang="en-US" sz="1100" spc="0" baseline="0">
                          <a:solidFill>
                            <a:srgbClr val="233C57"/>
                          </a:solidFill>
                          <a:latin typeface="DM Sans 14pt" pitchFamily="2" charset="77"/>
                          <a:ea typeface="+mn-ea"/>
                          <a:cs typeface="Arial"/>
                        </a:rPr>
                        <a:t>Supporting the IT aspects of strategic projects, including systems, suppliers, implementation planning, risks, access, security and change considerations.</a:t>
                      </a:r>
                      <a:endParaRPr lang="en-GB" sz="1100" spc="0" baseline="0">
                        <a:solidFill>
                          <a:srgbClr val="233C57"/>
                        </a:solidFill>
                        <a:latin typeface="DM Sans 14pt" pitchFamily="2" charset="77"/>
                        <a:ea typeface="+mn-ea"/>
                        <a:cs typeface="Arial"/>
                      </a:endParaRPr>
                    </a:p>
                  </a:txBody>
                  <a:tcPr marL="68580" marR="68580" marT="0" marB="0">
                    <a:lnL w="3175" cap="flat" cmpd="sng" algn="ctr">
                      <a:solidFill>
                        <a:srgbClr val="0A2645"/>
                      </a:solidFill>
                      <a:prstDash val="solid"/>
                      <a:round/>
                      <a:headEnd type="none" w="med" len="med"/>
                      <a:tailEnd type="none" w="med" len="med"/>
                    </a:lnL>
                    <a:lnR w="3175">
                      <a:solidFill>
                        <a:srgbClr val="0A2645"/>
                      </a:solidFill>
                      <a:prstDash val="soli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3"/>
                  </a:ext>
                </a:extLst>
              </a:tr>
              <a:tr h="633730">
                <a:tc>
                  <a:txBody>
                    <a:bodyPr/>
                    <a:lstStyle/>
                    <a:p>
                      <a:pPr marL="50165" algn="l">
                        <a:lnSpc>
                          <a:spcPct val="100000"/>
                        </a:lnSpc>
                        <a:spcBef>
                          <a:spcPts val="390"/>
                        </a:spcBef>
                      </a:pPr>
                      <a:r>
                        <a:rPr lang="en-GB" sz="1100" spc="0" baseline="0">
                          <a:solidFill>
                            <a:srgbClr val="233C57"/>
                          </a:solidFill>
                          <a:latin typeface="DM Sans 14pt" pitchFamily="2" charset="77"/>
                          <a:cs typeface="Arial"/>
                        </a:rPr>
                        <a:t>Head of Digital and Innovation</a:t>
                      </a:r>
                      <a:endParaRPr sz="1100" spc="0" baseline="0">
                        <a:latin typeface="DM Sans 14pt" pitchFamily="2" charset="77"/>
                        <a:cs typeface="Arial"/>
                      </a:endParaRPr>
                    </a:p>
                  </a:txBody>
                  <a:tcPr marL="0" marR="0" marT="49530" marB="0">
                    <a:lnL w="3175">
                      <a:solidFill>
                        <a:srgbClr val="0A2645"/>
                      </a:solidFill>
                      <a:prstDash val="solid"/>
                    </a:lnL>
                    <a:lnR w="3175">
                      <a:solidFill>
                        <a:srgbClr val="0A2645"/>
                      </a:solidFill>
                      <a:prstDash val="solid"/>
                    </a:lnR>
                    <a:lnT w="3175">
                      <a:solidFill>
                        <a:srgbClr val="0A2645"/>
                      </a:solidFill>
                      <a:prstDash val="solid"/>
                    </a:lnT>
                    <a:lnB w="3175">
                      <a:solidFill>
                        <a:srgbClr val="0A2645"/>
                      </a:solidFill>
                      <a:prstDash val="solid"/>
                    </a:lnB>
                    <a:solidFill>
                      <a:srgbClr val="DBF1FF"/>
                    </a:solidFill>
                  </a:tcPr>
                </a:tc>
                <a:tc>
                  <a:txBody>
                    <a:bodyPr/>
                    <a:lstStyle/>
                    <a:p>
                      <a:pPr marL="50800" algn="l">
                        <a:lnSpc>
                          <a:spcPct val="100000"/>
                        </a:lnSpc>
                        <a:spcBef>
                          <a:spcPts val="390"/>
                        </a:spcBef>
                      </a:pPr>
                      <a:r>
                        <a:rPr lang="en-US" sz="1100" spc="0" baseline="0" dirty="0">
                          <a:solidFill>
                            <a:srgbClr val="233C57"/>
                          </a:solidFill>
                          <a:latin typeface="DM Sans 14pt" pitchFamily="2" charset="77"/>
                          <a:ea typeface="+mn-ea"/>
                          <a:cs typeface="Arial"/>
                        </a:rPr>
                        <a:t>Working together where websites, digital tools, analytics, integrations or online services depend on IT systems, suppliers, security, access or technical support. Digital ownership remains with the Digital team.</a:t>
                      </a:r>
                      <a:endParaRPr sz="1100" spc="0" baseline="0" dirty="0">
                        <a:solidFill>
                          <a:srgbClr val="233C57"/>
                        </a:solidFill>
                        <a:latin typeface="DM Sans 14pt" pitchFamily="2" charset="77"/>
                        <a:ea typeface="+mn-ea"/>
                        <a:cs typeface="Arial"/>
                      </a:endParaRPr>
                    </a:p>
                  </a:txBody>
                  <a:tcPr marL="0" marR="0" marT="49530" marB="0">
                    <a:lnL w="3175">
                      <a:solidFill>
                        <a:srgbClr val="0A2645"/>
                      </a:solidFill>
                      <a:prstDash val="solid"/>
                    </a:lnL>
                    <a:lnR w="3175">
                      <a:solidFill>
                        <a:srgbClr val="0A2645"/>
                      </a:solidFill>
                      <a:prstDash val="solid"/>
                    </a:lnR>
                    <a:lnT w="3175" cap="flat" cmpd="sng" algn="ctr">
                      <a:solidFill>
                        <a:srgbClr val="0A2645"/>
                      </a:solidFill>
                      <a:prstDash val="solid"/>
                      <a:round/>
                      <a:headEnd type="none" w="med" len="med"/>
                      <a:tailEnd type="none" w="med" len="med"/>
                    </a:lnT>
                    <a:lnB w="3175">
                      <a:solidFill>
                        <a:srgbClr val="0A2645"/>
                      </a:solidFill>
                      <a:prstDash val="solid"/>
                    </a:lnB>
                    <a:solidFill>
                      <a:srgbClr val="B8E4FF"/>
                    </a:solidFill>
                  </a:tcPr>
                </a:tc>
                <a:extLst>
                  <a:ext uri="{0D108BD9-81ED-4DB2-BD59-A6C34878D82A}">
                    <a16:rowId xmlns:a16="http://schemas.microsoft.com/office/drawing/2014/main" val="10004"/>
                  </a:ext>
                </a:extLst>
              </a:tr>
            </a:tbl>
          </a:graphicData>
        </a:graphic>
      </p:graphicFrame>
      <p:graphicFrame>
        <p:nvGraphicFramePr>
          <p:cNvPr id="10" name="object 8">
            <a:extLst>
              <a:ext uri="{FF2B5EF4-FFF2-40B4-BE49-F238E27FC236}">
                <a16:creationId xmlns:a16="http://schemas.microsoft.com/office/drawing/2014/main" id="{E7DB25D8-CC17-BF94-3FF6-201881B03218}"/>
              </a:ext>
            </a:extLst>
          </p:cNvPr>
          <p:cNvGraphicFramePr>
            <a:graphicFrameLocks noGrp="1"/>
          </p:cNvGraphicFramePr>
          <p:nvPr>
            <p:extLst>
              <p:ext uri="{D42A27DB-BD31-4B8C-83A1-F6EECF244321}">
                <p14:modId xmlns:p14="http://schemas.microsoft.com/office/powerpoint/2010/main" val="1845847767"/>
              </p:ext>
            </p:extLst>
          </p:nvPr>
        </p:nvGraphicFramePr>
        <p:xfrm>
          <a:off x="4876800" y="2240961"/>
          <a:ext cx="4173854" cy="3783330"/>
        </p:xfrm>
        <a:graphic>
          <a:graphicData uri="http://schemas.openxmlformats.org/drawingml/2006/table">
            <a:tbl>
              <a:tblPr firstRow="1" bandRow="1">
                <a:tableStyleId>{2D5ABB26-0587-4C30-8999-92F81FD0307C}</a:tableStyleId>
              </a:tblPr>
              <a:tblGrid>
                <a:gridCol w="1107440">
                  <a:extLst>
                    <a:ext uri="{9D8B030D-6E8A-4147-A177-3AD203B41FA5}">
                      <a16:colId xmlns:a16="http://schemas.microsoft.com/office/drawing/2014/main" val="20000"/>
                    </a:ext>
                  </a:extLst>
                </a:gridCol>
                <a:gridCol w="3066414">
                  <a:extLst>
                    <a:ext uri="{9D8B030D-6E8A-4147-A177-3AD203B41FA5}">
                      <a16:colId xmlns:a16="http://schemas.microsoft.com/office/drawing/2014/main" val="20001"/>
                    </a:ext>
                  </a:extLst>
                </a:gridCol>
              </a:tblGrid>
              <a:tr h="279400">
                <a:tc>
                  <a:txBody>
                    <a:bodyPr/>
                    <a:lstStyle/>
                    <a:p>
                      <a:pPr marL="50800" algn="l">
                        <a:lnSpc>
                          <a:spcPct val="100000"/>
                        </a:lnSpc>
                        <a:spcBef>
                          <a:spcPts val="400"/>
                        </a:spcBef>
                      </a:pPr>
                      <a:r>
                        <a:rPr lang="en-GB" sz="1100" b="1" spc="-10">
                          <a:solidFill>
                            <a:srgbClr val="FFFFFF"/>
                          </a:solidFill>
                          <a:latin typeface="DM Sans 14pt" pitchFamily="2" charset="77"/>
                          <a:cs typeface="Arial"/>
                        </a:rPr>
                        <a:t>Internal</a:t>
                      </a:r>
                      <a:endParaRPr sz="1100">
                        <a:latin typeface="DM Sans 14pt" pitchFamily="2" charset="77"/>
                        <a:cs typeface="Arial"/>
                      </a:endParaRPr>
                    </a:p>
                  </a:txBody>
                  <a:tcPr marL="0" marR="0" marT="50800" marB="0">
                    <a:solidFill>
                      <a:srgbClr val="0A2645"/>
                    </a:solidFill>
                  </a:tcPr>
                </a:tc>
                <a:tc>
                  <a:txBody>
                    <a:bodyPr/>
                    <a:lstStyle/>
                    <a:p>
                      <a:pPr marL="50800" algn="l">
                        <a:lnSpc>
                          <a:spcPct val="100000"/>
                        </a:lnSpc>
                        <a:spcBef>
                          <a:spcPts val="400"/>
                        </a:spcBef>
                      </a:pPr>
                      <a:r>
                        <a:rPr sz="1100" b="1" spc="-10">
                          <a:solidFill>
                            <a:srgbClr val="FFFFFF"/>
                          </a:solidFill>
                          <a:latin typeface="DM Sans 14pt" pitchFamily="2" charset="77"/>
                          <a:cs typeface="Arial"/>
                        </a:rPr>
                        <a:t>Nature</a:t>
                      </a:r>
                      <a:endParaRPr sz="1100">
                        <a:latin typeface="DM Sans 14pt" pitchFamily="2" charset="77"/>
                        <a:cs typeface="Arial"/>
                      </a:endParaRPr>
                    </a:p>
                  </a:txBody>
                  <a:tcPr marL="0" marR="0" marT="50800" marB="0">
                    <a:solidFill>
                      <a:srgbClr val="0A2645"/>
                    </a:solidFill>
                  </a:tcPr>
                </a:tc>
                <a:extLst>
                  <a:ext uri="{0D108BD9-81ED-4DB2-BD59-A6C34878D82A}">
                    <a16:rowId xmlns:a16="http://schemas.microsoft.com/office/drawing/2014/main" val="10000"/>
                  </a:ext>
                </a:extLst>
              </a:tr>
              <a:tr h="633730">
                <a:tc>
                  <a:txBody>
                    <a:bodyPr/>
                    <a:lstStyle/>
                    <a:p>
                      <a:pPr marL="50800" marR="352425" algn="l">
                        <a:lnSpc>
                          <a:spcPct val="106100"/>
                        </a:lnSpc>
                        <a:spcBef>
                          <a:spcPts val="315"/>
                        </a:spcBef>
                      </a:pPr>
                      <a:r>
                        <a:rPr lang="en-GB" sz="1100" spc="0" baseline="0">
                          <a:solidFill>
                            <a:srgbClr val="233C57"/>
                          </a:solidFill>
                          <a:latin typeface="DM Sans 14pt" pitchFamily="2" charset="77"/>
                          <a:cs typeface="Arial"/>
                        </a:rPr>
                        <a:t>Database Manager</a:t>
                      </a:r>
                      <a:endParaRPr sz="1100" spc="0" baseline="0">
                        <a:latin typeface="DM Sans 14pt" pitchFamily="2" charset="77"/>
                        <a:cs typeface="Arial"/>
                      </a:endParaRPr>
                    </a:p>
                  </a:txBody>
                  <a:tcPr marL="0" marR="0" marT="40005" marB="0">
                    <a:lnL w="3175">
                      <a:solidFill>
                        <a:srgbClr val="0A2645"/>
                      </a:solidFill>
                      <a:prstDash val="solid"/>
                    </a:lnL>
                    <a:lnR w="3175" cap="flat" cmpd="sng" algn="ctr">
                      <a:solidFill>
                        <a:srgbClr val="0A2645"/>
                      </a:solidFill>
                      <a:prstDash val="solid"/>
                      <a:round/>
                      <a:headEnd type="none" w="med" len="med"/>
                      <a:tailEnd type="none" w="med" len="med"/>
                    </a:lnR>
                    <a:lnB w="3175" cap="flat" cmpd="sng" algn="ctr">
                      <a:solidFill>
                        <a:srgbClr val="0A2645"/>
                      </a:solidFill>
                      <a:prstDash val="solid"/>
                      <a:round/>
                      <a:headEnd type="none" w="med" len="med"/>
                      <a:tailEnd type="none" w="med" len="med"/>
                    </a:lnB>
                    <a:solidFill>
                      <a:srgbClr val="DBF1FF"/>
                    </a:solidFill>
                  </a:tcPr>
                </a:tc>
                <a:tc>
                  <a:txBody>
                    <a:bodyPr/>
                    <a:lstStyle/>
                    <a:p>
                      <a:pPr marL="50800" marR="447675" algn="l">
                        <a:lnSpc>
                          <a:spcPct val="106100"/>
                        </a:lnSpc>
                        <a:spcBef>
                          <a:spcPts val="315"/>
                        </a:spcBef>
                      </a:pPr>
                      <a:r>
                        <a:rPr lang="en-US" sz="1100" spc="0" baseline="0" dirty="0">
                          <a:solidFill>
                            <a:srgbClr val="233C57"/>
                          </a:solidFill>
                          <a:latin typeface="DM Sans 14pt" pitchFamily="2" charset="77"/>
                          <a:ea typeface="+mn-ea"/>
                          <a:cs typeface="Arial"/>
                        </a:rPr>
                        <a:t>Working together where IT systems, access, security, Microsoft 365, suppliers or technical controls affect data management. The Database Manager retains responsibility for data management and related data governance activities</a:t>
                      </a:r>
                      <a:endParaRPr sz="1100" spc="0" baseline="0" dirty="0">
                        <a:solidFill>
                          <a:srgbClr val="233C57"/>
                        </a:solidFill>
                        <a:latin typeface="DM Sans 14pt" pitchFamily="2" charset="77"/>
                        <a:ea typeface="+mn-ea"/>
                        <a:cs typeface="Arial"/>
                      </a:endParaRPr>
                    </a:p>
                  </a:txBody>
                  <a:tcPr marL="0" marR="0" marT="40005" marB="0">
                    <a:lnL w="3175" cap="flat" cmpd="sng" algn="ctr">
                      <a:solidFill>
                        <a:srgbClr val="0A2645"/>
                      </a:solidFill>
                      <a:prstDash val="solid"/>
                      <a:round/>
                      <a:headEnd type="none" w="med" len="med"/>
                      <a:tailEnd type="none" w="med" len="med"/>
                    </a:lnL>
                    <a:lnR w="3175">
                      <a:solidFill>
                        <a:srgbClr val="0A2645"/>
                      </a:solidFill>
                      <a:prstDash val="solid"/>
                    </a:lnR>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2724406145"/>
                  </a:ext>
                </a:extLst>
              </a:tr>
              <a:tr h="633730">
                <a:tc>
                  <a:txBody>
                    <a:bodyPr/>
                    <a:lstStyle/>
                    <a:p>
                      <a:pPr marL="50165" marR="455930" algn="l">
                        <a:lnSpc>
                          <a:spcPct val="106100"/>
                        </a:lnSpc>
                        <a:spcBef>
                          <a:spcPts val="310"/>
                        </a:spcBef>
                      </a:pPr>
                      <a:r>
                        <a:rPr lang="en-GB" sz="1100" spc="0" baseline="0">
                          <a:solidFill>
                            <a:srgbClr val="233C57"/>
                          </a:solidFill>
                          <a:latin typeface="DM Sans 14pt" pitchFamily="2" charset="77"/>
                          <a:cs typeface="Arial"/>
                        </a:rPr>
                        <a:t>Helpline Manager</a:t>
                      </a:r>
                      <a:endParaRPr sz="1100" spc="0" baseline="0">
                        <a:latin typeface="DM Sans 14pt" pitchFamily="2" charset="77"/>
                        <a:cs typeface="Arial"/>
                      </a:endParaRPr>
                    </a:p>
                  </a:txBody>
                  <a:tcPr marL="0" marR="0" marT="39370" marB="0">
                    <a:lnL w="3175">
                      <a:solidFill>
                        <a:srgbClr val="0A2645"/>
                      </a:solidFill>
                      <a:prstDash val="solid"/>
                    </a:lnL>
                    <a:lnR w="3175" cap="flat" cmpd="sng" algn="ctr">
                      <a:solidFill>
                        <a:srgbClr val="0A2645"/>
                      </a:solidFill>
                      <a:prstDash val="solid"/>
                      <a:round/>
                      <a:headEnd type="none" w="med" len="med"/>
                      <a:tailEnd type="none" w="med" len="med"/>
                    </a:lnR>
                    <a:lnT w="3175" cap="flat" cmpd="sng" algn="ctr">
                      <a:solidFill>
                        <a:srgbClr val="0A2645"/>
                      </a:solidFill>
                      <a:prstDash val="solid"/>
                      <a:round/>
                      <a:headEnd type="none" w="med" len="med"/>
                      <a:tailEnd type="none" w="med" len="med"/>
                    </a:lnT>
                    <a:lnB w="3175">
                      <a:solidFill>
                        <a:srgbClr val="0A2645"/>
                      </a:solidFill>
                      <a:prstDash val="solid"/>
                    </a:lnB>
                    <a:solidFill>
                      <a:srgbClr val="DBF1FF"/>
                    </a:solidFill>
                  </a:tcPr>
                </a:tc>
                <a:tc>
                  <a:txBody>
                    <a:bodyPr/>
                    <a:lstStyle/>
                    <a:p>
                      <a:pPr marL="50800" marR="161925" algn="l">
                        <a:lnSpc>
                          <a:spcPct val="106100"/>
                        </a:lnSpc>
                        <a:spcBef>
                          <a:spcPts val="310"/>
                        </a:spcBef>
                      </a:pPr>
                      <a:r>
                        <a:rPr lang="en-US" sz="1100" spc="0" baseline="0">
                          <a:solidFill>
                            <a:srgbClr val="233C57"/>
                          </a:solidFill>
                          <a:latin typeface="DM Sans 14pt" pitchFamily="2" charset="77"/>
                          <a:ea typeface="+mn-ea"/>
                          <a:cs typeface="Arial"/>
                        </a:rPr>
                        <a:t>Supporting the Helpline Team by helping ensure that telephony, core systems and related technology are reliable, secure and suitable for service delivery</a:t>
                      </a:r>
                      <a:endParaRPr sz="1100" spc="0" baseline="0">
                        <a:solidFill>
                          <a:srgbClr val="233C57"/>
                        </a:solidFill>
                        <a:latin typeface="DM Sans 14pt" pitchFamily="2" charset="77"/>
                        <a:ea typeface="+mn-ea"/>
                        <a:cs typeface="Arial"/>
                      </a:endParaRPr>
                    </a:p>
                  </a:txBody>
                  <a:tcPr marL="0" marR="0" marT="39370" marB="0">
                    <a:lnL w="3175" cap="flat" cmpd="sng" algn="ctr">
                      <a:solidFill>
                        <a:srgbClr val="0A2645"/>
                      </a:solidFill>
                      <a:prstDash val="solid"/>
                      <a:round/>
                      <a:headEnd type="none" w="med" len="med"/>
                      <a:tailEnd type="none" w="med" len="med"/>
                    </a:lnL>
                    <a:lnR w="3175">
                      <a:solidFill>
                        <a:srgbClr val="0A2645"/>
                      </a:solidFill>
                      <a:prstDash val="solid"/>
                    </a:lnR>
                    <a:lnT w="3175" cap="flat" cmpd="sng" algn="ctr">
                      <a:solidFill>
                        <a:srgbClr val="0A2645"/>
                      </a:solidFill>
                      <a:prstDash val="solid"/>
                      <a:round/>
                      <a:headEnd type="none" w="med" len="med"/>
                      <a:tailEnd type="none" w="med" len="med"/>
                    </a:lnT>
                    <a:lnB w="3175">
                      <a:solidFill>
                        <a:srgbClr val="0A2645"/>
                      </a:solidFill>
                      <a:prstDash val="solid"/>
                    </a:lnB>
                    <a:solidFill>
                      <a:srgbClr val="B8E4FF"/>
                    </a:solidFill>
                  </a:tcPr>
                </a:tc>
                <a:extLst>
                  <a:ext uri="{0D108BD9-81ED-4DB2-BD59-A6C34878D82A}">
                    <a16:rowId xmlns:a16="http://schemas.microsoft.com/office/drawing/2014/main" val="10002"/>
                  </a:ext>
                </a:extLst>
              </a:tr>
              <a:tr h="811530">
                <a:tc>
                  <a:txBody>
                    <a:bodyPr/>
                    <a:lstStyle/>
                    <a:p>
                      <a:pPr marL="50165" algn="l">
                        <a:lnSpc>
                          <a:spcPct val="100000"/>
                        </a:lnSpc>
                        <a:spcBef>
                          <a:spcPts val="390"/>
                        </a:spcBef>
                      </a:pPr>
                      <a:r>
                        <a:rPr lang="en-GB" sz="1100" spc="0" baseline="0" dirty="0">
                          <a:solidFill>
                            <a:srgbClr val="233C57"/>
                          </a:solidFill>
                          <a:latin typeface="DM Sans 14pt" pitchFamily="2" charset="77"/>
                          <a:cs typeface="Arial"/>
                        </a:rPr>
                        <a:t>Head of Communications, Marketing &amp; Health Information</a:t>
                      </a:r>
                      <a:endParaRPr sz="1100" spc="0" baseline="0" dirty="0">
                        <a:latin typeface="DM Sans 14pt" pitchFamily="2" charset="77"/>
                        <a:cs typeface="Arial"/>
                      </a:endParaRPr>
                    </a:p>
                  </a:txBody>
                  <a:tcPr marL="0" marR="0" marT="49530" marB="0">
                    <a:lnL w="3175">
                      <a:solidFill>
                        <a:srgbClr val="0A2645"/>
                      </a:solidFill>
                      <a:prstDash val="solid"/>
                    </a:lnL>
                    <a:lnR w="3175">
                      <a:solidFill>
                        <a:srgbClr val="0A2645"/>
                      </a:solidFill>
                      <a:prstDash val="solid"/>
                    </a:lnR>
                    <a:lnT w="3175">
                      <a:solidFill>
                        <a:srgbClr val="0A2645"/>
                      </a:solidFill>
                      <a:prstDash val="solid"/>
                    </a:lnT>
                    <a:lnB w="3175" cap="flat" cmpd="sng" algn="ctr">
                      <a:solidFill>
                        <a:srgbClr val="0A2645"/>
                      </a:solidFill>
                      <a:prstDash val="solid"/>
                      <a:round/>
                      <a:headEnd type="none" w="med" len="med"/>
                      <a:tailEnd type="none" w="med" len="med"/>
                    </a:lnB>
                    <a:solidFill>
                      <a:srgbClr val="DBF1FF"/>
                    </a:solidFill>
                  </a:tcPr>
                </a:tc>
                <a:tc>
                  <a:txBody>
                    <a:bodyPr/>
                    <a:lstStyle/>
                    <a:p>
                      <a:pPr marL="50800" marR="221615" algn="l">
                        <a:lnSpc>
                          <a:spcPct val="106100"/>
                        </a:lnSpc>
                        <a:spcBef>
                          <a:spcPts val="310"/>
                        </a:spcBef>
                      </a:pPr>
                      <a:r>
                        <a:rPr lang="en-US" sz="1100" spc="0" baseline="0" dirty="0">
                          <a:solidFill>
                            <a:srgbClr val="233C57"/>
                          </a:solidFill>
                          <a:latin typeface="DM Sans 14pt" pitchFamily="2" charset="77"/>
                          <a:ea typeface="+mn-ea"/>
                          <a:cs typeface="Arial"/>
                        </a:rPr>
                        <a:t>Supporting the Communications, Marketing &amp; Health Information Teams where technology platforms, access, file storage, collaboration tools or supplier arrangements affect the creation, management or publication of imagery, video or health information resources. </a:t>
                      </a:r>
                      <a:endParaRPr sz="1100" spc="0" baseline="0" dirty="0">
                        <a:solidFill>
                          <a:srgbClr val="233C57"/>
                        </a:solidFill>
                        <a:latin typeface="DM Sans 14pt" pitchFamily="2" charset="77"/>
                        <a:ea typeface="+mn-ea"/>
                        <a:cs typeface="Arial"/>
                      </a:endParaRPr>
                    </a:p>
                  </a:txBody>
                  <a:tcPr marL="0" marR="0" marT="39370" marB="0">
                    <a:lnL w="3175">
                      <a:solidFill>
                        <a:srgbClr val="0A2645"/>
                      </a:solidFill>
                      <a:prstDash val="solid"/>
                    </a:lnL>
                    <a:lnR w="3175">
                      <a:solidFill>
                        <a:srgbClr val="0A2645"/>
                      </a:solidFill>
                      <a:prstDash val="solid"/>
                    </a:lnR>
                    <a:lnT w="3175">
                      <a:solidFill>
                        <a:srgbClr val="0A2645"/>
                      </a:solidFill>
                      <a:prstDash val="solid"/>
                    </a:lnT>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3"/>
                  </a:ext>
                </a:extLst>
              </a:tr>
              <a:tr h="0">
                <a:tc>
                  <a:txBody>
                    <a:bodyPr/>
                    <a:lstStyle/>
                    <a:p>
                      <a:pPr marL="50165" algn="l">
                        <a:lnSpc>
                          <a:spcPct val="100000"/>
                        </a:lnSpc>
                        <a:spcBef>
                          <a:spcPts val="390"/>
                        </a:spcBef>
                      </a:pPr>
                      <a:r>
                        <a:rPr lang="en-GB" sz="1100" spc="0" baseline="0">
                          <a:latin typeface="DM Sans 14pt" pitchFamily="2" charset="77"/>
                          <a:cs typeface="Arial"/>
                        </a:rPr>
                        <a:t>All employees</a:t>
                      </a:r>
                      <a:endParaRPr sz="1100" spc="0" baseline="0">
                        <a:latin typeface="DM Sans 14pt" pitchFamily="2" charset="77"/>
                        <a:cs typeface="Arial"/>
                      </a:endParaRPr>
                    </a:p>
                  </a:txBody>
                  <a:tcPr marL="0" marR="0" marT="49530" marB="0">
                    <a:lnL w="3175">
                      <a:solidFill>
                        <a:srgbClr val="0A2645"/>
                      </a:solidFill>
                      <a:prstDash val="solid"/>
                    </a:lnL>
                    <a:lnR w="3175" cap="flat" cmpd="sng" algn="ctr">
                      <a:solidFill>
                        <a:srgbClr val="0A2645"/>
                      </a:solidFill>
                      <a:prstDash val="solid"/>
                      <a:round/>
                      <a:headEnd type="none" w="med" len="med"/>
                      <a:tailEnd type="none" w="med" len="med"/>
                    </a:lnR>
                    <a:lnT w="3175">
                      <a:solidFill>
                        <a:srgbClr val="0A2645"/>
                      </a:solidFill>
                      <a:prstDash val="solid"/>
                    </a:lnT>
                    <a:lnB w="3175">
                      <a:solidFill>
                        <a:srgbClr val="0A2645"/>
                      </a:solidFill>
                      <a:prstDash val="solid"/>
                    </a:lnB>
                    <a:solidFill>
                      <a:srgbClr val="DBF1FF"/>
                    </a:solidFill>
                  </a:tcPr>
                </a:tc>
                <a:tc>
                  <a:txBody>
                    <a:bodyPr/>
                    <a:lstStyle/>
                    <a:p>
                      <a:pPr marL="50800" marR="221615" algn="l">
                        <a:lnSpc>
                          <a:spcPct val="106100"/>
                        </a:lnSpc>
                        <a:spcBef>
                          <a:spcPts val="310"/>
                        </a:spcBef>
                      </a:pPr>
                      <a:r>
                        <a:rPr lang="en-US" sz="1100" spc="0" baseline="0" dirty="0">
                          <a:solidFill>
                            <a:srgbClr val="233C57"/>
                          </a:solidFill>
                          <a:latin typeface="DM Sans 14pt" pitchFamily="2" charset="77"/>
                          <a:ea typeface="+mn-ea"/>
                          <a:cs typeface="Arial"/>
                        </a:rPr>
                        <a:t>Providing guidance, training and practical support to help staff use technology safely, confidently and effectively.</a:t>
                      </a:r>
                      <a:endParaRPr sz="1100" spc="0" baseline="0" dirty="0">
                        <a:solidFill>
                          <a:srgbClr val="233C57"/>
                        </a:solidFill>
                        <a:latin typeface="DM Sans 14pt" pitchFamily="2" charset="77"/>
                        <a:ea typeface="+mn-ea"/>
                        <a:cs typeface="Arial"/>
                      </a:endParaRPr>
                    </a:p>
                  </a:txBody>
                  <a:tcPr marL="0" marR="0" marT="39370" marB="0">
                    <a:lnL w="3175" cap="flat" cmpd="sng" algn="ctr">
                      <a:solidFill>
                        <a:srgbClr val="0A2645"/>
                      </a:solidFill>
                      <a:prstDash val="solid"/>
                      <a:round/>
                      <a:headEnd type="none" w="med" len="med"/>
                      <a:tailEnd type="none" w="med" len="med"/>
                    </a:lnL>
                    <a:lnR w="3175">
                      <a:solidFill>
                        <a:srgbClr val="0A2645"/>
                      </a:solidFill>
                      <a:prstDash val="solid"/>
                    </a:lnR>
                    <a:lnT w="3175">
                      <a:solidFill>
                        <a:srgbClr val="0A2645"/>
                      </a:solidFill>
                      <a:prstDash val="solid"/>
                    </a:lnT>
                    <a:lnB w="3175">
                      <a:solidFill>
                        <a:srgbClr val="0A2645"/>
                      </a:solidFill>
                      <a:prstDash val="solid"/>
                    </a:lnB>
                    <a:solidFill>
                      <a:srgbClr val="B8E4FF"/>
                    </a:solidFill>
                  </a:tcPr>
                </a:tc>
                <a:extLst>
                  <a:ext uri="{0D108BD9-81ED-4DB2-BD59-A6C34878D82A}">
                    <a16:rowId xmlns:a16="http://schemas.microsoft.com/office/drawing/2014/main" val="2027110058"/>
                  </a:ext>
                </a:extLst>
              </a:tr>
            </a:tbl>
          </a:graphicData>
        </a:graphic>
      </p:graphicFrame>
      <p:sp>
        <p:nvSpPr>
          <p:cNvPr id="14" name="object 22">
            <a:extLst>
              <a:ext uri="{FF2B5EF4-FFF2-40B4-BE49-F238E27FC236}">
                <a16:creationId xmlns:a16="http://schemas.microsoft.com/office/drawing/2014/main" id="{FA1282F3-0D7E-CCD6-5C96-883E6884A0A9}"/>
              </a:ext>
            </a:extLst>
          </p:cNvPr>
          <p:cNvSpPr txBox="1">
            <a:spLocks/>
          </p:cNvSpPr>
          <p:nvPr/>
        </p:nvSpPr>
        <p:spPr>
          <a:xfrm>
            <a:off x="6914639" y="406396"/>
            <a:ext cx="2377831" cy="437841"/>
          </a:xfrm>
          <a:prstGeom prst="rect">
            <a:avLst/>
          </a:prstGeom>
          <a:solidFill>
            <a:srgbClr val="3D54C9"/>
          </a:solidFill>
          <a:ln>
            <a:noFill/>
          </a:ln>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1300" b="1">
                <a:solidFill>
                  <a:schemeClr val="bg1"/>
                </a:solidFill>
                <a:latin typeface="DM Sans 14pt SemiBold" pitchFamily="2" charset="77"/>
              </a:rPr>
              <a:t>IT Manager</a:t>
            </a:r>
          </a:p>
        </p:txBody>
      </p:sp>
    </p:spTree>
    <p:extLst>
      <p:ext uri="{BB962C8B-B14F-4D97-AF65-F5344CB8AC3E}">
        <p14:creationId xmlns:p14="http://schemas.microsoft.com/office/powerpoint/2010/main" val="113810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27F5C-160B-858D-50CA-253B13EBCA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486385-C536-E302-1DB6-7EF9D36F863B}"/>
              </a:ext>
            </a:extLst>
          </p:cNvPr>
          <p:cNvSpPr>
            <a:spLocks noGrp="1"/>
          </p:cNvSpPr>
          <p:nvPr>
            <p:ph type="title"/>
          </p:nvPr>
        </p:nvSpPr>
        <p:spPr>
          <a:xfrm>
            <a:off x="571498" y="1014848"/>
            <a:ext cx="8343901" cy="646395"/>
          </a:xfrm>
        </p:spPr>
        <p:txBody>
          <a:bodyPr/>
          <a:lstStyle/>
          <a:p>
            <a:r>
              <a:rPr lang="en-US" dirty="0"/>
              <a:t>Key relationships</a:t>
            </a:r>
          </a:p>
        </p:txBody>
      </p:sp>
      <p:sp>
        <p:nvSpPr>
          <p:cNvPr id="3" name="Text Placeholder 2">
            <a:extLst>
              <a:ext uri="{FF2B5EF4-FFF2-40B4-BE49-F238E27FC236}">
                <a16:creationId xmlns:a16="http://schemas.microsoft.com/office/drawing/2014/main" id="{FD46840B-0748-6008-75D8-5AB1D904D31B}"/>
              </a:ext>
            </a:extLst>
          </p:cNvPr>
          <p:cNvSpPr>
            <a:spLocks noGrp="1"/>
          </p:cNvSpPr>
          <p:nvPr>
            <p:ph type="body" sz="quarter" idx="10"/>
          </p:nvPr>
        </p:nvSpPr>
        <p:spPr>
          <a:xfrm>
            <a:off x="584200" y="1797554"/>
            <a:ext cx="7632874" cy="246221"/>
          </a:xfrm>
        </p:spPr>
        <p:txBody>
          <a:bodyPr/>
          <a:lstStyle/>
          <a:p>
            <a:r>
              <a:rPr lang="en-US"/>
              <a:t>The post holder will be expected to work with others as shown below:</a:t>
            </a:r>
          </a:p>
        </p:txBody>
      </p:sp>
      <p:sp>
        <p:nvSpPr>
          <p:cNvPr id="6" name="Date Placeholder 5">
            <a:extLst>
              <a:ext uri="{FF2B5EF4-FFF2-40B4-BE49-F238E27FC236}">
                <a16:creationId xmlns:a16="http://schemas.microsoft.com/office/drawing/2014/main" id="{E8BAB5F6-C045-545D-8999-00BA65058BBD}"/>
              </a:ext>
            </a:extLst>
          </p:cNvPr>
          <p:cNvSpPr>
            <a:spLocks noGrp="1"/>
          </p:cNvSpPr>
          <p:nvPr>
            <p:ph type="dt" sz="half" idx="13"/>
          </p:nvPr>
        </p:nvSpPr>
        <p:spPr/>
        <p:txBody>
          <a:bodyPr/>
          <a:lstStyle/>
          <a:p>
            <a:pPr marL="12700">
              <a:lnSpc>
                <a:spcPct val="100000"/>
              </a:lnSpc>
              <a:spcBef>
                <a:spcPts val="90"/>
              </a:spcBef>
            </a:pPr>
            <a:r>
              <a:rPr lang="en-GB" spc="-10"/>
              <a:t>mstrust.org.uk</a:t>
            </a:r>
          </a:p>
        </p:txBody>
      </p:sp>
      <p:sp>
        <p:nvSpPr>
          <p:cNvPr id="7" name="Footer Placeholder 6">
            <a:extLst>
              <a:ext uri="{FF2B5EF4-FFF2-40B4-BE49-F238E27FC236}">
                <a16:creationId xmlns:a16="http://schemas.microsoft.com/office/drawing/2014/main" id="{AC33D736-39FD-47BC-8E9B-5E9BBBB108BE}"/>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8" name="Slide Number Placeholder 7">
            <a:extLst>
              <a:ext uri="{FF2B5EF4-FFF2-40B4-BE49-F238E27FC236}">
                <a16:creationId xmlns:a16="http://schemas.microsoft.com/office/drawing/2014/main" id="{0A959735-7506-BA95-77AE-8801AD7CF85A}"/>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15</a:t>
            </a:fld>
            <a:endParaRPr lang="en-GB" spc="-25"/>
          </a:p>
        </p:txBody>
      </p:sp>
      <p:graphicFrame>
        <p:nvGraphicFramePr>
          <p:cNvPr id="9" name="object 7">
            <a:extLst>
              <a:ext uri="{FF2B5EF4-FFF2-40B4-BE49-F238E27FC236}">
                <a16:creationId xmlns:a16="http://schemas.microsoft.com/office/drawing/2014/main" id="{2F9D187F-D674-98F8-4813-4A799F02809D}"/>
              </a:ext>
            </a:extLst>
          </p:cNvPr>
          <p:cNvGraphicFramePr>
            <a:graphicFrameLocks noGrp="1"/>
          </p:cNvGraphicFramePr>
          <p:nvPr>
            <p:extLst>
              <p:ext uri="{D42A27DB-BD31-4B8C-83A1-F6EECF244321}">
                <p14:modId xmlns:p14="http://schemas.microsoft.com/office/powerpoint/2010/main" val="936593901"/>
              </p:ext>
            </p:extLst>
          </p:nvPr>
        </p:nvGraphicFramePr>
        <p:xfrm>
          <a:off x="569594" y="2240961"/>
          <a:ext cx="4173854" cy="3495676"/>
        </p:xfrm>
        <a:graphic>
          <a:graphicData uri="http://schemas.openxmlformats.org/drawingml/2006/table">
            <a:tbl>
              <a:tblPr firstRow="1" bandRow="1">
                <a:tableStyleId>{2D5ABB26-0587-4C30-8999-92F81FD0307C}</a:tableStyleId>
              </a:tblPr>
              <a:tblGrid>
                <a:gridCol w="1520825">
                  <a:extLst>
                    <a:ext uri="{9D8B030D-6E8A-4147-A177-3AD203B41FA5}">
                      <a16:colId xmlns:a16="http://schemas.microsoft.com/office/drawing/2014/main" val="20000"/>
                    </a:ext>
                  </a:extLst>
                </a:gridCol>
                <a:gridCol w="2653029">
                  <a:extLst>
                    <a:ext uri="{9D8B030D-6E8A-4147-A177-3AD203B41FA5}">
                      <a16:colId xmlns:a16="http://schemas.microsoft.com/office/drawing/2014/main" val="20001"/>
                    </a:ext>
                  </a:extLst>
                </a:gridCol>
              </a:tblGrid>
              <a:tr h="279400">
                <a:tc>
                  <a:txBody>
                    <a:bodyPr/>
                    <a:lstStyle/>
                    <a:p>
                      <a:pPr marL="50800">
                        <a:lnSpc>
                          <a:spcPct val="100000"/>
                        </a:lnSpc>
                        <a:spcBef>
                          <a:spcPts val="400"/>
                        </a:spcBef>
                      </a:pPr>
                      <a:r>
                        <a:rPr lang="en-GB" sz="1100" b="1" spc="0" baseline="0">
                          <a:solidFill>
                            <a:srgbClr val="FFFFFF"/>
                          </a:solidFill>
                          <a:latin typeface="DM Sans 14pt" pitchFamily="2" charset="77"/>
                          <a:cs typeface="Arial"/>
                        </a:rPr>
                        <a:t>External</a:t>
                      </a:r>
                      <a:endParaRPr sz="1100" spc="0" baseline="0">
                        <a:latin typeface="DM Sans 14pt" pitchFamily="2" charset="77"/>
                        <a:cs typeface="Arial"/>
                      </a:endParaRPr>
                    </a:p>
                  </a:txBody>
                  <a:tcPr marL="0" marR="0" marT="50800" marB="0">
                    <a:solidFill>
                      <a:srgbClr val="0A2645"/>
                    </a:solidFill>
                  </a:tcPr>
                </a:tc>
                <a:tc>
                  <a:txBody>
                    <a:bodyPr/>
                    <a:lstStyle/>
                    <a:p>
                      <a:pPr marL="50800">
                        <a:lnSpc>
                          <a:spcPct val="100000"/>
                        </a:lnSpc>
                        <a:spcBef>
                          <a:spcPts val="400"/>
                        </a:spcBef>
                      </a:pPr>
                      <a:r>
                        <a:rPr sz="1100" b="1" spc="0" baseline="0">
                          <a:solidFill>
                            <a:srgbClr val="FFFFFF"/>
                          </a:solidFill>
                          <a:latin typeface="DM Sans 14pt" pitchFamily="2" charset="77"/>
                          <a:cs typeface="Arial"/>
                        </a:rPr>
                        <a:t>Nature</a:t>
                      </a:r>
                      <a:endParaRPr sz="1100" spc="0" baseline="0">
                        <a:latin typeface="DM Sans 14pt" pitchFamily="2" charset="77"/>
                        <a:cs typeface="Arial"/>
                      </a:endParaRPr>
                    </a:p>
                  </a:txBody>
                  <a:tcPr marL="0" marR="0" marT="50800" marB="0">
                    <a:solidFill>
                      <a:srgbClr val="0A2645"/>
                    </a:solidFill>
                  </a:tcPr>
                </a:tc>
                <a:extLst>
                  <a:ext uri="{0D108BD9-81ED-4DB2-BD59-A6C34878D82A}">
                    <a16:rowId xmlns:a16="http://schemas.microsoft.com/office/drawing/2014/main" val="10000"/>
                  </a:ext>
                </a:extLst>
              </a:tr>
              <a:tr h="811530">
                <a:tc>
                  <a:txBody>
                    <a:bodyPr/>
                    <a:lstStyle/>
                    <a:p>
                      <a:pPr marL="50800" marR="352425" algn="l">
                        <a:lnSpc>
                          <a:spcPct val="106100"/>
                        </a:lnSpc>
                        <a:spcBef>
                          <a:spcPts val="310"/>
                        </a:spcBef>
                      </a:pPr>
                      <a:r>
                        <a:rPr lang="en-US" sz="1100" spc="0" baseline="0">
                          <a:solidFill>
                            <a:srgbClr val="233C57"/>
                          </a:solidFill>
                          <a:latin typeface="DM Sans 14pt" pitchFamily="2" charset="77"/>
                          <a:ea typeface="+mn-ea"/>
                          <a:cs typeface="Arial"/>
                        </a:rPr>
                        <a:t>External IT support provider</a:t>
                      </a:r>
                      <a:endParaRPr sz="1100" spc="0" baseline="0">
                        <a:solidFill>
                          <a:srgbClr val="233C57"/>
                        </a:solidFill>
                        <a:latin typeface="DM Sans 14pt" pitchFamily="2" charset="77"/>
                        <a:ea typeface="+mn-ea"/>
                        <a:cs typeface="Arial"/>
                      </a:endParaRPr>
                    </a:p>
                  </a:txBody>
                  <a:tcPr marL="0" marR="0" marT="39370" marB="0">
                    <a:lnL w="3175">
                      <a:solidFill>
                        <a:srgbClr val="0A2645"/>
                      </a:solidFill>
                      <a:prstDash val="solid"/>
                    </a:lnL>
                    <a:lnR w="3175">
                      <a:solidFill>
                        <a:srgbClr val="0A2645"/>
                      </a:solidFill>
                      <a:prstDash val="solid"/>
                    </a:lnR>
                    <a:lnB w="3175">
                      <a:solidFill>
                        <a:srgbClr val="0A2645"/>
                      </a:solidFill>
                      <a:prstDash val="solid"/>
                    </a:lnB>
                    <a:solidFill>
                      <a:srgbClr val="DBF1FF"/>
                    </a:solidFill>
                  </a:tcPr>
                </a:tc>
                <a:tc>
                  <a:txBody>
                    <a:bodyPr/>
                    <a:lstStyle/>
                    <a:p>
                      <a:pPr marL="50800" marR="435609" algn="l">
                        <a:lnSpc>
                          <a:spcPct val="106100"/>
                        </a:lnSpc>
                        <a:spcBef>
                          <a:spcPts val="310"/>
                        </a:spcBef>
                      </a:pPr>
                      <a:r>
                        <a:rPr lang="en-US" sz="1100" spc="0" baseline="0">
                          <a:solidFill>
                            <a:srgbClr val="233C57"/>
                          </a:solidFill>
                          <a:latin typeface="DM Sans 14pt" pitchFamily="2" charset="77"/>
                          <a:ea typeface="+mn-ea"/>
                          <a:cs typeface="Arial"/>
                        </a:rPr>
                        <a:t>Managing the relationship with the Trust’s external IT support provider, including day-to-day support, service quality, escalation routes, security controls, device management, user administration and improvement actions.</a:t>
                      </a:r>
                      <a:endParaRPr sz="1100" spc="0" baseline="0">
                        <a:solidFill>
                          <a:srgbClr val="233C57"/>
                        </a:solidFill>
                        <a:latin typeface="DM Sans 14pt" pitchFamily="2" charset="77"/>
                        <a:ea typeface="+mn-ea"/>
                        <a:cs typeface="Arial"/>
                      </a:endParaRPr>
                    </a:p>
                  </a:txBody>
                  <a:tcPr marL="0" marR="0" marT="39370" marB="0">
                    <a:lnL w="3175">
                      <a:solidFill>
                        <a:srgbClr val="0A2645"/>
                      </a:solidFill>
                      <a:prstDash val="solid"/>
                    </a:lnL>
                    <a:lnR w="3175">
                      <a:solidFill>
                        <a:srgbClr val="0A2645"/>
                      </a:solidFill>
                      <a:prstDash val="solid"/>
                    </a:lnR>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1"/>
                  </a:ext>
                </a:extLst>
              </a:tr>
              <a:tr h="633730">
                <a:tc>
                  <a:txBody>
                    <a:bodyPr/>
                    <a:lstStyle/>
                    <a:p>
                      <a:pPr marL="50800" marR="164465" algn="l">
                        <a:lnSpc>
                          <a:spcPct val="106100"/>
                        </a:lnSpc>
                        <a:spcBef>
                          <a:spcPts val="310"/>
                        </a:spcBef>
                      </a:pPr>
                      <a:r>
                        <a:rPr lang="en-US" sz="1100" spc="0" baseline="0">
                          <a:solidFill>
                            <a:srgbClr val="233C57"/>
                          </a:solidFill>
                          <a:latin typeface="DM Sans 14pt" pitchFamily="2" charset="77"/>
                          <a:ea typeface="+mn-ea"/>
                          <a:cs typeface="Arial"/>
                        </a:rPr>
                        <a:t>Technology and software suppliers</a:t>
                      </a:r>
                      <a:endParaRPr sz="1100" spc="0" baseline="0">
                        <a:solidFill>
                          <a:srgbClr val="233C57"/>
                        </a:solidFill>
                        <a:latin typeface="DM Sans 14pt" pitchFamily="2" charset="77"/>
                        <a:ea typeface="+mn-ea"/>
                        <a:cs typeface="Arial"/>
                      </a:endParaRPr>
                    </a:p>
                  </a:txBody>
                  <a:tcPr marL="0" marR="0" marT="39370" marB="0">
                    <a:lnL w="3175">
                      <a:solidFill>
                        <a:srgbClr val="0A2645"/>
                      </a:solidFill>
                      <a:prstDash val="solid"/>
                    </a:lnL>
                    <a:lnR w="3175" cap="flat" cmpd="sng" algn="ctr">
                      <a:solidFill>
                        <a:srgbClr val="0A2645"/>
                      </a:solidFill>
                      <a:prstDash val="solid"/>
                      <a:round/>
                      <a:headEnd type="none" w="med" len="med"/>
                      <a:tailEnd type="none" w="med" len="med"/>
                    </a:lnR>
                    <a:lnT w="3175">
                      <a:solidFill>
                        <a:srgbClr val="0A2645"/>
                      </a:solidFill>
                      <a:prstDash val="solid"/>
                    </a:lnT>
                    <a:lnB w="3175">
                      <a:solidFill>
                        <a:srgbClr val="0A2645"/>
                      </a:solidFill>
                      <a:prstDash val="solid"/>
                    </a:lnB>
                    <a:solidFill>
                      <a:srgbClr val="DBF1FF"/>
                    </a:solidFill>
                  </a:tcPr>
                </a:tc>
                <a:tc>
                  <a:txBody>
                    <a:bodyPr/>
                    <a:lstStyle/>
                    <a:p>
                      <a:pPr>
                        <a:lnSpc>
                          <a:spcPts val="1400"/>
                        </a:lnSpc>
                        <a:buNone/>
                      </a:pPr>
                      <a:r>
                        <a:rPr lang="en-US" sz="1100" spc="0" baseline="0">
                          <a:solidFill>
                            <a:srgbClr val="233C57"/>
                          </a:solidFill>
                          <a:latin typeface="DM Sans 14pt" pitchFamily="2" charset="77"/>
                          <a:ea typeface="+mn-ea"/>
                          <a:cs typeface="Arial"/>
                        </a:rPr>
                        <a:t>Working with suppliers of core systems, software, hardware, telephony, backup, security and collaboration tools to manage renewals, support arrangements, costs, risks and service continuity.</a:t>
                      </a:r>
                      <a:endParaRPr lang="en-GB" sz="1100" spc="0" baseline="0">
                        <a:solidFill>
                          <a:srgbClr val="233C57"/>
                        </a:solidFill>
                        <a:latin typeface="DM Sans 14pt" pitchFamily="2" charset="77"/>
                        <a:ea typeface="+mn-ea"/>
                        <a:cs typeface="Arial"/>
                      </a:endParaRPr>
                    </a:p>
                  </a:txBody>
                  <a:tcPr marL="68580" marR="68580" marT="0" marB="0">
                    <a:lnL w="3175">
                      <a:solidFill>
                        <a:srgbClr val="0A2645"/>
                      </a:solidFill>
                      <a:prstDash val="solid"/>
                    </a:lnL>
                    <a:lnR w="3175">
                      <a:solidFill>
                        <a:srgbClr val="0A2645"/>
                      </a:solidFill>
                      <a:prstDash val="solid"/>
                    </a:lnR>
                    <a:lnT w="3175">
                      <a:solidFill>
                        <a:srgbClr val="0A2645"/>
                      </a:solidFill>
                      <a:prstDash val="solid"/>
                    </a:lnT>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2"/>
                  </a:ext>
                </a:extLst>
              </a:tr>
              <a:tr h="633730">
                <a:tc>
                  <a:txBody>
                    <a:bodyPr/>
                    <a:lstStyle/>
                    <a:p>
                      <a:pPr marL="50800" marR="420370" algn="l">
                        <a:lnSpc>
                          <a:spcPct val="106100"/>
                        </a:lnSpc>
                        <a:spcBef>
                          <a:spcPts val="310"/>
                        </a:spcBef>
                      </a:pPr>
                      <a:r>
                        <a:rPr lang="en-US" sz="1100" spc="0" baseline="0">
                          <a:solidFill>
                            <a:srgbClr val="233C57"/>
                          </a:solidFill>
                          <a:latin typeface="DM Sans 14pt" pitchFamily="2" charset="77"/>
                          <a:ea typeface="+mn-ea"/>
                          <a:cs typeface="Arial"/>
                        </a:rPr>
                        <a:t>Cyber security and assurance providers</a:t>
                      </a:r>
                      <a:endParaRPr sz="1100" spc="0" baseline="0">
                        <a:solidFill>
                          <a:srgbClr val="233C57"/>
                        </a:solidFill>
                        <a:latin typeface="DM Sans 14pt" pitchFamily="2" charset="77"/>
                        <a:ea typeface="+mn-ea"/>
                        <a:cs typeface="Arial"/>
                      </a:endParaRPr>
                    </a:p>
                  </a:txBody>
                  <a:tcPr marL="0" marR="0" marT="39370" marB="0">
                    <a:lnL w="3175">
                      <a:solidFill>
                        <a:srgbClr val="0A2645"/>
                      </a:solidFill>
                      <a:prstDash val="solid"/>
                    </a:lnL>
                    <a:lnR w="3175" cap="flat" cmpd="sng" algn="ctr">
                      <a:solidFill>
                        <a:srgbClr val="0A2645"/>
                      </a:solidFill>
                      <a:prstDash val="solid"/>
                      <a:round/>
                      <a:headEnd type="none" w="med" len="med"/>
                      <a:tailEnd type="none" w="med" len="me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DBF1FF"/>
                    </a:solidFill>
                  </a:tcPr>
                </a:tc>
                <a:tc>
                  <a:txBody>
                    <a:bodyPr/>
                    <a:lstStyle/>
                    <a:p>
                      <a:pPr marR="286385">
                        <a:lnSpc>
                          <a:spcPts val="1400"/>
                        </a:lnSpc>
                        <a:buNone/>
                      </a:pPr>
                      <a:r>
                        <a:rPr lang="en-US" sz="1100" spc="0" baseline="0">
                          <a:solidFill>
                            <a:srgbClr val="233C57"/>
                          </a:solidFill>
                          <a:latin typeface="DM Sans 14pt" pitchFamily="2" charset="77"/>
                          <a:ea typeface="+mn-ea"/>
                          <a:cs typeface="Arial"/>
                        </a:rPr>
                        <a:t>Working with external cyber security, certification or assurance providers where required to support security reviews, cyber preparedness, certification activity, incident response planning or remediation work</a:t>
                      </a:r>
                      <a:endParaRPr lang="en-GB" sz="1100" spc="0" baseline="0">
                        <a:solidFill>
                          <a:srgbClr val="233C57"/>
                        </a:solidFill>
                        <a:latin typeface="DM Sans 14pt" pitchFamily="2" charset="77"/>
                        <a:ea typeface="+mn-ea"/>
                        <a:cs typeface="Arial"/>
                      </a:endParaRPr>
                    </a:p>
                  </a:txBody>
                  <a:tcPr marL="68580" marR="68580" marT="0" marB="0">
                    <a:lnL w="3175" cap="flat" cmpd="sng" algn="ctr">
                      <a:solidFill>
                        <a:srgbClr val="0A2645"/>
                      </a:solidFill>
                      <a:prstDash val="solid"/>
                      <a:round/>
                      <a:headEnd type="none" w="med" len="med"/>
                      <a:tailEnd type="none" w="med" len="med"/>
                    </a:lnL>
                    <a:lnR w="3175">
                      <a:solidFill>
                        <a:srgbClr val="0A2645"/>
                      </a:solidFill>
                      <a:prstDash val="soli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3"/>
                  </a:ext>
                </a:extLst>
              </a:tr>
            </a:tbl>
          </a:graphicData>
        </a:graphic>
      </p:graphicFrame>
      <p:graphicFrame>
        <p:nvGraphicFramePr>
          <p:cNvPr id="10" name="object 8">
            <a:extLst>
              <a:ext uri="{FF2B5EF4-FFF2-40B4-BE49-F238E27FC236}">
                <a16:creationId xmlns:a16="http://schemas.microsoft.com/office/drawing/2014/main" id="{53566DFA-52D9-CD34-1C1F-C82EC74AAB92}"/>
              </a:ext>
            </a:extLst>
          </p:cNvPr>
          <p:cNvGraphicFramePr>
            <a:graphicFrameLocks noGrp="1"/>
          </p:cNvGraphicFramePr>
          <p:nvPr>
            <p:extLst>
              <p:ext uri="{D42A27DB-BD31-4B8C-83A1-F6EECF244321}">
                <p14:modId xmlns:p14="http://schemas.microsoft.com/office/powerpoint/2010/main" val="1463124532"/>
              </p:ext>
            </p:extLst>
          </p:nvPr>
        </p:nvGraphicFramePr>
        <p:xfrm>
          <a:off x="4876800" y="2240961"/>
          <a:ext cx="4173854" cy="938530"/>
        </p:xfrm>
        <a:graphic>
          <a:graphicData uri="http://schemas.openxmlformats.org/drawingml/2006/table">
            <a:tbl>
              <a:tblPr firstRow="1" bandRow="1">
                <a:tableStyleId>{2D5ABB26-0587-4C30-8999-92F81FD0307C}</a:tableStyleId>
              </a:tblPr>
              <a:tblGrid>
                <a:gridCol w="1514856">
                  <a:extLst>
                    <a:ext uri="{9D8B030D-6E8A-4147-A177-3AD203B41FA5}">
                      <a16:colId xmlns:a16="http://schemas.microsoft.com/office/drawing/2014/main" val="20000"/>
                    </a:ext>
                  </a:extLst>
                </a:gridCol>
                <a:gridCol w="2658998">
                  <a:extLst>
                    <a:ext uri="{9D8B030D-6E8A-4147-A177-3AD203B41FA5}">
                      <a16:colId xmlns:a16="http://schemas.microsoft.com/office/drawing/2014/main" val="20001"/>
                    </a:ext>
                  </a:extLst>
                </a:gridCol>
              </a:tblGrid>
              <a:tr h="187292">
                <a:tc>
                  <a:txBody>
                    <a:bodyPr/>
                    <a:lstStyle/>
                    <a:p>
                      <a:pPr marL="50800" algn="l">
                        <a:lnSpc>
                          <a:spcPct val="100000"/>
                        </a:lnSpc>
                        <a:spcBef>
                          <a:spcPts val="400"/>
                        </a:spcBef>
                      </a:pPr>
                      <a:r>
                        <a:rPr sz="1100" b="1" spc="-10">
                          <a:solidFill>
                            <a:srgbClr val="FFFFFF"/>
                          </a:solidFill>
                          <a:latin typeface="DM Sans 14pt" pitchFamily="2" charset="77"/>
                          <a:cs typeface="Arial"/>
                        </a:rPr>
                        <a:t>External</a:t>
                      </a:r>
                      <a:endParaRPr sz="1100">
                        <a:latin typeface="DM Sans 14pt" pitchFamily="2" charset="77"/>
                        <a:cs typeface="Arial"/>
                      </a:endParaRPr>
                    </a:p>
                  </a:txBody>
                  <a:tcPr marL="0" marR="0" marT="50800" marB="0">
                    <a:solidFill>
                      <a:srgbClr val="0A2645"/>
                    </a:solidFill>
                  </a:tcPr>
                </a:tc>
                <a:tc>
                  <a:txBody>
                    <a:bodyPr/>
                    <a:lstStyle/>
                    <a:p>
                      <a:pPr marL="50800" algn="l">
                        <a:lnSpc>
                          <a:spcPct val="100000"/>
                        </a:lnSpc>
                        <a:spcBef>
                          <a:spcPts val="400"/>
                        </a:spcBef>
                      </a:pPr>
                      <a:r>
                        <a:rPr sz="1100" b="1" spc="-10">
                          <a:solidFill>
                            <a:srgbClr val="FFFFFF"/>
                          </a:solidFill>
                          <a:latin typeface="DM Sans 14pt" pitchFamily="2" charset="77"/>
                          <a:cs typeface="Arial"/>
                        </a:rPr>
                        <a:t>Nature</a:t>
                      </a:r>
                      <a:endParaRPr sz="1100">
                        <a:latin typeface="DM Sans 14pt" pitchFamily="2" charset="77"/>
                        <a:cs typeface="Arial"/>
                      </a:endParaRPr>
                    </a:p>
                  </a:txBody>
                  <a:tcPr marL="0" marR="0" marT="50800" marB="0">
                    <a:solidFill>
                      <a:srgbClr val="0A2645"/>
                    </a:solidFill>
                  </a:tcPr>
                </a:tc>
                <a:extLst>
                  <a:ext uri="{0D108BD9-81ED-4DB2-BD59-A6C34878D82A}">
                    <a16:rowId xmlns:a16="http://schemas.microsoft.com/office/drawing/2014/main" val="10000"/>
                  </a:ext>
                </a:extLst>
              </a:tr>
              <a:tr h="676519">
                <a:tc>
                  <a:txBody>
                    <a:bodyPr/>
                    <a:lstStyle/>
                    <a:p>
                      <a:pPr marL="50165" algn="l">
                        <a:lnSpc>
                          <a:spcPct val="100000"/>
                        </a:lnSpc>
                        <a:spcBef>
                          <a:spcPts val="390"/>
                        </a:spcBef>
                      </a:pPr>
                      <a:r>
                        <a:rPr lang="en-US" sz="1100" spc="0" baseline="0">
                          <a:solidFill>
                            <a:srgbClr val="233C57"/>
                          </a:solidFill>
                          <a:latin typeface="DM Sans 14pt" pitchFamily="2" charset="77"/>
                          <a:ea typeface="+mn-ea"/>
                          <a:cs typeface="Arial"/>
                        </a:rPr>
                        <a:t>Telephony and helpline technology providers</a:t>
                      </a:r>
                      <a:endParaRPr sz="1100" spc="0" baseline="0">
                        <a:solidFill>
                          <a:srgbClr val="233C57"/>
                        </a:solidFill>
                        <a:latin typeface="DM Sans 14pt" pitchFamily="2" charset="77"/>
                        <a:ea typeface="+mn-ea"/>
                        <a:cs typeface="Arial"/>
                      </a:endParaRPr>
                    </a:p>
                  </a:txBody>
                  <a:tcPr marL="0" marR="0" marT="49530" marB="0">
                    <a:lnL w="3175">
                      <a:solidFill>
                        <a:srgbClr val="0A2645"/>
                      </a:solidFill>
                      <a:prstDash val="solid"/>
                    </a:lnL>
                    <a:lnR w="3175" cap="flat" cmpd="sng" algn="ctr">
                      <a:solidFill>
                        <a:srgbClr val="0A2645"/>
                      </a:solidFill>
                      <a:prstDash val="solid"/>
                      <a:round/>
                      <a:headEnd type="none" w="med" len="med"/>
                      <a:tailEnd type="none" w="med" len="med"/>
                    </a:lnR>
                    <a:lnB w="3175" cap="flat" cmpd="sng" algn="ctr">
                      <a:solidFill>
                        <a:srgbClr val="0A2645"/>
                      </a:solidFill>
                      <a:prstDash val="solid"/>
                      <a:round/>
                      <a:headEnd type="none" w="med" len="med"/>
                      <a:tailEnd type="none" w="med" len="med"/>
                    </a:lnB>
                    <a:solidFill>
                      <a:srgbClr val="DBF1FF"/>
                    </a:solidFill>
                  </a:tcPr>
                </a:tc>
                <a:tc>
                  <a:txBody>
                    <a:bodyPr/>
                    <a:lstStyle/>
                    <a:p>
                      <a:pPr marL="50800" algn="l">
                        <a:lnSpc>
                          <a:spcPct val="100000"/>
                        </a:lnSpc>
                        <a:spcBef>
                          <a:spcPts val="390"/>
                        </a:spcBef>
                      </a:pPr>
                      <a:r>
                        <a:rPr lang="en-US" sz="1100" spc="0" baseline="0">
                          <a:solidFill>
                            <a:srgbClr val="233C57"/>
                          </a:solidFill>
                          <a:latin typeface="DM Sans 14pt" pitchFamily="2" charset="77"/>
                          <a:ea typeface="+mn-ea"/>
                          <a:cs typeface="Arial"/>
                        </a:rPr>
                        <a:t>Working with providers of telephone and related communication systems to support reliable operation of the Helpline and other key services.</a:t>
                      </a:r>
                      <a:endParaRPr sz="1100" spc="0" baseline="0">
                        <a:solidFill>
                          <a:srgbClr val="233C57"/>
                        </a:solidFill>
                        <a:latin typeface="DM Sans 14pt" pitchFamily="2" charset="77"/>
                        <a:ea typeface="+mn-ea"/>
                        <a:cs typeface="Arial"/>
                      </a:endParaRPr>
                    </a:p>
                  </a:txBody>
                  <a:tcPr marL="0" marR="0" marT="49530" marB="0">
                    <a:lnL w="3175" cap="flat" cmpd="sng" algn="ctr">
                      <a:solidFill>
                        <a:srgbClr val="0A2645"/>
                      </a:solidFill>
                      <a:prstDash val="solid"/>
                      <a:round/>
                      <a:headEnd type="none" w="med" len="med"/>
                      <a:tailEnd type="none" w="med" len="med"/>
                    </a:lnL>
                    <a:lnR w="3175">
                      <a:solidFill>
                        <a:srgbClr val="0A2645"/>
                      </a:solidFill>
                      <a:prstDash val="solid"/>
                    </a:lnR>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2724406145"/>
                  </a:ext>
                </a:extLst>
              </a:tr>
            </a:tbl>
          </a:graphicData>
        </a:graphic>
      </p:graphicFrame>
      <p:sp>
        <p:nvSpPr>
          <p:cNvPr id="14" name="object 22">
            <a:extLst>
              <a:ext uri="{FF2B5EF4-FFF2-40B4-BE49-F238E27FC236}">
                <a16:creationId xmlns:a16="http://schemas.microsoft.com/office/drawing/2014/main" id="{66A2B55D-7D18-342B-EDB5-B7909261491E}"/>
              </a:ext>
            </a:extLst>
          </p:cNvPr>
          <p:cNvSpPr txBox="1">
            <a:spLocks/>
          </p:cNvSpPr>
          <p:nvPr/>
        </p:nvSpPr>
        <p:spPr>
          <a:xfrm>
            <a:off x="6914639" y="406396"/>
            <a:ext cx="2377831" cy="437841"/>
          </a:xfrm>
          <a:prstGeom prst="rect">
            <a:avLst/>
          </a:prstGeom>
          <a:solidFill>
            <a:srgbClr val="3D54C9"/>
          </a:solidFill>
          <a:ln>
            <a:noFill/>
          </a:ln>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1300" b="1">
                <a:solidFill>
                  <a:schemeClr val="bg1"/>
                </a:solidFill>
                <a:latin typeface="DM Sans 14pt SemiBold" pitchFamily="2" charset="77"/>
              </a:rPr>
              <a:t>IT Manager</a:t>
            </a:r>
          </a:p>
        </p:txBody>
      </p:sp>
    </p:spTree>
    <p:extLst>
      <p:ext uri="{BB962C8B-B14F-4D97-AF65-F5344CB8AC3E}">
        <p14:creationId xmlns:p14="http://schemas.microsoft.com/office/powerpoint/2010/main" val="370985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3DEA2-B28C-0F14-636E-BB06F817A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FA4E0-737B-6D27-838E-B4EFB19F30C4}"/>
              </a:ext>
            </a:extLst>
          </p:cNvPr>
          <p:cNvSpPr>
            <a:spLocks noGrp="1"/>
          </p:cNvSpPr>
          <p:nvPr>
            <p:ph type="title"/>
          </p:nvPr>
        </p:nvSpPr>
        <p:spPr>
          <a:xfrm>
            <a:off x="571498" y="1014848"/>
            <a:ext cx="8570849" cy="637097"/>
          </a:xfrm>
        </p:spPr>
        <p:txBody>
          <a:bodyPr/>
          <a:lstStyle/>
          <a:p>
            <a:r>
              <a:rPr lang="en-US"/>
              <a:t>Person specification</a:t>
            </a:r>
          </a:p>
        </p:txBody>
      </p:sp>
      <p:sp>
        <p:nvSpPr>
          <p:cNvPr id="6" name="Date Placeholder 5">
            <a:extLst>
              <a:ext uri="{FF2B5EF4-FFF2-40B4-BE49-F238E27FC236}">
                <a16:creationId xmlns:a16="http://schemas.microsoft.com/office/drawing/2014/main" id="{17B7FBC8-8E42-60CE-6E04-6C0016C7E347}"/>
              </a:ext>
            </a:extLst>
          </p:cNvPr>
          <p:cNvSpPr>
            <a:spLocks noGrp="1"/>
          </p:cNvSpPr>
          <p:nvPr>
            <p:ph type="dt" sz="half" idx="13"/>
          </p:nvPr>
        </p:nvSpPr>
        <p:spPr/>
        <p:txBody>
          <a:bodyPr/>
          <a:lstStyle/>
          <a:p>
            <a:pPr marL="12700">
              <a:lnSpc>
                <a:spcPct val="100000"/>
              </a:lnSpc>
              <a:spcBef>
                <a:spcPts val="90"/>
              </a:spcBef>
            </a:pPr>
            <a:r>
              <a:rPr lang="en-GB" spc="-10"/>
              <a:t>mstrust.org.uk</a:t>
            </a:r>
          </a:p>
        </p:txBody>
      </p:sp>
      <p:sp>
        <p:nvSpPr>
          <p:cNvPr id="7" name="Footer Placeholder 6">
            <a:extLst>
              <a:ext uri="{FF2B5EF4-FFF2-40B4-BE49-F238E27FC236}">
                <a16:creationId xmlns:a16="http://schemas.microsoft.com/office/drawing/2014/main" id="{31BE452C-6EB0-C96F-5ADF-A649A65ACBB8}"/>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8" name="Slide Number Placeholder 7">
            <a:extLst>
              <a:ext uri="{FF2B5EF4-FFF2-40B4-BE49-F238E27FC236}">
                <a16:creationId xmlns:a16="http://schemas.microsoft.com/office/drawing/2014/main" id="{101683B4-E546-AC94-E319-3D8D2B0B2CCB}"/>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16</a:t>
            </a:fld>
            <a:endParaRPr lang="en-GB" spc="-25"/>
          </a:p>
        </p:txBody>
      </p:sp>
      <p:graphicFrame>
        <p:nvGraphicFramePr>
          <p:cNvPr id="9" name="object 7">
            <a:extLst>
              <a:ext uri="{FF2B5EF4-FFF2-40B4-BE49-F238E27FC236}">
                <a16:creationId xmlns:a16="http://schemas.microsoft.com/office/drawing/2014/main" id="{1A31DE1D-3C0F-E2D9-A75E-6AD0795CE7CC}"/>
              </a:ext>
            </a:extLst>
          </p:cNvPr>
          <p:cNvGraphicFramePr>
            <a:graphicFrameLocks noGrp="1"/>
          </p:cNvGraphicFramePr>
          <p:nvPr>
            <p:extLst>
              <p:ext uri="{D42A27DB-BD31-4B8C-83A1-F6EECF244321}">
                <p14:modId xmlns:p14="http://schemas.microsoft.com/office/powerpoint/2010/main" val="4080238760"/>
              </p:ext>
            </p:extLst>
          </p:nvPr>
        </p:nvGraphicFramePr>
        <p:xfrm>
          <a:off x="571499" y="1661243"/>
          <a:ext cx="8462773" cy="4046220"/>
        </p:xfrm>
        <a:graphic>
          <a:graphicData uri="http://schemas.openxmlformats.org/drawingml/2006/table">
            <a:tbl>
              <a:tblPr firstRow="1" bandRow="1">
                <a:tableStyleId>{2D5ABB26-0587-4C30-8999-92F81FD0307C}</a:tableStyleId>
              </a:tblPr>
              <a:tblGrid>
                <a:gridCol w="1641350">
                  <a:extLst>
                    <a:ext uri="{9D8B030D-6E8A-4147-A177-3AD203B41FA5}">
                      <a16:colId xmlns:a16="http://schemas.microsoft.com/office/drawing/2014/main" val="20000"/>
                    </a:ext>
                  </a:extLst>
                </a:gridCol>
                <a:gridCol w="4059936">
                  <a:extLst>
                    <a:ext uri="{9D8B030D-6E8A-4147-A177-3AD203B41FA5}">
                      <a16:colId xmlns:a16="http://schemas.microsoft.com/office/drawing/2014/main" val="20001"/>
                    </a:ext>
                  </a:extLst>
                </a:gridCol>
                <a:gridCol w="2761487">
                  <a:extLst>
                    <a:ext uri="{9D8B030D-6E8A-4147-A177-3AD203B41FA5}">
                      <a16:colId xmlns:a16="http://schemas.microsoft.com/office/drawing/2014/main" val="195356084"/>
                    </a:ext>
                  </a:extLst>
                </a:gridCol>
              </a:tblGrid>
              <a:tr h="279400">
                <a:tc>
                  <a:txBody>
                    <a:bodyPr/>
                    <a:lstStyle/>
                    <a:p>
                      <a:pPr marL="50800">
                        <a:lnSpc>
                          <a:spcPct val="100000"/>
                        </a:lnSpc>
                        <a:spcBef>
                          <a:spcPts val="400"/>
                        </a:spcBef>
                      </a:pPr>
                      <a:r>
                        <a:rPr lang="en-GB" sz="1100" b="1" spc="0" baseline="0">
                          <a:solidFill>
                            <a:srgbClr val="FFFFFF"/>
                          </a:solidFill>
                          <a:latin typeface="DM Sans 14pt" pitchFamily="2" charset="77"/>
                          <a:cs typeface="Arial"/>
                        </a:rPr>
                        <a:t>Area</a:t>
                      </a:r>
                      <a:endParaRPr sz="1100" spc="0" baseline="0">
                        <a:latin typeface="DM Sans 14pt" pitchFamily="2" charset="77"/>
                        <a:cs typeface="Arial"/>
                      </a:endParaRPr>
                    </a:p>
                  </a:txBody>
                  <a:tcPr marL="0" marR="0" marT="50800" marB="0">
                    <a:solidFill>
                      <a:srgbClr val="0A2645"/>
                    </a:solidFill>
                  </a:tcPr>
                </a:tc>
                <a:tc>
                  <a:txBody>
                    <a:bodyPr/>
                    <a:lstStyle/>
                    <a:p>
                      <a:pPr marL="50800">
                        <a:lnSpc>
                          <a:spcPct val="100000"/>
                        </a:lnSpc>
                        <a:spcBef>
                          <a:spcPts val="400"/>
                        </a:spcBef>
                      </a:pPr>
                      <a:r>
                        <a:rPr lang="en-GB" sz="1100" b="1" spc="0" baseline="0">
                          <a:solidFill>
                            <a:srgbClr val="FFFFFF"/>
                          </a:solidFill>
                          <a:latin typeface="DM Sans 14pt" pitchFamily="2" charset="77"/>
                          <a:cs typeface="Arial"/>
                        </a:rPr>
                        <a:t>Essential</a:t>
                      </a:r>
                      <a:endParaRPr sz="1100" spc="0" baseline="0">
                        <a:latin typeface="DM Sans 14pt" pitchFamily="2" charset="77"/>
                        <a:cs typeface="Arial"/>
                      </a:endParaRPr>
                    </a:p>
                  </a:txBody>
                  <a:tcPr marL="0" marR="0" marT="50800" marB="0">
                    <a:solidFill>
                      <a:srgbClr val="0A2645"/>
                    </a:solidFill>
                  </a:tcPr>
                </a:tc>
                <a:tc>
                  <a:txBody>
                    <a:bodyPr/>
                    <a:lstStyle/>
                    <a:p>
                      <a:pPr marL="50800">
                        <a:lnSpc>
                          <a:spcPct val="100000"/>
                        </a:lnSpc>
                        <a:spcBef>
                          <a:spcPts val="400"/>
                        </a:spcBef>
                      </a:pPr>
                      <a:r>
                        <a:rPr lang="en-GB" sz="1100" spc="0" baseline="0">
                          <a:solidFill>
                            <a:schemeClr val="bg1"/>
                          </a:solidFill>
                          <a:latin typeface="DM Sans 14pt" pitchFamily="2" charset="77"/>
                          <a:cs typeface="Arial"/>
                        </a:rPr>
                        <a:t>Desirable</a:t>
                      </a:r>
                      <a:endParaRPr sz="1100" spc="0" baseline="0">
                        <a:solidFill>
                          <a:schemeClr val="bg1"/>
                        </a:solidFill>
                        <a:latin typeface="DM Sans 14pt" pitchFamily="2" charset="77"/>
                        <a:cs typeface="Arial"/>
                      </a:endParaRPr>
                    </a:p>
                  </a:txBody>
                  <a:tcPr marL="0" marR="0" marT="50800" marB="0">
                    <a:solidFill>
                      <a:srgbClr val="0A2645"/>
                    </a:solidFill>
                  </a:tcPr>
                </a:tc>
                <a:extLst>
                  <a:ext uri="{0D108BD9-81ED-4DB2-BD59-A6C34878D82A}">
                    <a16:rowId xmlns:a16="http://schemas.microsoft.com/office/drawing/2014/main" val="10000"/>
                  </a:ext>
                </a:extLst>
              </a:tr>
              <a:tr h="223021">
                <a:tc>
                  <a:txBody>
                    <a:bodyPr/>
                    <a:lstStyle/>
                    <a:p>
                      <a:pPr marL="50800" marR="352425" algn="l">
                        <a:lnSpc>
                          <a:spcPct val="106100"/>
                        </a:lnSpc>
                        <a:spcBef>
                          <a:spcPts val="310"/>
                        </a:spcBef>
                      </a:pPr>
                      <a:r>
                        <a:rPr lang="en-GB" sz="1100" spc="0" baseline="0">
                          <a:solidFill>
                            <a:srgbClr val="233C57"/>
                          </a:solidFill>
                          <a:latin typeface="DM Sans 14pt" pitchFamily="2" charset="77"/>
                          <a:ea typeface="+mn-ea"/>
                          <a:cs typeface="Arial"/>
                        </a:rPr>
                        <a:t>Qualification level </a:t>
                      </a:r>
                      <a:r>
                        <a:rPr lang="en-GB" sz="1100" spc="0" baseline="0">
                          <a:solidFill>
                            <a:srgbClr val="233C57"/>
                          </a:solidFill>
                          <a:latin typeface="DM Sans 14pt" pitchFamily="2" charset="77"/>
                          <a:cs typeface="Arial"/>
                        </a:rPr>
                        <a:t>and subject, experience and background</a:t>
                      </a:r>
                      <a:endParaRPr sz="1100" spc="0" baseline="0">
                        <a:latin typeface="DM Sans 14pt" pitchFamily="2" charset="77"/>
                        <a:cs typeface="Arial"/>
                      </a:endParaRPr>
                    </a:p>
                  </a:txBody>
                  <a:tcPr marL="0" marR="0" marT="39370" marB="0">
                    <a:lnL w="3175">
                      <a:solidFill>
                        <a:srgbClr val="0A2645"/>
                      </a:solidFill>
                      <a:prstDash val="solid"/>
                    </a:lnL>
                    <a:lnR w="3175">
                      <a:solidFill>
                        <a:srgbClr val="0A2645"/>
                      </a:solidFill>
                      <a:prstDash val="solid"/>
                    </a:lnR>
                    <a:lnB w="3175">
                      <a:solidFill>
                        <a:srgbClr val="0A2645"/>
                      </a:solidFill>
                      <a:prstDash val="solid"/>
                    </a:lnB>
                    <a:solidFill>
                      <a:srgbClr val="DBF1FF"/>
                    </a:solidFill>
                  </a:tcPr>
                </a:tc>
                <a:tc>
                  <a:txBody>
                    <a:bodyPr/>
                    <a:lstStyle/>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Experience managing IT services, systems or technology support in a small or medium-sized </a:t>
                      </a:r>
                      <a:r>
                        <a:rPr lang="en-US" sz="1100" spc="0" baseline="0" err="1">
                          <a:solidFill>
                            <a:srgbClr val="233C57"/>
                          </a:solidFill>
                          <a:latin typeface="DM Sans 14pt" pitchFamily="2" charset="77"/>
                          <a:ea typeface="+mn-ea"/>
                          <a:cs typeface="Arial"/>
                        </a:rPr>
                        <a:t>organisation</a:t>
                      </a:r>
                      <a:r>
                        <a:rPr lang="en-US" sz="1100" spc="0" baseline="0">
                          <a:solidFill>
                            <a:srgbClr val="233C57"/>
                          </a:solidFill>
                          <a:latin typeface="DM Sans 14pt" pitchFamily="2" charset="77"/>
                          <a:ea typeface="+mn-ea"/>
                          <a:cs typeface="Arial"/>
                        </a:rPr>
                        <a:t>.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Experience working with external IT providers, software suppliers or technology partners.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Experience supporting staff with IT systems, tools, access, devices and practical technology issues.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Evidence of continuous professional development in IT, cyber security, Microsoft 365 or related areas. </a:t>
                      </a:r>
                      <a:endParaRPr lang="en-GB" sz="1100" spc="0" baseline="0">
                        <a:solidFill>
                          <a:srgbClr val="233C57"/>
                        </a:solidFill>
                        <a:latin typeface="DM Sans 14pt" pitchFamily="2" charset="77"/>
                        <a:ea typeface="+mn-ea"/>
                        <a:cs typeface="Arial"/>
                      </a:endParaRPr>
                    </a:p>
                    <a:p>
                      <a:pPr marL="171450" indent="-171450">
                        <a:buFont typeface="Arial" panose="020B0604020202020204" pitchFamily="34" charset="0"/>
                        <a:buChar char="•"/>
                      </a:pPr>
                      <a:r>
                        <a:rPr lang="en-US" sz="1100" spc="0" baseline="0">
                          <a:solidFill>
                            <a:srgbClr val="233C57"/>
                          </a:solidFill>
                          <a:latin typeface="DM Sans 14pt" pitchFamily="2" charset="77"/>
                          <a:ea typeface="+mn-ea"/>
                          <a:cs typeface="Arial"/>
                        </a:rPr>
                        <a:t>Ability to work independently, </a:t>
                      </a:r>
                      <a:r>
                        <a:rPr lang="en-US" sz="1100" spc="0" baseline="0" err="1">
                          <a:solidFill>
                            <a:srgbClr val="233C57"/>
                          </a:solidFill>
                          <a:latin typeface="DM Sans 14pt" pitchFamily="2" charset="77"/>
                          <a:ea typeface="+mn-ea"/>
                          <a:cs typeface="Arial"/>
                        </a:rPr>
                        <a:t>prioritise</a:t>
                      </a:r>
                      <a:r>
                        <a:rPr lang="en-US" sz="1100" spc="0" baseline="0">
                          <a:solidFill>
                            <a:srgbClr val="233C57"/>
                          </a:solidFill>
                          <a:latin typeface="DM Sans 14pt" pitchFamily="2" charset="77"/>
                          <a:ea typeface="+mn-ea"/>
                          <a:cs typeface="Arial"/>
                        </a:rPr>
                        <a:t> competing demands and make proportionate decisions in a part-time role</a:t>
                      </a:r>
                      <a:endParaRPr lang="en-GB" sz="1100" spc="0" baseline="0">
                        <a:solidFill>
                          <a:srgbClr val="233C57"/>
                        </a:solidFill>
                        <a:latin typeface="DM Sans 14pt" pitchFamily="2" charset="77"/>
                        <a:ea typeface="+mn-ea"/>
                        <a:cs typeface="Arial"/>
                      </a:endParaRPr>
                    </a:p>
                  </a:txBody>
                  <a:tcPr marL="0" marR="0" marT="39370" marB="0">
                    <a:lnL w="3175">
                      <a:solidFill>
                        <a:srgbClr val="0A2645"/>
                      </a:solidFill>
                      <a:prstDash val="solid"/>
                    </a:lnL>
                    <a:lnR w="3175" cap="flat" cmpd="sng" algn="ctr">
                      <a:solidFill>
                        <a:srgbClr val="0A2645"/>
                      </a:solidFill>
                      <a:prstDash val="solid"/>
                      <a:round/>
                      <a:headEnd type="none" w="med" len="med"/>
                      <a:tailEnd type="none" w="med" len="med"/>
                    </a:lnR>
                    <a:lnB w="3175">
                      <a:solidFill>
                        <a:srgbClr val="0A2645"/>
                      </a:solidFill>
                      <a:prstDash val="solid"/>
                    </a:lnB>
                    <a:solidFill>
                      <a:srgbClr val="B8E4FF"/>
                    </a:solidFill>
                  </a:tcPr>
                </a:tc>
                <a:tc>
                  <a:txBody>
                    <a:bodyPr/>
                    <a:lstStyle/>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Experience working in a charity, healthcare, social care, membership, fundraising or other sensitive-data environment.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Experience supporting cyber security improvement, business continuity planning, information security policies or assurance activity.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Experience managing IT budgets, software renewals, supplier contracts or technology procurement.</a:t>
                      </a:r>
                      <a:endParaRPr lang="en-GB" sz="1100" spc="0" baseline="0">
                        <a:solidFill>
                          <a:srgbClr val="233C57"/>
                        </a:solidFill>
                        <a:latin typeface="DM Sans 14pt" pitchFamily="2" charset="77"/>
                        <a:ea typeface="+mn-ea"/>
                        <a:cs typeface="Arial"/>
                      </a:endParaRPr>
                    </a:p>
                  </a:txBody>
                  <a:tcPr marL="0" marR="0" marT="39370" marB="0">
                    <a:lnL w="3175">
                      <a:solidFill>
                        <a:srgbClr val="0A2645"/>
                      </a:solidFill>
                      <a:prstDash val="solid"/>
                    </a:lnL>
                    <a:lnR w="3175">
                      <a:solidFill>
                        <a:srgbClr val="0A2645"/>
                      </a:solidFill>
                      <a:prstDash val="solid"/>
                    </a:lnR>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1"/>
                  </a:ext>
                </a:extLst>
              </a:tr>
              <a:tr h="429836">
                <a:tc>
                  <a:txBody>
                    <a:bodyPr/>
                    <a:lstStyle/>
                    <a:p>
                      <a:pPr marL="50800" marR="164465" algn="l">
                        <a:lnSpc>
                          <a:spcPct val="106100"/>
                        </a:lnSpc>
                        <a:spcBef>
                          <a:spcPts val="310"/>
                        </a:spcBef>
                      </a:pPr>
                      <a:r>
                        <a:rPr lang="en-GB" sz="1100" spc="0" baseline="0">
                          <a:solidFill>
                            <a:srgbClr val="233C57"/>
                          </a:solidFill>
                          <a:latin typeface="DM Sans 14pt" pitchFamily="2" charset="77"/>
                          <a:cs typeface="Arial"/>
                        </a:rPr>
                        <a:t>Specific knowledge and skills </a:t>
                      </a:r>
                      <a:endParaRPr sz="1100" spc="0" baseline="0">
                        <a:latin typeface="DM Sans 14pt" pitchFamily="2" charset="77"/>
                        <a:cs typeface="Arial"/>
                      </a:endParaRPr>
                    </a:p>
                  </a:txBody>
                  <a:tcPr marL="0" marR="0" marT="39370" marB="0">
                    <a:lnL w="3175">
                      <a:solidFill>
                        <a:srgbClr val="0A2645"/>
                      </a:solidFill>
                      <a:prstDash val="solid"/>
                    </a:lnL>
                    <a:lnR w="3175">
                      <a:solidFill>
                        <a:srgbClr val="0A2645"/>
                      </a:solidFill>
                      <a:prstDash val="solid"/>
                    </a:lnR>
                    <a:lnT w="3175">
                      <a:solidFill>
                        <a:srgbClr val="0A2645"/>
                      </a:solidFill>
                      <a:prstDash val="solid"/>
                    </a:lnT>
                    <a:lnB w="3175">
                      <a:solidFill>
                        <a:srgbClr val="0A2645"/>
                      </a:solidFill>
                      <a:prstDash val="solid"/>
                    </a:lnB>
                    <a:solidFill>
                      <a:srgbClr val="DBF1FF"/>
                    </a:solidFill>
                  </a:tcPr>
                </a:tc>
                <a:tc>
                  <a:txBody>
                    <a:bodyPr/>
                    <a:lstStyle/>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Strong working knowledge of Microsoft 365 administration, including Outlook, Teams, SharePoint, OneDrive, users, groups, </a:t>
                      </a:r>
                      <a:r>
                        <a:rPr lang="en-US" sz="1100" spc="0" baseline="0" err="1">
                          <a:solidFill>
                            <a:srgbClr val="233C57"/>
                          </a:solidFill>
                          <a:latin typeface="DM Sans 14pt" pitchFamily="2" charset="77"/>
                          <a:ea typeface="+mn-ea"/>
                          <a:cs typeface="Arial"/>
                        </a:rPr>
                        <a:t>licences</a:t>
                      </a:r>
                      <a:r>
                        <a:rPr lang="en-US" sz="1100" spc="0" baseline="0">
                          <a:solidFill>
                            <a:srgbClr val="233C57"/>
                          </a:solidFill>
                          <a:latin typeface="DM Sans 14pt" pitchFamily="2" charset="77"/>
                          <a:ea typeface="+mn-ea"/>
                          <a:cs typeface="Arial"/>
                        </a:rPr>
                        <a:t>, permissions and core security settings.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Good understanding of cyber security good practice, including access control, multi-factor authentication, device security, email security, backup and incident preparedness.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Ability to understand and manage user access, permissions, devices, </a:t>
                      </a:r>
                      <a:r>
                        <a:rPr lang="en-US" sz="1100" spc="0" baseline="0" err="1">
                          <a:solidFill>
                            <a:srgbClr val="233C57"/>
                          </a:solidFill>
                          <a:latin typeface="DM Sans 14pt" pitchFamily="2" charset="77"/>
                          <a:ea typeface="+mn-ea"/>
                          <a:cs typeface="Arial"/>
                        </a:rPr>
                        <a:t>licences</a:t>
                      </a:r>
                      <a:r>
                        <a:rPr lang="en-US" sz="1100" spc="0" baseline="0">
                          <a:solidFill>
                            <a:srgbClr val="233C57"/>
                          </a:solidFill>
                          <a:latin typeface="DM Sans 14pt" pitchFamily="2" charset="77"/>
                          <a:ea typeface="+mn-ea"/>
                          <a:cs typeface="Arial"/>
                        </a:rPr>
                        <a:t> and supplier-supported systems.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Ability to document processes, guidance, risks and decisions clearly for both technical and non-technical audiences. </a:t>
                      </a:r>
                      <a:endParaRPr lang="en-GB" sz="1100" spc="0" baseline="0">
                        <a:solidFill>
                          <a:srgbClr val="233C57"/>
                        </a:solidFill>
                        <a:latin typeface="DM Sans 14pt" pitchFamily="2" charset="77"/>
                        <a:ea typeface="+mn-ea"/>
                        <a:cs typeface="Arial"/>
                      </a:endParaRPr>
                    </a:p>
                    <a:p>
                      <a:pPr marL="171450" indent="-171450">
                        <a:buFont typeface="Arial" panose="020B0604020202020204" pitchFamily="34" charset="0"/>
                        <a:buChar char="•"/>
                      </a:pPr>
                      <a:r>
                        <a:rPr lang="en-US" sz="1100" spc="0" baseline="0">
                          <a:solidFill>
                            <a:srgbClr val="233C57"/>
                          </a:solidFill>
                          <a:latin typeface="DM Sans 14pt" pitchFamily="2" charset="77"/>
                          <a:ea typeface="+mn-ea"/>
                          <a:cs typeface="Arial"/>
                        </a:rPr>
                        <a:t>Ability to learn new systems quickly and understand how they are used in practice by different teams</a:t>
                      </a:r>
                      <a:endParaRPr lang="en-GB" sz="1100" spc="0" baseline="0">
                        <a:solidFill>
                          <a:srgbClr val="233C57"/>
                        </a:solidFill>
                        <a:latin typeface="DM Sans 14pt" pitchFamily="2" charset="77"/>
                        <a:ea typeface="+mn-ea"/>
                        <a:cs typeface="Arial"/>
                      </a:endParaRPr>
                    </a:p>
                  </a:txBody>
                  <a:tcPr marL="0" marR="0" marT="39370" marB="0">
                    <a:lnL w="3175">
                      <a:solidFill>
                        <a:srgbClr val="0A2645"/>
                      </a:solidFill>
                      <a:prstDash val="solid"/>
                    </a:lnL>
                    <a:lnR w="3175" cap="flat" cmpd="sng" algn="ctr">
                      <a:solidFill>
                        <a:srgbClr val="0A2645"/>
                      </a:solidFill>
                      <a:prstDash val="solid"/>
                      <a:round/>
                      <a:headEnd type="none" w="med" len="med"/>
                      <a:tailEnd type="none" w="med" len="med"/>
                    </a:lnR>
                    <a:lnT w="3175">
                      <a:solidFill>
                        <a:srgbClr val="0A2645"/>
                      </a:solidFill>
                      <a:prstDash val="solid"/>
                    </a:lnT>
                    <a:lnB w="3175">
                      <a:solidFill>
                        <a:srgbClr val="0A2645"/>
                      </a:solidFill>
                      <a:prstDash val="solid"/>
                    </a:lnB>
                    <a:solidFill>
                      <a:srgbClr val="B8E4FF"/>
                    </a:solidFill>
                  </a:tcPr>
                </a:tc>
                <a:tc>
                  <a:txBody>
                    <a:bodyPr/>
                    <a:lstStyle/>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Knowledge of multiple sclerosis or willingness to develop an understanding of the needs of people with MS. </a:t>
                      </a:r>
                      <a:endParaRPr lang="en-GB" sz="1100" spc="0" baseline="0" dirty="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Understanding of CRM, fundraising, helpline, telephony or case-management systems. </a:t>
                      </a:r>
                      <a:endParaRPr lang="en-GB" sz="1100" spc="0" baseline="0" dirty="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Awareness of business continuity, disaster recovery and supplier resilience principles. </a:t>
                      </a:r>
                      <a:endParaRPr lang="en-GB" sz="1100" spc="0" baseline="0" dirty="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Awareness of safe and proportionate use of artificial intelligence and automation tools in a workplace setting.</a:t>
                      </a:r>
                      <a:endParaRPr lang="en-GB" sz="1100" spc="0" baseline="0" dirty="0">
                        <a:solidFill>
                          <a:srgbClr val="233C57"/>
                        </a:solidFill>
                        <a:latin typeface="DM Sans 14pt" pitchFamily="2" charset="77"/>
                        <a:ea typeface="+mn-ea"/>
                        <a:cs typeface="Arial"/>
                      </a:endParaRPr>
                    </a:p>
                    <a:p>
                      <a:pPr marL="50800" marR="284480" algn="l">
                        <a:lnSpc>
                          <a:spcPct val="106100"/>
                        </a:lnSpc>
                        <a:spcBef>
                          <a:spcPts val="310"/>
                        </a:spcBef>
                      </a:pPr>
                      <a:endParaRPr sz="1100" spc="0" baseline="0" dirty="0">
                        <a:latin typeface="DM Sans 14pt" pitchFamily="2" charset="77"/>
                        <a:cs typeface="Arial"/>
                      </a:endParaRPr>
                    </a:p>
                  </a:txBody>
                  <a:tcPr marL="0" marR="0" marT="39370" marB="0">
                    <a:lnL w="3175">
                      <a:solidFill>
                        <a:srgbClr val="0A2645"/>
                      </a:solidFill>
                      <a:prstDash val="solid"/>
                    </a:lnL>
                    <a:lnR w="3175">
                      <a:solidFill>
                        <a:srgbClr val="0A2645"/>
                      </a:solidFill>
                      <a:prstDash val="soli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2"/>
                  </a:ext>
                </a:extLst>
              </a:tr>
            </a:tbl>
          </a:graphicData>
        </a:graphic>
      </p:graphicFrame>
      <p:sp>
        <p:nvSpPr>
          <p:cNvPr id="14" name="object 22">
            <a:extLst>
              <a:ext uri="{FF2B5EF4-FFF2-40B4-BE49-F238E27FC236}">
                <a16:creationId xmlns:a16="http://schemas.microsoft.com/office/drawing/2014/main" id="{5CFF9DC9-0204-7F33-31DE-27C57DC6B496}"/>
              </a:ext>
            </a:extLst>
          </p:cNvPr>
          <p:cNvSpPr txBox="1">
            <a:spLocks/>
          </p:cNvSpPr>
          <p:nvPr/>
        </p:nvSpPr>
        <p:spPr>
          <a:xfrm>
            <a:off x="6956921" y="397252"/>
            <a:ext cx="2377831" cy="437841"/>
          </a:xfrm>
          <a:prstGeom prst="rect">
            <a:avLst/>
          </a:prstGeom>
          <a:solidFill>
            <a:srgbClr val="3D54C9"/>
          </a:solidFill>
          <a:ln>
            <a:noFill/>
          </a:ln>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1300" b="1">
                <a:solidFill>
                  <a:schemeClr val="bg1"/>
                </a:solidFill>
                <a:latin typeface="DM Sans 14pt SemiBold" pitchFamily="2" charset="77"/>
              </a:rPr>
              <a:t>IT Manager</a:t>
            </a:r>
          </a:p>
        </p:txBody>
      </p:sp>
    </p:spTree>
    <p:extLst>
      <p:ext uri="{BB962C8B-B14F-4D97-AF65-F5344CB8AC3E}">
        <p14:creationId xmlns:p14="http://schemas.microsoft.com/office/powerpoint/2010/main" val="86425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BDE70-4D34-91DB-45AB-788A45F42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02724C-AFBA-F336-E769-5C5116B85E00}"/>
              </a:ext>
            </a:extLst>
          </p:cNvPr>
          <p:cNvSpPr>
            <a:spLocks noGrp="1"/>
          </p:cNvSpPr>
          <p:nvPr>
            <p:ph type="title"/>
          </p:nvPr>
        </p:nvSpPr>
        <p:spPr>
          <a:xfrm>
            <a:off x="571498" y="1014848"/>
            <a:ext cx="8570849" cy="637097"/>
          </a:xfrm>
        </p:spPr>
        <p:txBody>
          <a:bodyPr/>
          <a:lstStyle/>
          <a:p>
            <a:r>
              <a:rPr lang="en-US" dirty="0"/>
              <a:t>Person specification</a:t>
            </a:r>
          </a:p>
        </p:txBody>
      </p:sp>
      <p:sp>
        <p:nvSpPr>
          <p:cNvPr id="6" name="Date Placeholder 5">
            <a:extLst>
              <a:ext uri="{FF2B5EF4-FFF2-40B4-BE49-F238E27FC236}">
                <a16:creationId xmlns:a16="http://schemas.microsoft.com/office/drawing/2014/main" id="{764C5769-FF5F-76C6-B690-B0AE484DBCC8}"/>
              </a:ext>
            </a:extLst>
          </p:cNvPr>
          <p:cNvSpPr>
            <a:spLocks noGrp="1"/>
          </p:cNvSpPr>
          <p:nvPr>
            <p:ph type="dt" sz="half" idx="13"/>
          </p:nvPr>
        </p:nvSpPr>
        <p:spPr/>
        <p:txBody>
          <a:bodyPr/>
          <a:lstStyle/>
          <a:p>
            <a:pPr marL="12700">
              <a:lnSpc>
                <a:spcPct val="100000"/>
              </a:lnSpc>
              <a:spcBef>
                <a:spcPts val="90"/>
              </a:spcBef>
            </a:pPr>
            <a:r>
              <a:rPr lang="en-GB" spc="-10"/>
              <a:t>mstrust.org.uk</a:t>
            </a:r>
          </a:p>
        </p:txBody>
      </p:sp>
      <p:sp>
        <p:nvSpPr>
          <p:cNvPr id="7" name="Footer Placeholder 6">
            <a:extLst>
              <a:ext uri="{FF2B5EF4-FFF2-40B4-BE49-F238E27FC236}">
                <a16:creationId xmlns:a16="http://schemas.microsoft.com/office/drawing/2014/main" id="{3A9142B7-6A24-BCCB-5238-A3019701E7CC}"/>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8" name="Slide Number Placeholder 7">
            <a:extLst>
              <a:ext uri="{FF2B5EF4-FFF2-40B4-BE49-F238E27FC236}">
                <a16:creationId xmlns:a16="http://schemas.microsoft.com/office/drawing/2014/main" id="{348E6383-86AD-5418-808D-E3E5C4536632}"/>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17</a:t>
            </a:fld>
            <a:endParaRPr lang="en-GB" spc="-25"/>
          </a:p>
        </p:txBody>
      </p:sp>
      <p:graphicFrame>
        <p:nvGraphicFramePr>
          <p:cNvPr id="9" name="object 7">
            <a:extLst>
              <a:ext uri="{FF2B5EF4-FFF2-40B4-BE49-F238E27FC236}">
                <a16:creationId xmlns:a16="http://schemas.microsoft.com/office/drawing/2014/main" id="{DC562C52-A847-8282-3B50-6EAE4B41A60C}"/>
              </a:ext>
            </a:extLst>
          </p:cNvPr>
          <p:cNvGraphicFramePr>
            <a:graphicFrameLocks noGrp="1"/>
          </p:cNvGraphicFramePr>
          <p:nvPr>
            <p:extLst>
              <p:ext uri="{D42A27DB-BD31-4B8C-83A1-F6EECF244321}">
                <p14:modId xmlns:p14="http://schemas.microsoft.com/office/powerpoint/2010/main" val="3408109381"/>
              </p:ext>
            </p:extLst>
          </p:nvPr>
        </p:nvGraphicFramePr>
        <p:xfrm>
          <a:off x="571499" y="1661243"/>
          <a:ext cx="8462773" cy="4382770"/>
        </p:xfrm>
        <a:graphic>
          <a:graphicData uri="http://schemas.openxmlformats.org/drawingml/2006/table">
            <a:tbl>
              <a:tblPr firstRow="1" bandRow="1">
                <a:tableStyleId>{2D5ABB26-0587-4C30-8999-92F81FD0307C}</a:tableStyleId>
              </a:tblPr>
              <a:tblGrid>
                <a:gridCol w="1641350">
                  <a:extLst>
                    <a:ext uri="{9D8B030D-6E8A-4147-A177-3AD203B41FA5}">
                      <a16:colId xmlns:a16="http://schemas.microsoft.com/office/drawing/2014/main" val="20000"/>
                    </a:ext>
                  </a:extLst>
                </a:gridCol>
                <a:gridCol w="4059936">
                  <a:extLst>
                    <a:ext uri="{9D8B030D-6E8A-4147-A177-3AD203B41FA5}">
                      <a16:colId xmlns:a16="http://schemas.microsoft.com/office/drawing/2014/main" val="20001"/>
                    </a:ext>
                  </a:extLst>
                </a:gridCol>
                <a:gridCol w="2761487">
                  <a:extLst>
                    <a:ext uri="{9D8B030D-6E8A-4147-A177-3AD203B41FA5}">
                      <a16:colId xmlns:a16="http://schemas.microsoft.com/office/drawing/2014/main" val="195356084"/>
                    </a:ext>
                  </a:extLst>
                </a:gridCol>
              </a:tblGrid>
              <a:tr h="279400">
                <a:tc>
                  <a:txBody>
                    <a:bodyPr/>
                    <a:lstStyle/>
                    <a:p>
                      <a:pPr marL="50800">
                        <a:lnSpc>
                          <a:spcPct val="100000"/>
                        </a:lnSpc>
                        <a:spcBef>
                          <a:spcPts val="400"/>
                        </a:spcBef>
                      </a:pPr>
                      <a:r>
                        <a:rPr lang="en-GB" sz="1100" b="1" spc="0" baseline="0">
                          <a:solidFill>
                            <a:srgbClr val="FFFFFF"/>
                          </a:solidFill>
                          <a:latin typeface="DM Sans 14pt" pitchFamily="2" charset="77"/>
                          <a:cs typeface="Arial"/>
                        </a:rPr>
                        <a:t>Area</a:t>
                      </a:r>
                      <a:endParaRPr sz="1100" spc="0" baseline="0">
                        <a:latin typeface="DM Sans 14pt" pitchFamily="2" charset="77"/>
                        <a:cs typeface="Arial"/>
                      </a:endParaRPr>
                    </a:p>
                  </a:txBody>
                  <a:tcPr marL="0" marR="0" marT="50800" marB="0">
                    <a:solidFill>
                      <a:srgbClr val="0A2645"/>
                    </a:solidFill>
                  </a:tcPr>
                </a:tc>
                <a:tc>
                  <a:txBody>
                    <a:bodyPr/>
                    <a:lstStyle/>
                    <a:p>
                      <a:pPr marL="50800">
                        <a:lnSpc>
                          <a:spcPct val="100000"/>
                        </a:lnSpc>
                        <a:spcBef>
                          <a:spcPts val="400"/>
                        </a:spcBef>
                      </a:pPr>
                      <a:r>
                        <a:rPr lang="en-GB" sz="1100" b="1" spc="0" baseline="0">
                          <a:solidFill>
                            <a:srgbClr val="FFFFFF"/>
                          </a:solidFill>
                          <a:latin typeface="DM Sans 14pt" pitchFamily="2" charset="77"/>
                          <a:cs typeface="Arial"/>
                        </a:rPr>
                        <a:t>Essential</a:t>
                      </a:r>
                      <a:endParaRPr sz="1100" spc="0" baseline="0">
                        <a:latin typeface="DM Sans 14pt" pitchFamily="2" charset="77"/>
                        <a:cs typeface="Arial"/>
                      </a:endParaRPr>
                    </a:p>
                  </a:txBody>
                  <a:tcPr marL="0" marR="0" marT="50800" marB="0">
                    <a:solidFill>
                      <a:srgbClr val="0A2645"/>
                    </a:solidFill>
                  </a:tcPr>
                </a:tc>
                <a:tc>
                  <a:txBody>
                    <a:bodyPr/>
                    <a:lstStyle/>
                    <a:p>
                      <a:pPr marL="50800">
                        <a:lnSpc>
                          <a:spcPct val="100000"/>
                        </a:lnSpc>
                        <a:spcBef>
                          <a:spcPts val="400"/>
                        </a:spcBef>
                      </a:pPr>
                      <a:r>
                        <a:rPr lang="en-GB" sz="1100" spc="0" baseline="0">
                          <a:solidFill>
                            <a:schemeClr val="bg1"/>
                          </a:solidFill>
                          <a:latin typeface="DM Sans 14pt" pitchFamily="2" charset="77"/>
                          <a:cs typeface="Arial"/>
                        </a:rPr>
                        <a:t>Desirable</a:t>
                      </a:r>
                      <a:endParaRPr sz="1100" spc="0" baseline="0">
                        <a:solidFill>
                          <a:schemeClr val="bg1"/>
                        </a:solidFill>
                        <a:latin typeface="DM Sans 14pt" pitchFamily="2" charset="77"/>
                        <a:cs typeface="Arial"/>
                      </a:endParaRPr>
                    </a:p>
                  </a:txBody>
                  <a:tcPr marL="0" marR="0" marT="50800" marB="0">
                    <a:solidFill>
                      <a:srgbClr val="0A2645"/>
                    </a:solidFill>
                  </a:tcPr>
                </a:tc>
                <a:extLst>
                  <a:ext uri="{0D108BD9-81ED-4DB2-BD59-A6C34878D82A}">
                    <a16:rowId xmlns:a16="http://schemas.microsoft.com/office/drawing/2014/main" val="10000"/>
                  </a:ext>
                </a:extLst>
              </a:tr>
              <a:tr h="633730">
                <a:tc>
                  <a:txBody>
                    <a:bodyPr/>
                    <a:lstStyle/>
                    <a:p>
                      <a:pPr marL="50800" marR="420370" algn="l">
                        <a:lnSpc>
                          <a:spcPct val="106100"/>
                        </a:lnSpc>
                        <a:spcBef>
                          <a:spcPts val="310"/>
                        </a:spcBef>
                      </a:pPr>
                      <a:r>
                        <a:rPr lang="en-GB" sz="1100" spc="0" baseline="0" dirty="0">
                          <a:solidFill>
                            <a:srgbClr val="233C57"/>
                          </a:solidFill>
                          <a:latin typeface="DM Sans 14pt" pitchFamily="2" charset="77"/>
                          <a:cs typeface="Arial"/>
                        </a:rPr>
                        <a:t>Experience</a:t>
                      </a:r>
                      <a:endParaRPr sz="1100" spc="0" baseline="0" dirty="0">
                        <a:latin typeface="DM Sans 14pt" pitchFamily="2" charset="77"/>
                        <a:cs typeface="Arial"/>
                      </a:endParaRPr>
                    </a:p>
                  </a:txBody>
                  <a:tcPr marL="0" marR="0" marT="39370" marB="0">
                    <a:lnL w="3175">
                      <a:solidFill>
                        <a:srgbClr val="0A2645"/>
                      </a:solidFill>
                      <a:prstDash val="solid"/>
                    </a:lnL>
                    <a:lnR w="3175" cap="flat" cmpd="sng" algn="ctr">
                      <a:solidFill>
                        <a:srgbClr val="0A2645"/>
                      </a:solidFill>
                      <a:prstDash val="solid"/>
                      <a:round/>
                      <a:headEnd type="none" w="med" len="med"/>
                      <a:tailEnd type="none" w="med" len="med"/>
                    </a:lnR>
                    <a:lnB w="3175">
                      <a:solidFill>
                        <a:srgbClr val="0A2645"/>
                      </a:solidFill>
                      <a:prstDash val="solid"/>
                    </a:lnB>
                    <a:solidFill>
                      <a:srgbClr val="DBF1FF"/>
                    </a:solidFill>
                  </a:tcPr>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spc="0" baseline="0" dirty="0">
                          <a:solidFill>
                            <a:srgbClr val="233C57"/>
                          </a:solidFill>
                          <a:latin typeface="DM Sans 14pt" pitchFamily="2" charset="77"/>
                          <a:ea typeface="+mn-ea"/>
                          <a:cs typeface="Arial"/>
                        </a:rPr>
                        <a:t>Experience providing practical IT support, guidance or training to staff with different levels of technical confidence. </a:t>
                      </a: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Experience helping colleagues adopt new systems, tools, processes or ways of working. </a:t>
                      </a:r>
                      <a:endParaRPr lang="en-GB" sz="1100" spc="0" baseline="0" dirty="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Experience troubleshooting IT issues and working with suppliers or support providers to resolve problems. </a:t>
                      </a:r>
                      <a:endParaRPr lang="en-GB" sz="1100" spc="0" baseline="0" dirty="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Experience improving IT processes, documentation, guidance or user support arrangements. </a:t>
                      </a:r>
                      <a:endParaRPr lang="en-GB" sz="1100" spc="0" baseline="0" dirty="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Experience balancing day-to-day operational support with longer-term improvement work.</a:t>
                      </a:r>
                      <a:endParaRPr lang="en-GB" sz="1100" spc="0" baseline="0" dirty="0">
                        <a:solidFill>
                          <a:srgbClr val="233C57"/>
                        </a:solidFill>
                        <a:latin typeface="DM Sans 14pt" pitchFamily="2" charset="77"/>
                        <a:ea typeface="+mn-ea"/>
                        <a:cs typeface="Arial"/>
                      </a:endParaRPr>
                    </a:p>
                  </a:txBody>
                  <a:tcPr marL="0" marR="0" marT="40005" marB="0">
                    <a:lnL w="3175" cap="flat" cmpd="sng" algn="ctr">
                      <a:solidFill>
                        <a:srgbClr val="0A2645"/>
                      </a:solidFill>
                      <a:prstDash val="solid"/>
                      <a:round/>
                      <a:headEnd type="none" w="med" len="med"/>
                      <a:tailEnd type="none" w="med" len="med"/>
                    </a:lnL>
                    <a:lnR w="3175" cap="flat" cmpd="sng" algn="ctr">
                      <a:solidFill>
                        <a:srgbClr val="0A2645"/>
                      </a:solidFill>
                      <a:prstDash val="solid"/>
                      <a:round/>
                      <a:headEnd type="none" w="med" len="med"/>
                      <a:tailEnd type="none" w="med" len="med"/>
                    </a:lnR>
                    <a:lnB w="3175">
                      <a:solidFill>
                        <a:srgbClr val="0A2645"/>
                      </a:solidFill>
                      <a:prstDash val="solid"/>
                    </a:lnB>
                    <a:solidFill>
                      <a:srgbClr val="B8E4FF"/>
                    </a:solidFill>
                  </a:tcPr>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spc="0" baseline="0" dirty="0">
                          <a:solidFill>
                            <a:srgbClr val="233C57"/>
                          </a:solidFill>
                          <a:latin typeface="DM Sans 14pt" pitchFamily="2" charset="77"/>
                          <a:ea typeface="+mn-ea"/>
                          <a:cs typeface="Arial"/>
                        </a:rPr>
                        <a:t>Experience supporting technology change in a small charity, healthcare, membership or service-delivery </a:t>
                      </a:r>
                      <a:r>
                        <a:rPr lang="en-US" sz="1100" spc="0" baseline="0" dirty="0" err="1">
                          <a:solidFill>
                            <a:srgbClr val="233C57"/>
                          </a:solidFill>
                          <a:latin typeface="DM Sans 14pt" pitchFamily="2" charset="77"/>
                          <a:ea typeface="+mn-ea"/>
                          <a:cs typeface="Arial"/>
                        </a:rPr>
                        <a:t>organisation</a:t>
                      </a:r>
                      <a:r>
                        <a:rPr lang="en-US" sz="1100" spc="0" baseline="0" dirty="0">
                          <a:solidFill>
                            <a:srgbClr val="233C57"/>
                          </a:solidFill>
                          <a:latin typeface="DM Sans 14pt" pitchFamily="2" charset="77"/>
                          <a:ea typeface="+mn-ea"/>
                          <a:cs typeface="Arial"/>
                        </a:rPr>
                        <a:t>.</a:t>
                      </a: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Experience supporting hybrid working, virtual meetings, trustee or Board technology needs. </a:t>
                      </a:r>
                      <a:endParaRPr lang="en-GB" sz="1100" spc="0" baseline="0" dirty="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Experience contributing to cyber security awareness, incident preparedness or technology risk management.</a:t>
                      </a:r>
                      <a:endParaRPr lang="en-GB" sz="1100" spc="0" baseline="0" dirty="0">
                        <a:solidFill>
                          <a:srgbClr val="233C57"/>
                        </a:solidFill>
                        <a:latin typeface="DM Sans 14pt" pitchFamily="2" charset="77"/>
                        <a:ea typeface="+mn-ea"/>
                        <a:cs typeface="Arial"/>
                      </a:endParaRPr>
                    </a:p>
                    <a:p>
                      <a:pPr marL="222250" marR="455295" indent="-171450" algn="l">
                        <a:lnSpc>
                          <a:spcPct val="106100"/>
                        </a:lnSpc>
                        <a:spcBef>
                          <a:spcPts val="315"/>
                        </a:spcBef>
                        <a:buFont typeface="Arial" panose="020B0604020202020204" pitchFamily="34" charset="0"/>
                        <a:buChar char="•"/>
                      </a:pPr>
                      <a:endParaRPr sz="1100" spc="0" baseline="0" dirty="0">
                        <a:solidFill>
                          <a:srgbClr val="233C57"/>
                        </a:solidFill>
                        <a:latin typeface="DM Sans 14pt" pitchFamily="2" charset="77"/>
                        <a:ea typeface="+mn-ea"/>
                        <a:cs typeface="Arial"/>
                      </a:endParaRPr>
                    </a:p>
                  </a:txBody>
                  <a:tcPr marL="0" marR="0" marT="40005" marB="0">
                    <a:lnL w="3175" cap="flat" cmpd="sng" algn="ctr">
                      <a:solidFill>
                        <a:srgbClr val="0A2645"/>
                      </a:solidFill>
                      <a:prstDash val="solid"/>
                      <a:round/>
                      <a:headEnd type="none" w="med" len="med"/>
                      <a:tailEnd type="none" w="med" len="med"/>
                    </a:lnL>
                    <a:lnR w="3175">
                      <a:solidFill>
                        <a:srgbClr val="0A2645"/>
                      </a:solidFill>
                      <a:prstDash val="solid"/>
                    </a:lnR>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3"/>
                  </a:ext>
                </a:extLst>
              </a:tr>
              <a:tr h="633730">
                <a:tc>
                  <a:txBody>
                    <a:bodyPr/>
                    <a:lstStyle/>
                    <a:p>
                      <a:pPr marL="50800" marR="352425" algn="l">
                        <a:lnSpc>
                          <a:spcPct val="106100"/>
                        </a:lnSpc>
                        <a:spcBef>
                          <a:spcPts val="315"/>
                        </a:spcBef>
                      </a:pPr>
                      <a:r>
                        <a:rPr lang="en-GB" sz="1100" spc="0" baseline="0">
                          <a:solidFill>
                            <a:srgbClr val="233C57"/>
                          </a:solidFill>
                          <a:latin typeface="DM Sans 14pt" pitchFamily="2" charset="77"/>
                          <a:cs typeface="Arial"/>
                        </a:rPr>
                        <a:t>Personal attributes</a:t>
                      </a:r>
                      <a:endParaRPr sz="1100" spc="0" baseline="0">
                        <a:latin typeface="DM Sans 14pt" pitchFamily="2" charset="77"/>
                        <a:cs typeface="Arial"/>
                      </a:endParaRPr>
                    </a:p>
                  </a:txBody>
                  <a:tcPr marL="0" marR="0" marT="40005" marB="0">
                    <a:lnL w="3175">
                      <a:solidFill>
                        <a:srgbClr val="0A2645"/>
                      </a:solidFill>
                      <a:prstDash val="solid"/>
                    </a:lnL>
                    <a:lnR w="3175">
                      <a:solidFill>
                        <a:srgbClr val="0A2645"/>
                      </a:solidFill>
                      <a:prstDash val="solid"/>
                    </a:lnR>
                    <a:lnT w="3175">
                      <a:solidFill>
                        <a:srgbClr val="0A2645"/>
                      </a:solidFill>
                      <a:prstDash val="solid"/>
                    </a:lnT>
                    <a:lnB w="3175" cap="flat" cmpd="sng" algn="ctr">
                      <a:solidFill>
                        <a:srgbClr val="0A2645"/>
                      </a:solidFill>
                      <a:prstDash val="solid"/>
                      <a:round/>
                      <a:headEnd type="none" w="med" len="med"/>
                      <a:tailEnd type="none" w="med" len="med"/>
                    </a:lnB>
                    <a:solidFill>
                      <a:srgbClr val="DBF1FF"/>
                    </a:solidFill>
                  </a:tcPr>
                </a:tc>
                <a:tc>
                  <a:txBody>
                    <a:bodyPr/>
                    <a:lstStyle/>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Commitment to equity, diversity and inclusion, and to the values and mission of the MS Trust. </a:t>
                      </a:r>
                      <a:endParaRPr lang="en-GB" sz="1100" spc="0" baseline="0" dirty="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Practical, proportionate and solution-focused approach to technology, risk and problem solving. </a:t>
                      </a:r>
                      <a:endParaRPr lang="en-GB" sz="1100" spc="0" baseline="0" dirty="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Sound judgement, including the ability to balance security, usability, cost, risk and </a:t>
                      </a:r>
                      <a:r>
                        <a:rPr lang="en-US" sz="1100" spc="0" baseline="0" dirty="0" err="1">
                          <a:solidFill>
                            <a:srgbClr val="233C57"/>
                          </a:solidFill>
                          <a:latin typeface="DM Sans 14pt" pitchFamily="2" charset="77"/>
                          <a:ea typeface="+mn-ea"/>
                          <a:cs typeface="Arial"/>
                        </a:rPr>
                        <a:t>organisational</a:t>
                      </a:r>
                      <a:r>
                        <a:rPr lang="en-US" sz="1100" spc="0" baseline="0" dirty="0">
                          <a:solidFill>
                            <a:srgbClr val="233C57"/>
                          </a:solidFill>
                          <a:latin typeface="DM Sans 14pt" pitchFamily="2" charset="77"/>
                          <a:ea typeface="+mn-ea"/>
                          <a:cs typeface="Arial"/>
                        </a:rPr>
                        <a:t> capacity. </a:t>
                      </a:r>
                      <a:endParaRPr lang="en-GB" sz="1100" spc="0" baseline="0" dirty="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Willingness to keep up to date with relevant developments in IT, cyber security, Microsoft 365 and emerging technology. </a:t>
                      </a:r>
                      <a:endParaRPr lang="en-GB" sz="1100" spc="0" baseline="0" dirty="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Patient and supportive approach when helping colleagues with different levels of technical confidence. </a:t>
                      </a:r>
                      <a:endParaRPr lang="en-GB" sz="1100" spc="0" baseline="0" dirty="0">
                        <a:solidFill>
                          <a:srgbClr val="233C57"/>
                        </a:solidFill>
                        <a:latin typeface="DM Sans 14pt" pitchFamily="2" charset="77"/>
                        <a:ea typeface="+mn-ea"/>
                        <a:cs typeface="Arial"/>
                      </a:endParaRPr>
                    </a:p>
                    <a:p>
                      <a:pPr marL="17145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Ability to work independently while knowing when to escalate issues, seek advice or involve senior colleagues.</a:t>
                      </a:r>
                    </a:p>
                    <a:p>
                      <a:pPr marL="17145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Ability to work collaboratively and part of project teams to deliver </a:t>
                      </a:r>
                      <a:r>
                        <a:rPr lang="en-US" sz="1100" spc="0" baseline="0" dirty="0" err="1">
                          <a:solidFill>
                            <a:srgbClr val="233C57"/>
                          </a:solidFill>
                          <a:latin typeface="DM Sans 14pt" pitchFamily="2" charset="77"/>
                          <a:ea typeface="+mn-ea"/>
                          <a:cs typeface="Arial"/>
                        </a:rPr>
                        <a:t>organisational</a:t>
                      </a:r>
                      <a:r>
                        <a:rPr lang="en-US" sz="1100" spc="0" baseline="0" dirty="0">
                          <a:solidFill>
                            <a:srgbClr val="233C57"/>
                          </a:solidFill>
                          <a:latin typeface="DM Sans 14pt" pitchFamily="2" charset="77"/>
                          <a:ea typeface="+mn-ea"/>
                          <a:cs typeface="Arial"/>
                        </a:rPr>
                        <a:t> objectives.</a:t>
                      </a:r>
                      <a:endParaRPr lang="en-GB" sz="1100" spc="0" baseline="0" dirty="0">
                        <a:solidFill>
                          <a:srgbClr val="233C57"/>
                        </a:solidFill>
                        <a:latin typeface="DM Sans 14pt" pitchFamily="2" charset="77"/>
                        <a:ea typeface="+mn-ea"/>
                        <a:cs typeface="Arial"/>
                      </a:endParaRPr>
                    </a:p>
                  </a:txBody>
                  <a:tcPr marL="0" marR="0" marT="40005" marB="0">
                    <a:lnL w="3175">
                      <a:solidFill>
                        <a:srgbClr val="0A2645"/>
                      </a:solidFill>
                      <a:prstDash val="solid"/>
                    </a:lnL>
                    <a:lnR w="3175" cap="flat" cmpd="sng" algn="ctr">
                      <a:solidFill>
                        <a:srgbClr val="0A2645"/>
                      </a:solidFill>
                      <a:prstDash val="solid"/>
                      <a:round/>
                      <a:headEnd type="none" w="med" len="med"/>
                      <a:tailEnd type="none" w="med" len="med"/>
                    </a:lnR>
                    <a:lnT w="3175">
                      <a:solidFill>
                        <a:srgbClr val="0A2645"/>
                      </a:solidFill>
                      <a:prstDash val="solid"/>
                    </a:lnT>
                    <a:lnB w="3175" cap="flat" cmpd="sng" algn="ctr">
                      <a:solidFill>
                        <a:srgbClr val="0A2645"/>
                      </a:solidFill>
                      <a:prstDash val="solid"/>
                      <a:round/>
                      <a:headEnd type="none" w="med" len="med"/>
                      <a:tailEnd type="none" w="med" len="med"/>
                    </a:lnB>
                    <a:solidFill>
                      <a:srgbClr val="B8E4FF"/>
                    </a:solidFill>
                  </a:tcPr>
                </a:tc>
                <a:tc>
                  <a:txBody>
                    <a:bodyPr/>
                    <a:lstStyle/>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Passion for the charity sector. </a:t>
                      </a:r>
                      <a:endParaRPr lang="en-GB" sz="1100" spc="0" baseline="0" dirty="0">
                        <a:solidFill>
                          <a:srgbClr val="233C57"/>
                        </a:solidFill>
                        <a:latin typeface="DM Sans 14pt" pitchFamily="2" charset="77"/>
                        <a:ea typeface="+mn-ea"/>
                        <a:cs typeface="Arial"/>
                      </a:endParaRPr>
                    </a:p>
                    <a:p>
                      <a:pPr marL="17145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Interest in how technology can improve the experience of staff, volunteers, supporters and people with MS.</a:t>
                      </a:r>
                      <a:endParaRPr sz="1100" spc="0" baseline="0" dirty="0">
                        <a:solidFill>
                          <a:srgbClr val="233C57"/>
                        </a:solidFill>
                        <a:latin typeface="DM Sans 14pt" pitchFamily="2" charset="77"/>
                        <a:ea typeface="+mn-ea"/>
                        <a:cs typeface="Arial"/>
                      </a:endParaRPr>
                    </a:p>
                  </a:txBody>
                  <a:tcPr marL="0" marR="0" marT="40005" marB="0">
                    <a:lnL w="3175">
                      <a:solidFill>
                        <a:srgbClr val="0A2645"/>
                      </a:solidFill>
                      <a:prstDash val="solid"/>
                    </a:lnL>
                    <a:lnR w="3175">
                      <a:solidFill>
                        <a:srgbClr val="0A2645"/>
                      </a:solidFill>
                      <a:prstDash val="soli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4"/>
                  </a:ext>
                </a:extLst>
              </a:tr>
            </a:tbl>
          </a:graphicData>
        </a:graphic>
      </p:graphicFrame>
      <p:sp>
        <p:nvSpPr>
          <p:cNvPr id="14" name="object 22">
            <a:extLst>
              <a:ext uri="{FF2B5EF4-FFF2-40B4-BE49-F238E27FC236}">
                <a16:creationId xmlns:a16="http://schemas.microsoft.com/office/drawing/2014/main" id="{6EA682E2-4AAC-A0AB-792B-60C81793976D}"/>
              </a:ext>
            </a:extLst>
          </p:cNvPr>
          <p:cNvSpPr txBox="1">
            <a:spLocks/>
          </p:cNvSpPr>
          <p:nvPr/>
        </p:nvSpPr>
        <p:spPr>
          <a:xfrm>
            <a:off x="6956921" y="397252"/>
            <a:ext cx="2377831" cy="437841"/>
          </a:xfrm>
          <a:prstGeom prst="rect">
            <a:avLst/>
          </a:prstGeom>
          <a:solidFill>
            <a:srgbClr val="3D54C9"/>
          </a:solidFill>
          <a:ln>
            <a:noFill/>
          </a:ln>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1300" b="1">
                <a:solidFill>
                  <a:schemeClr val="bg1"/>
                </a:solidFill>
                <a:latin typeface="DM Sans 14pt SemiBold" pitchFamily="2" charset="77"/>
              </a:rPr>
              <a:t>IT Manager</a:t>
            </a:r>
          </a:p>
        </p:txBody>
      </p:sp>
    </p:spTree>
    <p:extLst>
      <p:ext uri="{BB962C8B-B14F-4D97-AF65-F5344CB8AC3E}">
        <p14:creationId xmlns:p14="http://schemas.microsoft.com/office/powerpoint/2010/main" val="1679329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DE3C5-9C1F-67F5-18EB-C37FB27E5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3060B-D6CE-B02F-8A9C-DE8193406D58}"/>
              </a:ext>
            </a:extLst>
          </p:cNvPr>
          <p:cNvSpPr>
            <a:spLocks noGrp="1"/>
          </p:cNvSpPr>
          <p:nvPr>
            <p:ph type="title"/>
          </p:nvPr>
        </p:nvSpPr>
        <p:spPr>
          <a:xfrm>
            <a:off x="571498" y="1014848"/>
            <a:ext cx="8462773" cy="637097"/>
          </a:xfrm>
        </p:spPr>
        <p:txBody>
          <a:bodyPr/>
          <a:lstStyle/>
          <a:p>
            <a:r>
              <a:rPr lang="en-US" dirty="0"/>
              <a:t>Person specification</a:t>
            </a:r>
          </a:p>
        </p:txBody>
      </p:sp>
      <p:sp>
        <p:nvSpPr>
          <p:cNvPr id="6" name="Date Placeholder 5">
            <a:extLst>
              <a:ext uri="{FF2B5EF4-FFF2-40B4-BE49-F238E27FC236}">
                <a16:creationId xmlns:a16="http://schemas.microsoft.com/office/drawing/2014/main" id="{E4FEFB62-6548-0131-793B-DE9BDF45ECCE}"/>
              </a:ext>
            </a:extLst>
          </p:cNvPr>
          <p:cNvSpPr>
            <a:spLocks noGrp="1"/>
          </p:cNvSpPr>
          <p:nvPr>
            <p:ph type="dt" sz="half" idx="13"/>
          </p:nvPr>
        </p:nvSpPr>
        <p:spPr/>
        <p:txBody>
          <a:bodyPr/>
          <a:lstStyle/>
          <a:p>
            <a:pPr marL="12700">
              <a:lnSpc>
                <a:spcPct val="100000"/>
              </a:lnSpc>
              <a:spcBef>
                <a:spcPts val="90"/>
              </a:spcBef>
            </a:pPr>
            <a:r>
              <a:rPr lang="en-GB" spc="-10"/>
              <a:t>mstrust.org.uk</a:t>
            </a:r>
          </a:p>
        </p:txBody>
      </p:sp>
      <p:sp>
        <p:nvSpPr>
          <p:cNvPr id="7" name="Footer Placeholder 6">
            <a:extLst>
              <a:ext uri="{FF2B5EF4-FFF2-40B4-BE49-F238E27FC236}">
                <a16:creationId xmlns:a16="http://schemas.microsoft.com/office/drawing/2014/main" id="{A2FF6DE4-4DF6-70A9-2E26-04FEB202D36C}"/>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8" name="Slide Number Placeholder 7">
            <a:extLst>
              <a:ext uri="{FF2B5EF4-FFF2-40B4-BE49-F238E27FC236}">
                <a16:creationId xmlns:a16="http://schemas.microsoft.com/office/drawing/2014/main" id="{E8B6132E-ACDE-9933-A04B-432A5E8F0423}"/>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18</a:t>
            </a:fld>
            <a:endParaRPr lang="en-GB" spc="-25"/>
          </a:p>
        </p:txBody>
      </p:sp>
      <p:graphicFrame>
        <p:nvGraphicFramePr>
          <p:cNvPr id="9" name="object 7">
            <a:extLst>
              <a:ext uri="{FF2B5EF4-FFF2-40B4-BE49-F238E27FC236}">
                <a16:creationId xmlns:a16="http://schemas.microsoft.com/office/drawing/2014/main" id="{FBF68C43-D7A3-AA83-86C3-CBB4C19A65E5}"/>
              </a:ext>
            </a:extLst>
          </p:cNvPr>
          <p:cNvGraphicFramePr>
            <a:graphicFrameLocks noGrp="1"/>
          </p:cNvGraphicFramePr>
          <p:nvPr>
            <p:extLst>
              <p:ext uri="{D42A27DB-BD31-4B8C-83A1-F6EECF244321}">
                <p14:modId xmlns:p14="http://schemas.microsoft.com/office/powerpoint/2010/main" val="3760243061"/>
              </p:ext>
            </p:extLst>
          </p:nvPr>
        </p:nvGraphicFramePr>
        <p:xfrm>
          <a:off x="571499" y="1739866"/>
          <a:ext cx="8462773" cy="4213860"/>
        </p:xfrm>
        <a:graphic>
          <a:graphicData uri="http://schemas.openxmlformats.org/drawingml/2006/table">
            <a:tbl>
              <a:tblPr firstRow="1" bandRow="1">
                <a:tableStyleId>{2D5ABB26-0587-4C30-8999-92F81FD0307C}</a:tableStyleId>
              </a:tblPr>
              <a:tblGrid>
                <a:gridCol w="1641350">
                  <a:extLst>
                    <a:ext uri="{9D8B030D-6E8A-4147-A177-3AD203B41FA5}">
                      <a16:colId xmlns:a16="http://schemas.microsoft.com/office/drawing/2014/main" val="20000"/>
                    </a:ext>
                  </a:extLst>
                </a:gridCol>
                <a:gridCol w="5386831">
                  <a:extLst>
                    <a:ext uri="{9D8B030D-6E8A-4147-A177-3AD203B41FA5}">
                      <a16:colId xmlns:a16="http://schemas.microsoft.com/office/drawing/2014/main" val="20001"/>
                    </a:ext>
                  </a:extLst>
                </a:gridCol>
                <a:gridCol w="1434592">
                  <a:extLst>
                    <a:ext uri="{9D8B030D-6E8A-4147-A177-3AD203B41FA5}">
                      <a16:colId xmlns:a16="http://schemas.microsoft.com/office/drawing/2014/main" val="195356084"/>
                    </a:ext>
                  </a:extLst>
                </a:gridCol>
              </a:tblGrid>
              <a:tr h="279400">
                <a:tc>
                  <a:txBody>
                    <a:bodyPr/>
                    <a:lstStyle/>
                    <a:p>
                      <a:pPr marL="50800">
                        <a:lnSpc>
                          <a:spcPct val="100000"/>
                        </a:lnSpc>
                        <a:spcBef>
                          <a:spcPts val="400"/>
                        </a:spcBef>
                      </a:pPr>
                      <a:r>
                        <a:rPr lang="en-GB" sz="1100" b="1" spc="0" baseline="0">
                          <a:solidFill>
                            <a:srgbClr val="FFFFFF"/>
                          </a:solidFill>
                          <a:latin typeface="DM Sans 14pt" pitchFamily="2" charset="77"/>
                          <a:cs typeface="Arial"/>
                        </a:rPr>
                        <a:t>Area</a:t>
                      </a:r>
                      <a:endParaRPr sz="1100" spc="0" baseline="0">
                        <a:latin typeface="DM Sans 14pt" pitchFamily="2" charset="77"/>
                        <a:cs typeface="Arial"/>
                      </a:endParaRPr>
                    </a:p>
                  </a:txBody>
                  <a:tcPr marL="0" marR="0" marT="50800" marB="0">
                    <a:solidFill>
                      <a:srgbClr val="0A2645"/>
                    </a:solidFill>
                  </a:tcPr>
                </a:tc>
                <a:tc>
                  <a:txBody>
                    <a:bodyPr/>
                    <a:lstStyle/>
                    <a:p>
                      <a:pPr marL="50800">
                        <a:lnSpc>
                          <a:spcPct val="100000"/>
                        </a:lnSpc>
                        <a:spcBef>
                          <a:spcPts val="400"/>
                        </a:spcBef>
                      </a:pPr>
                      <a:r>
                        <a:rPr lang="en-GB" sz="1100" b="1" spc="0" baseline="0">
                          <a:solidFill>
                            <a:srgbClr val="FFFFFF"/>
                          </a:solidFill>
                          <a:latin typeface="DM Sans 14pt" pitchFamily="2" charset="77"/>
                          <a:cs typeface="Arial"/>
                        </a:rPr>
                        <a:t>Essential                     </a:t>
                      </a:r>
                      <a:endParaRPr sz="1100" spc="0" baseline="0">
                        <a:latin typeface="DM Sans 14pt" pitchFamily="2" charset="77"/>
                        <a:cs typeface="Arial"/>
                      </a:endParaRPr>
                    </a:p>
                  </a:txBody>
                  <a:tcPr marL="0" marR="0" marT="50800" marB="0">
                    <a:solidFill>
                      <a:srgbClr val="0A2645"/>
                    </a:solidFill>
                  </a:tcPr>
                </a:tc>
                <a:tc>
                  <a:txBody>
                    <a:bodyPr/>
                    <a:lstStyle/>
                    <a:p>
                      <a:pPr marL="50800">
                        <a:lnSpc>
                          <a:spcPct val="100000"/>
                        </a:lnSpc>
                        <a:spcBef>
                          <a:spcPts val="400"/>
                        </a:spcBef>
                      </a:pPr>
                      <a:r>
                        <a:rPr lang="en-GB" sz="1100" spc="0" baseline="0">
                          <a:solidFill>
                            <a:schemeClr val="bg1"/>
                          </a:solidFill>
                          <a:latin typeface="DM Sans 14pt" pitchFamily="2" charset="77"/>
                          <a:cs typeface="Arial"/>
                        </a:rPr>
                        <a:t>Desirable</a:t>
                      </a:r>
                      <a:endParaRPr sz="1100" spc="0" baseline="0">
                        <a:solidFill>
                          <a:schemeClr val="bg1"/>
                        </a:solidFill>
                        <a:latin typeface="DM Sans 14pt" pitchFamily="2" charset="77"/>
                        <a:cs typeface="Arial"/>
                      </a:endParaRPr>
                    </a:p>
                  </a:txBody>
                  <a:tcPr marL="0" marR="0" marT="50800" marB="0">
                    <a:solidFill>
                      <a:srgbClr val="0A2645"/>
                    </a:solidFill>
                  </a:tcPr>
                </a:tc>
                <a:extLst>
                  <a:ext uri="{0D108BD9-81ED-4DB2-BD59-A6C34878D82A}">
                    <a16:rowId xmlns:a16="http://schemas.microsoft.com/office/drawing/2014/main" val="10000"/>
                  </a:ext>
                </a:extLst>
              </a:tr>
              <a:tr h="239785">
                <a:tc>
                  <a:txBody>
                    <a:bodyPr/>
                    <a:lstStyle/>
                    <a:p>
                      <a:pPr marL="50800" marR="352425" algn="l">
                        <a:lnSpc>
                          <a:spcPct val="106100"/>
                        </a:lnSpc>
                        <a:spcBef>
                          <a:spcPts val="310"/>
                        </a:spcBef>
                      </a:pPr>
                      <a:r>
                        <a:rPr lang="en-GB" sz="1100" spc="0" baseline="0" dirty="0">
                          <a:solidFill>
                            <a:srgbClr val="233C57"/>
                          </a:solidFill>
                          <a:latin typeface="DM Sans 14pt" pitchFamily="2" charset="77"/>
                          <a:cs typeface="Arial"/>
                        </a:rPr>
                        <a:t>Communication and Interpersonal skills</a:t>
                      </a:r>
                      <a:endParaRPr sz="1100" spc="0" baseline="0" dirty="0">
                        <a:latin typeface="DM Sans 14pt" pitchFamily="2" charset="77"/>
                        <a:cs typeface="Arial"/>
                      </a:endParaRPr>
                    </a:p>
                  </a:txBody>
                  <a:tcPr marL="0" marR="0" marT="39370" marB="0">
                    <a:lnL w="3175">
                      <a:solidFill>
                        <a:srgbClr val="0A2645"/>
                      </a:solidFill>
                      <a:prstDash val="solid"/>
                    </a:lnL>
                    <a:lnR w="3175" cap="flat" cmpd="sng" algn="ctr">
                      <a:solidFill>
                        <a:srgbClr val="0A2645"/>
                      </a:solidFill>
                      <a:prstDash val="solid"/>
                      <a:round/>
                      <a:headEnd type="none" w="med" len="med"/>
                      <a:tailEnd type="none" w="med" len="med"/>
                    </a:lnR>
                    <a:lnB w="3175" cap="flat" cmpd="sng" algn="ctr">
                      <a:solidFill>
                        <a:srgbClr val="0A2645"/>
                      </a:solidFill>
                      <a:prstDash val="solid"/>
                      <a:round/>
                      <a:headEnd type="none" w="med" len="med"/>
                      <a:tailEnd type="none" w="med" len="med"/>
                    </a:lnB>
                    <a:solidFill>
                      <a:srgbClr val="DBF1FF"/>
                    </a:solidFill>
                  </a:tcPr>
                </a:tc>
                <a:tc>
                  <a:txBody>
                    <a:bodyPr/>
                    <a:lstStyle/>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spc="0" baseline="0" dirty="0">
                          <a:solidFill>
                            <a:srgbClr val="233C57"/>
                          </a:solidFill>
                          <a:latin typeface="DM Sans 14pt" pitchFamily="2" charset="77"/>
                          <a:ea typeface="+mn-ea"/>
                          <a:cs typeface="Arial"/>
                        </a:rPr>
                        <a:t>Ability to communicate clearly and confidently with colleagues, senior leaders, trustees, suppliers and external partners. </a:t>
                      </a: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Ability to explain technical, cyber security and system-related issues in plain English for non-technical audiences. </a:t>
                      </a:r>
                      <a:endParaRPr lang="en-GB" sz="1100" spc="0" baseline="0" dirty="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Ability to listen carefully, understand user needs and provide practical, proportionate advice. </a:t>
                      </a:r>
                      <a:endParaRPr lang="en-GB" sz="1100" spc="0" baseline="0" dirty="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Ability to build trust with colleagues and support positive technology adoption across the Trust. </a:t>
                      </a:r>
                      <a:endParaRPr lang="en-GB" sz="1100" spc="0" baseline="0" dirty="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Ability to challenge constructively where technology, security, supplier or resilience risks need to be addressed. </a:t>
                      </a:r>
                      <a:endParaRPr lang="en-GB" sz="1100" spc="0" baseline="0" dirty="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Ability to produce clear written guidance, documentation, reports and recommendations.</a:t>
                      </a:r>
                      <a:endParaRPr lang="en-GB" sz="1100" spc="0" baseline="0" dirty="0">
                        <a:solidFill>
                          <a:srgbClr val="233C57"/>
                        </a:solidFill>
                        <a:latin typeface="DM Sans 14pt" pitchFamily="2" charset="77"/>
                        <a:ea typeface="+mn-ea"/>
                        <a:cs typeface="Arial"/>
                      </a:endParaRPr>
                    </a:p>
                  </a:txBody>
                  <a:tcPr marL="0" marR="0" marT="39370" marB="0">
                    <a:lnL w="3175" cap="flat" cmpd="sng" algn="ctr">
                      <a:solidFill>
                        <a:srgbClr val="0A2645"/>
                      </a:solidFill>
                      <a:prstDash val="solid"/>
                      <a:round/>
                      <a:headEnd type="none" w="med" len="med"/>
                      <a:tailEnd type="none" w="med" len="med"/>
                    </a:lnL>
                    <a:lnR w="3175" cap="flat" cmpd="sng" algn="ctr">
                      <a:solidFill>
                        <a:srgbClr val="0A2645"/>
                      </a:solidFill>
                      <a:prstDash val="solid"/>
                      <a:round/>
                      <a:headEnd type="none" w="med" len="med"/>
                      <a:tailEnd type="none" w="med" len="med"/>
                    </a:lnR>
                    <a:lnB w="3175" cap="flat" cmpd="sng" algn="ctr">
                      <a:solidFill>
                        <a:srgbClr val="0A2645"/>
                      </a:solidFill>
                      <a:prstDash val="solid"/>
                      <a:round/>
                      <a:headEnd type="none" w="med" len="med"/>
                      <a:tailEnd type="none" w="med" len="med"/>
                    </a:lnB>
                    <a:solidFill>
                      <a:srgbClr val="B8E4FF"/>
                    </a:solidFill>
                  </a:tcPr>
                </a:tc>
                <a:tc>
                  <a:txBody>
                    <a:bodyPr/>
                    <a:lstStyle/>
                    <a:p>
                      <a:pPr marL="222250" marR="28448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spc="0" baseline="0" dirty="0">
                          <a:solidFill>
                            <a:srgbClr val="233C57"/>
                          </a:solidFill>
                          <a:latin typeface="DM Sans 14pt" pitchFamily="2" charset="77"/>
                          <a:ea typeface="+mn-ea"/>
                          <a:cs typeface="Arial"/>
                        </a:rPr>
                        <a:t>Experience communicating technology or cyber security issues to senior leadership, committees or trustees.</a:t>
                      </a:r>
                    </a:p>
                    <a:p>
                      <a:pPr marL="50800" marR="284480" indent="0" algn="l">
                        <a:lnSpc>
                          <a:spcPct val="106100"/>
                        </a:lnSpc>
                        <a:spcBef>
                          <a:spcPts val="310"/>
                        </a:spcBef>
                        <a:buFont typeface="Arial" panose="020B0604020202020204" pitchFamily="34" charset="0"/>
                        <a:buNone/>
                      </a:pPr>
                      <a:endParaRPr sz="1100" spc="0" baseline="0" dirty="0">
                        <a:latin typeface="DM Sans 14pt" pitchFamily="2" charset="77"/>
                        <a:cs typeface="Arial"/>
                      </a:endParaRPr>
                    </a:p>
                  </a:txBody>
                  <a:tcPr marL="0" marR="0" marT="39370" marB="0">
                    <a:lnL w="3175" cap="flat" cmpd="sng" algn="ctr">
                      <a:solidFill>
                        <a:srgbClr val="0A2645"/>
                      </a:solidFill>
                      <a:prstDash val="solid"/>
                      <a:round/>
                      <a:headEnd type="none" w="med" len="med"/>
                      <a:tailEnd type="none" w="med" len="med"/>
                    </a:lnL>
                    <a:lnR w="3175">
                      <a:solidFill>
                        <a:srgbClr val="0A2645"/>
                      </a:solidFill>
                      <a:prstDash val="solid"/>
                    </a:lnR>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1"/>
                  </a:ext>
                </a:extLst>
              </a:tr>
              <a:tr h="498382">
                <a:tc>
                  <a:txBody>
                    <a:bodyPr/>
                    <a:lstStyle/>
                    <a:p>
                      <a:pPr marL="50800" marR="164465" algn="l">
                        <a:lnSpc>
                          <a:spcPct val="106100"/>
                        </a:lnSpc>
                        <a:spcBef>
                          <a:spcPts val="310"/>
                        </a:spcBef>
                      </a:pPr>
                      <a:r>
                        <a:rPr lang="en-GB" sz="1100" spc="0" baseline="0">
                          <a:solidFill>
                            <a:srgbClr val="233C57"/>
                          </a:solidFill>
                          <a:latin typeface="DM Sans 14pt" pitchFamily="2" charset="77"/>
                          <a:cs typeface="Arial"/>
                        </a:rPr>
                        <a:t>Organisational skills</a:t>
                      </a:r>
                      <a:endParaRPr sz="1100" spc="0" baseline="0">
                        <a:latin typeface="DM Sans 14pt" pitchFamily="2" charset="77"/>
                        <a:cs typeface="Arial"/>
                      </a:endParaRPr>
                    </a:p>
                  </a:txBody>
                  <a:tcPr marL="0" marR="0" marT="39370" marB="0">
                    <a:lnL w="3175">
                      <a:solidFill>
                        <a:srgbClr val="0A2645"/>
                      </a:solidFill>
                      <a:prstDash val="solid"/>
                    </a:lnL>
                    <a:lnR w="3175" cap="flat" cmpd="sng" algn="ctr">
                      <a:solidFill>
                        <a:srgbClr val="0A2645"/>
                      </a:solidFill>
                      <a:prstDash val="solid"/>
                      <a:round/>
                      <a:headEnd type="none" w="med" len="med"/>
                      <a:tailEnd type="none" w="med" len="me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DBF1FF"/>
                    </a:solidFill>
                  </a:tcPr>
                </a:tc>
                <a:tc>
                  <a:txBody>
                    <a:bodyPr/>
                    <a:lstStyle/>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Proven </a:t>
                      </a:r>
                      <a:r>
                        <a:rPr lang="en-US" sz="1100" spc="0" baseline="0" err="1">
                          <a:solidFill>
                            <a:srgbClr val="233C57"/>
                          </a:solidFill>
                          <a:latin typeface="DM Sans 14pt" pitchFamily="2" charset="77"/>
                          <a:ea typeface="+mn-ea"/>
                          <a:cs typeface="Arial"/>
                        </a:rPr>
                        <a:t>organisational</a:t>
                      </a:r>
                      <a:r>
                        <a:rPr lang="en-US" sz="1100" spc="0" baseline="0">
                          <a:solidFill>
                            <a:srgbClr val="233C57"/>
                          </a:solidFill>
                          <a:latin typeface="DM Sans 14pt" pitchFamily="2" charset="77"/>
                          <a:ea typeface="+mn-ea"/>
                          <a:cs typeface="Arial"/>
                        </a:rPr>
                        <a:t> skills, including the ability to work autonomously, </a:t>
                      </a:r>
                      <a:r>
                        <a:rPr lang="en-US" sz="1100" spc="0" baseline="0" err="1">
                          <a:solidFill>
                            <a:srgbClr val="233C57"/>
                          </a:solidFill>
                          <a:latin typeface="DM Sans 14pt" pitchFamily="2" charset="77"/>
                          <a:ea typeface="+mn-ea"/>
                          <a:cs typeface="Arial"/>
                        </a:rPr>
                        <a:t>prioritise</a:t>
                      </a:r>
                      <a:r>
                        <a:rPr lang="en-US" sz="1100" spc="0" baseline="0">
                          <a:solidFill>
                            <a:srgbClr val="233C57"/>
                          </a:solidFill>
                          <a:latin typeface="DM Sans 14pt" pitchFamily="2" charset="77"/>
                          <a:ea typeface="+mn-ea"/>
                          <a:cs typeface="Arial"/>
                        </a:rPr>
                        <a:t> competing demands and meet deadlines.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Ability to balance day-to-day support needs with longer-term improvement, risk reduction and planning work.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High attention to detail, especially in relation to access, security, documentation, suppliers and system changes.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Ability to manage multiple pieces of work across different teams, suppliers and systems.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Ability to identify, lead and implement practical change in a positive and proportionate way.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Ability to maintain clear records of decisions, actions, risks, renewals, supplier arrangements and key IT processes.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Ability to remain calm and effective when responding to urgent IT, supplier, cyber security or service continuity issues.</a:t>
                      </a:r>
                      <a:endParaRPr lang="en-GB" sz="1100" spc="0" baseline="0">
                        <a:solidFill>
                          <a:srgbClr val="233C57"/>
                        </a:solidFill>
                        <a:latin typeface="DM Sans 14pt" pitchFamily="2" charset="77"/>
                        <a:ea typeface="+mn-ea"/>
                        <a:cs typeface="Arial"/>
                      </a:endParaRPr>
                    </a:p>
                  </a:txBody>
                  <a:tcPr marL="0" marR="0" marT="39370" marB="0">
                    <a:lnL w="3175" cap="flat" cmpd="sng" algn="ctr">
                      <a:solidFill>
                        <a:srgbClr val="0A2645"/>
                      </a:solidFill>
                      <a:prstDash val="solid"/>
                      <a:round/>
                      <a:headEnd type="none" w="med" len="med"/>
                      <a:tailEnd type="none" w="med" len="med"/>
                    </a:lnL>
                    <a:lnR w="3175" cap="flat" cmpd="sng" algn="ctr">
                      <a:solidFill>
                        <a:srgbClr val="0A2645"/>
                      </a:solidFill>
                      <a:prstDash val="solid"/>
                      <a:round/>
                      <a:headEnd type="none" w="med" len="med"/>
                      <a:tailEnd type="none" w="med" len="me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B8E4FF"/>
                    </a:solidFill>
                  </a:tcPr>
                </a:tc>
                <a:tc>
                  <a:txBody>
                    <a:bodyPr/>
                    <a:lstStyle/>
                    <a:p>
                      <a:pPr marL="50800" marR="455295" indent="0" algn="l">
                        <a:lnSpc>
                          <a:spcPct val="106100"/>
                        </a:lnSpc>
                        <a:spcBef>
                          <a:spcPts val="315"/>
                        </a:spcBef>
                        <a:buFont typeface="Arial" panose="020B0604020202020204" pitchFamily="34" charset="0"/>
                        <a:buNone/>
                      </a:pPr>
                      <a:endParaRPr sz="1100" spc="0" baseline="0" dirty="0">
                        <a:latin typeface="DM Sans 14pt" pitchFamily="2" charset="77"/>
                        <a:cs typeface="Arial"/>
                      </a:endParaRPr>
                    </a:p>
                  </a:txBody>
                  <a:tcPr marL="0" marR="0" marT="40005" marB="0">
                    <a:lnL w="3175" cap="flat" cmpd="sng" algn="ctr">
                      <a:solidFill>
                        <a:srgbClr val="0A2645"/>
                      </a:solidFill>
                      <a:prstDash val="solid"/>
                      <a:round/>
                      <a:headEnd type="none" w="med" len="med"/>
                      <a:tailEnd type="none" w="med" len="med"/>
                    </a:lnL>
                    <a:lnR w="3175">
                      <a:solidFill>
                        <a:srgbClr val="0A2645"/>
                      </a:solidFill>
                      <a:prstDash val="solid"/>
                    </a:lnR>
                    <a:lnT w="3175" cap="flat" cmpd="sng" algn="ctr">
                      <a:solidFill>
                        <a:srgbClr val="0A2645"/>
                      </a:solidFill>
                      <a:prstDash val="solid"/>
                      <a:round/>
                      <a:headEnd type="none" w="med" len="med"/>
                      <a:tailEnd type="none" w="med" len="med"/>
                    </a:lnT>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3761645835"/>
                  </a:ext>
                </a:extLst>
              </a:tr>
            </a:tbl>
          </a:graphicData>
        </a:graphic>
      </p:graphicFrame>
      <p:sp>
        <p:nvSpPr>
          <p:cNvPr id="14" name="object 22">
            <a:extLst>
              <a:ext uri="{FF2B5EF4-FFF2-40B4-BE49-F238E27FC236}">
                <a16:creationId xmlns:a16="http://schemas.microsoft.com/office/drawing/2014/main" id="{90F5DBFE-2AB1-27FE-D426-6A1EA4B352CD}"/>
              </a:ext>
            </a:extLst>
          </p:cNvPr>
          <p:cNvSpPr txBox="1">
            <a:spLocks/>
          </p:cNvSpPr>
          <p:nvPr/>
        </p:nvSpPr>
        <p:spPr>
          <a:xfrm>
            <a:off x="6914639" y="406396"/>
            <a:ext cx="2377831" cy="437841"/>
          </a:xfrm>
          <a:prstGeom prst="rect">
            <a:avLst/>
          </a:prstGeom>
          <a:solidFill>
            <a:srgbClr val="3D54C9"/>
          </a:solidFill>
          <a:ln>
            <a:noFill/>
          </a:ln>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1300" b="1">
                <a:solidFill>
                  <a:schemeClr val="bg1"/>
                </a:solidFill>
                <a:latin typeface="DM Sans 14pt SemiBold" pitchFamily="2" charset="77"/>
              </a:rPr>
              <a:t>IT Manager</a:t>
            </a:r>
          </a:p>
        </p:txBody>
      </p:sp>
    </p:spTree>
    <p:extLst>
      <p:ext uri="{BB962C8B-B14F-4D97-AF65-F5344CB8AC3E}">
        <p14:creationId xmlns:p14="http://schemas.microsoft.com/office/powerpoint/2010/main" val="2404135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5AAD6-4A1D-D63F-A794-413ABB6CD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CA7A9-E633-B4A2-01CF-820E3FCC4FF7}"/>
              </a:ext>
            </a:extLst>
          </p:cNvPr>
          <p:cNvSpPr>
            <a:spLocks noGrp="1"/>
          </p:cNvSpPr>
          <p:nvPr>
            <p:ph type="title"/>
          </p:nvPr>
        </p:nvSpPr>
        <p:spPr>
          <a:xfrm>
            <a:off x="571498" y="1014848"/>
            <a:ext cx="8462773" cy="637097"/>
          </a:xfrm>
        </p:spPr>
        <p:txBody>
          <a:bodyPr/>
          <a:lstStyle/>
          <a:p>
            <a:r>
              <a:rPr lang="en-US" dirty="0"/>
              <a:t>Person specification</a:t>
            </a:r>
          </a:p>
        </p:txBody>
      </p:sp>
      <p:sp>
        <p:nvSpPr>
          <p:cNvPr id="6" name="Date Placeholder 5">
            <a:extLst>
              <a:ext uri="{FF2B5EF4-FFF2-40B4-BE49-F238E27FC236}">
                <a16:creationId xmlns:a16="http://schemas.microsoft.com/office/drawing/2014/main" id="{FF44AD39-65B7-4440-F48B-FD2F19EB3EFB}"/>
              </a:ext>
            </a:extLst>
          </p:cNvPr>
          <p:cNvSpPr>
            <a:spLocks noGrp="1"/>
          </p:cNvSpPr>
          <p:nvPr>
            <p:ph type="dt" sz="half" idx="13"/>
          </p:nvPr>
        </p:nvSpPr>
        <p:spPr/>
        <p:txBody>
          <a:bodyPr/>
          <a:lstStyle/>
          <a:p>
            <a:pPr marL="12700">
              <a:lnSpc>
                <a:spcPct val="100000"/>
              </a:lnSpc>
              <a:spcBef>
                <a:spcPts val="90"/>
              </a:spcBef>
            </a:pPr>
            <a:r>
              <a:rPr lang="en-GB" spc="-10"/>
              <a:t>mstrust.org.uk</a:t>
            </a:r>
          </a:p>
        </p:txBody>
      </p:sp>
      <p:sp>
        <p:nvSpPr>
          <p:cNvPr id="7" name="Footer Placeholder 6">
            <a:extLst>
              <a:ext uri="{FF2B5EF4-FFF2-40B4-BE49-F238E27FC236}">
                <a16:creationId xmlns:a16="http://schemas.microsoft.com/office/drawing/2014/main" id="{283E9BD3-4435-ABDD-6B86-DDBCEA7AF3E8}"/>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8" name="Slide Number Placeholder 7">
            <a:extLst>
              <a:ext uri="{FF2B5EF4-FFF2-40B4-BE49-F238E27FC236}">
                <a16:creationId xmlns:a16="http://schemas.microsoft.com/office/drawing/2014/main" id="{0BDD9333-AFAD-6426-5EB2-5CD1D23868A9}"/>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19</a:t>
            </a:fld>
            <a:endParaRPr lang="en-GB" spc="-25"/>
          </a:p>
        </p:txBody>
      </p:sp>
      <p:graphicFrame>
        <p:nvGraphicFramePr>
          <p:cNvPr id="9" name="object 7">
            <a:extLst>
              <a:ext uri="{FF2B5EF4-FFF2-40B4-BE49-F238E27FC236}">
                <a16:creationId xmlns:a16="http://schemas.microsoft.com/office/drawing/2014/main" id="{9026C017-E0D7-B257-CE60-A656FA925996}"/>
              </a:ext>
            </a:extLst>
          </p:cNvPr>
          <p:cNvGraphicFramePr>
            <a:graphicFrameLocks noGrp="1"/>
          </p:cNvGraphicFramePr>
          <p:nvPr>
            <p:extLst>
              <p:ext uri="{D42A27DB-BD31-4B8C-83A1-F6EECF244321}">
                <p14:modId xmlns:p14="http://schemas.microsoft.com/office/powerpoint/2010/main" val="275225099"/>
              </p:ext>
            </p:extLst>
          </p:nvPr>
        </p:nvGraphicFramePr>
        <p:xfrm>
          <a:off x="571499" y="1739866"/>
          <a:ext cx="8462773" cy="3336925"/>
        </p:xfrm>
        <a:graphic>
          <a:graphicData uri="http://schemas.openxmlformats.org/drawingml/2006/table">
            <a:tbl>
              <a:tblPr firstRow="1" bandRow="1">
                <a:tableStyleId>{2D5ABB26-0587-4C30-8999-92F81FD0307C}</a:tableStyleId>
              </a:tblPr>
              <a:tblGrid>
                <a:gridCol w="1641350">
                  <a:extLst>
                    <a:ext uri="{9D8B030D-6E8A-4147-A177-3AD203B41FA5}">
                      <a16:colId xmlns:a16="http://schemas.microsoft.com/office/drawing/2014/main" val="20000"/>
                    </a:ext>
                  </a:extLst>
                </a:gridCol>
                <a:gridCol w="4380991">
                  <a:extLst>
                    <a:ext uri="{9D8B030D-6E8A-4147-A177-3AD203B41FA5}">
                      <a16:colId xmlns:a16="http://schemas.microsoft.com/office/drawing/2014/main" val="20001"/>
                    </a:ext>
                  </a:extLst>
                </a:gridCol>
                <a:gridCol w="2440432">
                  <a:extLst>
                    <a:ext uri="{9D8B030D-6E8A-4147-A177-3AD203B41FA5}">
                      <a16:colId xmlns:a16="http://schemas.microsoft.com/office/drawing/2014/main" val="195356084"/>
                    </a:ext>
                  </a:extLst>
                </a:gridCol>
              </a:tblGrid>
              <a:tr h="279400">
                <a:tc>
                  <a:txBody>
                    <a:bodyPr/>
                    <a:lstStyle/>
                    <a:p>
                      <a:pPr marL="50800">
                        <a:lnSpc>
                          <a:spcPct val="100000"/>
                        </a:lnSpc>
                        <a:spcBef>
                          <a:spcPts val="400"/>
                        </a:spcBef>
                      </a:pPr>
                      <a:r>
                        <a:rPr lang="en-GB" sz="1100" b="1" spc="0" baseline="0">
                          <a:solidFill>
                            <a:srgbClr val="FFFFFF"/>
                          </a:solidFill>
                          <a:latin typeface="DM Sans 14pt" pitchFamily="2" charset="77"/>
                          <a:cs typeface="Arial"/>
                        </a:rPr>
                        <a:t>Area</a:t>
                      </a:r>
                      <a:endParaRPr sz="1100" spc="0" baseline="0">
                        <a:latin typeface="DM Sans 14pt" pitchFamily="2" charset="77"/>
                        <a:cs typeface="Arial"/>
                      </a:endParaRPr>
                    </a:p>
                  </a:txBody>
                  <a:tcPr marL="0" marR="0" marT="50800" marB="0">
                    <a:solidFill>
                      <a:srgbClr val="0A2645"/>
                    </a:solidFill>
                  </a:tcPr>
                </a:tc>
                <a:tc>
                  <a:txBody>
                    <a:bodyPr/>
                    <a:lstStyle/>
                    <a:p>
                      <a:pPr marL="50800">
                        <a:lnSpc>
                          <a:spcPct val="100000"/>
                        </a:lnSpc>
                        <a:spcBef>
                          <a:spcPts val="400"/>
                        </a:spcBef>
                      </a:pPr>
                      <a:r>
                        <a:rPr lang="en-GB" sz="1100" b="1" spc="0" baseline="0">
                          <a:solidFill>
                            <a:srgbClr val="FFFFFF"/>
                          </a:solidFill>
                          <a:latin typeface="DM Sans 14pt" pitchFamily="2" charset="77"/>
                          <a:cs typeface="Arial"/>
                        </a:rPr>
                        <a:t>Essential                     </a:t>
                      </a:r>
                      <a:endParaRPr sz="1100" spc="0" baseline="0">
                        <a:latin typeface="DM Sans 14pt" pitchFamily="2" charset="77"/>
                        <a:cs typeface="Arial"/>
                      </a:endParaRPr>
                    </a:p>
                  </a:txBody>
                  <a:tcPr marL="0" marR="0" marT="50800" marB="0">
                    <a:solidFill>
                      <a:srgbClr val="0A2645"/>
                    </a:solidFill>
                  </a:tcPr>
                </a:tc>
                <a:tc>
                  <a:txBody>
                    <a:bodyPr/>
                    <a:lstStyle/>
                    <a:p>
                      <a:pPr marL="50800">
                        <a:lnSpc>
                          <a:spcPct val="100000"/>
                        </a:lnSpc>
                        <a:spcBef>
                          <a:spcPts val="400"/>
                        </a:spcBef>
                      </a:pPr>
                      <a:r>
                        <a:rPr lang="en-GB" sz="1100" spc="0" baseline="0">
                          <a:solidFill>
                            <a:schemeClr val="bg1"/>
                          </a:solidFill>
                          <a:latin typeface="DM Sans 14pt" pitchFamily="2" charset="77"/>
                          <a:cs typeface="Arial"/>
                        </a:rPr>
                        <a:t>Desirable</a:t>
                      </a:r>
                      <a:endParaRPr sz="1100" spc="0" baseline="0">
                        <a:solidFill>
                          <a:schemeClr val="bg1"/>
                        </a:solidFill>
                        <a:latin typeface="DM Sans 14pt" pitchFamily="2" charset="77"/>
                        <a:cs typeface="Arial"/>
                      </a:endParaRPr>
                    </a:p>
                  </a:txBody>
                  <a:tcPr marL="0" marR="0" marT="50800" marB="0">
                    <a:solidFill>
                      <a:srgbClr val="0A2645"/>
                    </a:solidFill>
                  </a:tcPr>
                </a:tc>
                <a:extLst>
                  <a:ext uri="{0D108BD9-81ED-4DB2-BD59-A6C34878D82A}">
                    <a16:rowId xmlns:a16="http://schemas.microsoft.com/office/drawing/2014/main" val="10000"/>
                  </a:ext>
                </a:extLst>
              </a:tr>
              <a:tr h="498382">
                <a:tc>
                  <a:txBody>
                    <a:bodyPr/>
                    <a:lstStyle/>
                    <a:p>
                      <a:pPr marL="50800" marR="164465" algn="l">
                        <a:lnSpc>
                          <a:spcPct val="106100"/>
                        </a:lnSpc>
                        <a:spcBef>
                          <a:spcPts val="310"/>
                        </a:spcBef>
                      </a:pPr>
                      <a:r>
                        <a:rPr lang="en-US" sz="1100" spc="0" baseline="0">
                          <a:solidFill>
                            <a:srgbClr val="233C57"/>
                          </a:solidFill>
                          <a:latin typeface="DM Sans 14pt" pitchFamily="2" charset="77"/>
                          <a:ea typeface="+mn-ea"/>
                          <a:cs typeface="Arial"/>
                        </a:rPr>
                        <a:t>IT skills</a:t>
                      </a:r>
                      <a:endParaRPr sz="1100" spc="0" baseline="0">
                        <a:solidFill>
                          <a:srgbClr val="233C57"/>
                        </a:solidFill>
                        <a:latin typeface="DM Sans 14pt" pitchFamily="2" charset="77"/>
                        <a:ea typeface="+mn-ea"/>
                        <a:cs typeface="Arial"/>
                      </a:endParaRPr>
                    </a:p>
                  </a:txBody>
                  <a:tcPr marL="0" marR="0" marT="39370" marB="0">
                    <a:lnL w="3175">
                      <a:solidFill>
                        <a:srgbClr val="0A2645"/>
                      </a:solidFill>
                      <a:prstDash val="solid"/>
                    </a:lnL>
                    <a:lnR w="3175" cap="flat" cmpd="sng" algn="ctr">
                      <a:solidFill>
                        <a:srgbClr val="0A2645"/>
                      </a:solidFill>
                      <a:prstDash val="solid"/>
                      <a:round/>
                      <a:headEnd type="none" w="med" len="med"/>
                      <a:tailEnd type="none" w="med" len="med"/>
                    </a:lnR>
                    <a:lnB w="3175">
                      <a:solidFill>
                        <a:srgbClr val="0A2645"/>
                      </a:solidFill>
                      <a:prstDash val="solid"/>
                    </a:lnB>
                    <a:solidFill>
                      <a:srgbClr val="DBF1FF"/>
                    </a:solidFill>
                  </a:tcPr>
                </a:tc>
                <a:tc>
                  <a:txBody>
                    <a:bodyPr/>
                    <a:lstStyle/>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Strong practical IT skills, including confident use and administration of Microsoft 365 tools such as Outlook, Teams, SharePoint, OneDrive and related services. </a:t>
                      </a: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Experience managing or supporting user accounts, permissions, devices, software </a:t>
                      </a:r>
                      <a:r>
                        <a:rPr lang="en-US" sz="1100" spc="0" baseline="0" err="1">
                          <a:solidFill>
                            <a:srgbClr val="233C57"/>
                          </a:solidFill>
                          <a:latin typeface="DM Sans 14pt" pitchFamily="2" charset="77"/>
                          <a:ea typeface="+mn-ea"/>
                          <a:cs typeface="Arial"/>
                        </a:rPr>
                        <a:t>licences</a:t>
                      </a:r>
                      <a:r>
                        <a:rPr lang="en-US" sz="1100" spc="0" baseline="0">
                          <a:solidFill>
                            <a:srgbClr val="233C57"/>
                          </a:solidFill>
                          <a:latin typeface="DM Sans 14pt" pitchFamily="2" charset="77"/>
                          <a:ea typeface="+mn-ea"/>
                          <a:cs typeface="Arial"/>
                        </a:rPr>
                        <a:t> and access to business systems.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Experience supporting endpoint devices, printers, telephony, collaboration tools and hybrid working arrangements.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Ability to troubleshoot common IT issues and work effectively with external IT support where escalation is needed.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Ability to use IT systems to maintain clear records, track actions, manage suppliers and support effective reporting.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Understanding of safe file storage, information sharing, device compliance and appropriate use of </a:t>
                      </a:r>
                      <a:r>
                        <a:rPr lang="en-US" sz="1100" spc="0" baseline="0" err="1">
                          <a:solidFill>
                            <a:srgbClr val="233C57"/>
                          </a:solidFill>
                          <a:latin typeface="DM Sans 14pt" pitchFamily="2" charset="77"/>
                          <a:ea typeface="+mn-ea"/>
                          <a:cs typeface="Arial"/>
                        </a:rPr>
                        <a:t>organisational</a:t>
                      </a:r>
                      <a:r>
                        <a:rPr lang="en-US" sz="1100" spc="0" baseline="0">
                          <a:solidFill>
                            <a:srgbClr val="233C57"/>
                          </a:solidFill>
                          <a:latin typeface="DM Sans 14pt" pitchFamily="2" charset="77"/>
                          <a:ea typeface="+mn-ea"/>
                          <a:cs typeface="Arial"/>
                        </a:rPr>
                        <a:t> systems.</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endParaRPr lang="en-GB" sz="1100" spc="0" baseline="0">
                        <a:solidFill>
                          <a:srgbClr val="233C57"/>
                        </a:solidFill>
                        <a:latin typeface="DM Sans 14pt" pitchFamily="2" charset="77"/>
                        <a:ea typeface="+mn-ea"/>
                        <a:cs typeface="Arial"/>
                      </a:endParaRPr>
                    </a:p>
                  </a:txBody>
                  <a:tcPr marL="0" marR="0" marT="40005" marB="0">
                    <a:lnL w="3175" cap="flat" cmpd="sng" algn="ctr">
                      <a:solidFill>
                        <a:srgbClr val="0A2645"/>
                      </a:solidFill>
                      <a:prstDash val="solid"/>
                      <a:round/>
                      <a:headEnd type="none" w="med" len="med"/>
                      <a:tailEnd type="none" w="med" len="med"/>
                    </a:lnL>
                    <a:lnR w="3175" cap="flat" cmpd="sng" algn="ctr">
                      <a:solidFill>
                        <a:srgbClr val="0A2645"/>
                      </a:solidFill>
                      <a:prstDash val="solid"/>
                      <a:round/>
                      <a:headEnd type="none" w="med" len="med"/>
                      <a:tailEnd type="none" w="med" len="med"/>
                    </a:lnR>
                    <a:lnB w="3175">
                      <a:solidFill>
                        <a:srgbClr val="0A2645"/>
                      </a:solidFill>
                      <a:prstDash val="solid"/>
                    </a:lnB>
                    <a:solidFill>
                      <a:srgbClr val="B8E4FF"/>
                    </a:solidFill>
                  </a:tcPr>
                </a:tc>
                <a:tc>
                  <a:txBody>
                    <a:bodyPr/>
                    <a:lstStyle/>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Experience with CRM databases, fundraising systems, email marketing platforms or similar business systems.</a:t>
                      </a:r>
                      <a:endParaRPr lang="en-GB" sz="1100" spc="0" baseline="0" dirty="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Experience with Microsoft Intune, device management, endpoint security, backup tools or cyber security platforms.</a:t>
                      </a:r>
                      <a:endParaRPr lang="en-GB" sz="1100" spc="0" baseline="0" dirty="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Experience supporting Teams, Zoom or other virtual meeting platforms for staff, senior leadership, Board or trustee meetings.</a:t>
                      </a:r>
                      <a:endParaRPr lang="en-GB" sz="1100" spc="0" baseline="0" dirty="0">
                        <a:solidFill>
                          <a:srgbClr val="233C57"/>
                        </a:solidFill>
                        <a:latin typeface="DM Sans 14pt" pitchFamily="2" charset="77"/>
                        <a:ea typeface="+mn-ea"/>
                        <a:cs typeface="Arial"/>
                      </a:endParaRPr>
                    </a:p>
                    <a:p>
                      <a:pPr marL="171450" indent="-171450">
                        <a:buFont typeface="Arial" panose="020B0604020202020204" pitchFamily="34" charset="0"/>
                        <a:buChar char="•"/>
                      </a:pPr>
                      <a:r>
                        <a:rPr lang="en-US" sz="1100" spc="0" baseline="0" dirty="0">
                          <a:solidFill>
                            <a:srgbClr val="233C57"/>
                          </a:solidFill>
                          <a:latin typeface="DM Sans 14pt" pitchFamily="2" charset="77"/>
                          <a:ea typeface="+mn-ea"/>
                          <a:cs typeface="Arial"/>
                        </a:rPr>
                        <a:t>Experience or interest in Microsoft Power Platform tools, such as Power Automate, and Microsoft Copilot, particularly where these can help improve everyday productivity, reduce manual effort or support safer and more consistent ways of working</a:t>
                      </a:r>
                      <a:endParaRPr sz="1100" spc="0" baseline="0" dirty="0">
                        <a:solidFill>
                          <a:srgbClr val="233C57"/>
                        </a:solidFill>
                        <a:latin typeface="DM Sans 14pt" pitchFamily="2" charset="77"/>
                        <a:ea typeface="+mn-ea"/>
                        <a:cs typeface="Arial"/>
                      </a:endParaRPr>
                    </a:p>
                  </a:txBody>
                  <a:tcPr marL="0" marR="0" marT="40005" marB="0">
                    <a:lnL w="3175" cap="flat" cmpd="sng" algn="ctr">
                      <a:solidFill>
                        <a:srgbClr val="0A2645"/>
                      </a:solidFill>
                      <a:prstDash val="solid"/>
                      <a:round/>
                      <a:headEnd type="none" w="med" len="med"/>
                      <a:tailEnd type="none" w="med" len="med"/>
                    </a:lnL>
                    <a:lnR w="3175">
                      <a:solidFill>
                        <a:srgbClr val="0A2645"/>
                      </a:solidFill>
                      <a:prstDash val="solid"/>
                    </a:lnR>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2"/>
                  </a:ext>
                </a:extLst>
              </a:tr>
            </a:tbl>
          </a:graphicData>
        </a:graphic>
      </p:graphicFrame>
      <p:sp>
        <p:nvSpPr>
          <p:cNvPr id="14" name="object 22">
            <a:extLst>
              <a:ext uri="{FF2B5EF4-FFF2-40B4-BE49-F238E27FC236}">
                <a16:creationId xmlns:a16="http://schemas.microsoft.com/office/drawing/2014/main" id="{8F9D7F6E-64C6-68DB-4802-613171B644E6}"/>
              </a:ext>
            </a:extLst>
          </p:cNvPr>
          <p:cNvSpPr txBox="1">
            <a:spLocks/>
          </p:cNvSpPr>
          <p:nvPr/>
        </p:nvSpPr>
        <p:spPr>
          <a:xfrm>
            <a:off x="6914639" y="406396"/>
            <a:ext cx="2377831" cy="437841"/>
          </a:xfrm>
          <a:prstGeom prst="rect">
            <a:avLst/>
          </a:prstGeom>
          <a:solidFill>
            <a:srgbClr val="3D54C9"/>
          </a:solidFill>
          <a:ln>
            <a:noFill/>
          </a:ln>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1300" b="1">
                <a:solidFill>
                  <a:schemeClr val="bg1"/>
                </a:solidFill>
                <a:latin typeface="DM Sans 14pt SemiBold" pitchFamily="2" charset="77"/>
              </a:rPr>
              <a:t>IT Manager</a:t>
            </a:r>
          </a:p>
        </p:txBody>
      </p:sp>
    </p:spTree>
    <p:extLst>
      <p:ext uri="{BB962C8B-B14F-4D97-AF65-F5344CB8AC3E}">
        <p14:creationId xmlns:p14="http://schemas.microsoft.com/office/powerpoint/2010/main" val="4192600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2E41DA-4DEA-62E6-1528-A9C3A90131FC}"/>
              </a:ext>
            </a:extLst>
          </p:cNvPr>
          <p:cNvSpPr>
            <a:spLocks noGrp="1"/>
          </p:cNvSpPr>
          <p:nvPr>
            <p:ph type="body" sz="quarter" idx="10"/>
          </p:nvPr>
        </p:nvSpPr>
        <p:spPr>
          <a:xfrm>
            <a:off x="571499" y="1450551"/>
            <a:ext cx="4692163" cy="2182264"/>
          </a:xfrm>
        </p:spPr>
        <p:txBody>
          <a:bodyPr/>
          <a:lstStyle/>
          <a:p>
            <a:pPr>
              <a:tabLst>
                <a:tab pos="4351338" algn="r"/>
              </a:tabLst>
            </a:pPr>
            <a:r>
              <a:rPr lang="en-US"/>
              <a:t>At a glance – key information	3</a:t>
            </a:r>
          </a:p>
          <a:p>
            <a:pPr>
              <a:tabLst>
                <a:tab pos="4351338" algn="r"/>
              </a:tabLst>
            </a:pPr>
            <a:r>
              <a:rPr lang="en-US"/>
              <a:t>Letter from the Chief Executive	4</a:t>
            </a:r>
          </a:p>
          <a:p>
            <a:pPr>
              <a:tabLst>
                <a:tab pos="4351338" algn="r"/>
              </a:tabLst>
            </a:pPr>
            <a:r>
              <a:rPr lang="en-US"/>
              <a:t>About us	5</a:t>
            </a:r>
          </a:p>
          <a:p>
            <a:pPr>
              <a:tabLst>
                <a:tab pos="4351338" algn="r"/>
              </a:tabLst>
            </a:pPr>
            <a:r>
              <a:rPr lang="en-US"/>
              <a:t>Working at MS Trust	8</a:t>
            </a:r>
          </a:p>
          <a:p>
            <a:pPr>
              <a:tabLst>
                <a:tab pos="4351338" algn="r"/>
              </a:tabLst>
            </a:pPr>
            <a:r>
              <a:rPr lang="en-US"/>
              <a:t>How to apply	9</a:t>
            </a:r>
          </a:p>
          <a:p>
            <a:pPr>
              <a:tabLst>
                <a:tab pos="4351338" algn="r"/>
              </a:tabLst>
            </a:pPr>
            <a:r>
              <a:rPr lang="en-US"/>
              <a:t>Job description	10</a:t>
            </a:r>
          </a:p>
        </p:txBody>
      </p:sp>
      <p:sp>
        <p:nvSpPr>
          <p:cNvPr id="3" name="Date Placeholder 2">
            <a:extLst>
              <a:ext uri="{FF2B5EF4-FFF2-40B4-BE49-F238E27FC236}">
                <a16:creationId xmlns:a16="http://schemas.microsoft.com/office/drawing/2014/main" id="{9C071C24-4FCA-2629-69F4-5F91CB28C044}"/>
              </a:ext>
            </a:extLst>
          </p:cNvPr>
          <p:cNvSpPr>
            <a:spLocks noGrp="1"/>
          </p:cNvSpPr>
          <p:nvPr>
            <p:ph type="dt" sz="half" idx="6"/>
          </p:nvPr>
        </p:nvSpPr>
        <p:spPr/>
        <p:txBody>
          <a:bodyPr/>
          <a:lstStyle/>
          <a:p>
            <a:pPr marL="12700">
              <a:lnSpc>
                <a:spcPct val="100000"/>
              </a:lnSpc>
              <a:spcBef>
                <a:spcPts val="90"/>
              </a:spcBef>
            </a:pPr>
            <a:r>
              <a:rPr lang="en-GB" spc="-10"/>
              <a:t>mstrust.org.uk</a:t>
            </a:r>
          </a:p>
        </p:txBody>
      </p:sp>
      <p:sp>
        <p:nvSpPr>
          <p:cNvPr id="4" name="Footer Placeholder 3">
            <a:extLst>
              <a:ext uri="{FF2B5EF4-FFF2-40B4-BE49-F238E27FC236}">
                <a16:creationId xmlns:a16="http://schemas.microsoft.com/office/drawing/2014/main" id="{59BF6730-B668-54AC-FED6-B07732A6974F}"/>
              </a:ext>
            </a:extLst>
          </p:cNvPr>
          <p:cNvSpPr>
            <a:spLocks noGrp="1"/>
          </p:cNvSpPr>
          <p:nvPr>
            <p:ph type="ftr" sz="quarter" idx="5"/>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5" name="Slide Number Placeholder 4">
            <a:extLst>
              <a:ext uri="{FF2B5EF4-FFF2-40B4-BE49-F238E27FC236}">
                <a16:creationId xmlns:a16="http://schemas.microsoft.com/office/drawing/2014/main" id="{14FB9793-F22C-7873-2C6D-90113E086BBC}"/>
              </a:ext>
            </a:extLst>
          </p:cNvPr>
          <p:cNvSpPr>
            <a:spLocks noGrp="1"/>
          </p:cNvSpPr>
          <p:nvPr>
            <p:ph type="sldNum" sz="quarter" idx="7"/>
          </p:nvPr>
        </p:nvSpPr>
        <p:spPr/>
        <p:txBody>
          <a:bodyPr/>
          <a:lstStyle/>
          <a:p>
            <a:pPr marL="12700">
              <a:lnSpc>
                <a:spcPct val="100000"/>
              </a:lnSpc>
              <a:spcBef>
                <a:spcPts val="90"/>
              </a:spcBef>
            </a:pPr>
            <a:fld id="{81D60167-4931-47E6-BA6A-407CBD079E47}" type="slidenum">
              <a:rPr lang="en-GB" spc="-25" smtClean="0"/>
              <a:t>2</a:t>
            </a:fld>
            <a:endParaRPr lang="en-GB" spc="-25"/>
          </a:p>
        </p:txBody>
      </p:sp>
    </p:spTree>
    <p:extLst>
      <p:ext uri="{BB962C8B-B14F-4D97-AF65-F5344CB8AC3E}">
        <p14:creationId xmlns:p14="http://schemas.microsoft.com/office/powerpoint/2010/main" val="334128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17B21-0C96-777F-C8A2-95EFAF6199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B066F-7340-665D-1914-3C262396ECCE}"/>
              </a:ext>
            </a:extLst>
          </p:cNvPr>
          <p:cNvSpPr>
            <a:spLocks noGrp="1"/>
          </p:cNvSpPr>
          <p:nvPr>
            <p:ph type="title"/>
          </p:nvPr>
        </p:nvSpPr>
        <p:spPr>
          <a:xfrm>
            <a:off x="571498" y="1014848"/>
            <a:ext cx="8462773" cy="637097"/>
          </a:xfrm>
        </p:spPr>
        <p:txBody>
          <a:bodyPr/>
          <a:lstStyle/>
          <a:p>
            <a:r>
              <a:rPr lang="en-US" dirty="0"/>
              <a:t>Person specification</a:t>
            </a:r>
          </a:p>
        </p:txBody>
      </p:sp>
      <p:sp>
        <p:nvSpPr>
          <p:cNvPr id="6" name="Date Placeholder 5">
            <a:extLst>
              <a:ext uri="{FF2B5EF4-FFF2-40B4-BE49-F238E27FC236}">
                <a16:creationId xmlns:a16="http://schemas.microsoft.com/office/drawing/2014/main" id="{8CD27971-F877-B4A4-CFC8-2193B0F29636}"/>
              </a:ext>
            </a:extLst>
          </p:cNvPr>
          <p:cNvSpPr>
            <a:spLocks noGrp="1"/>
          </p:cNvSpPr>
          <p:nvPr>
            <p:ph type="dt" sz="half" idx="13"/>
          </p:nvPr>
        </p:nvSpPr>
        <p:spPr/>
        <p:txBody>
          <a:bodyPr/>
          <a:lstStyle/>
          <a:p>
            <a:pPr marL="12700">
              <a:lnSpc>
                <a:spcPct val="100000"/>
              </a:lnSpc>
              <a:spcBef>
                <a:spcPts val="90"/>
              </a:spcBef>
            </a:pPr>
            <a:r>
              <a:rPr lang="en-GB" spc="-10"/>
              <a:t>mstrust.org.uk</a:t>
            </a:r>
          </a:p>
        </p:txBody>
      </p:sp>
      <p:sp>
        <p:nvSpPr>
          <p:cNvPr id="7" name="Footer Placeholder 6">
            <a:extLst>
              <a:ext uri="{FF2B5EF4-FFF2-40B4-BE49-F238E27FC236}">
                <a16:creationId xmlns:a16="http://schemas.microsoft.com/office/drawing/2014/main" id="{1C3000E5-BA0C-F1F6-22CE-99D84208E5F9}"/>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8" name="Slide Number Placeholder 7">
            <a:extLst>
              <a:ext uri="{FF2B5EF4-FFF2-40B4-BE49-F238E27FC236}">
                <a16:creationId xmlns:a16="http://schemas.microsoft.com/office/drawing/2014/main" id="{84436AE7-2E19-962A-2D65-405958447BE7}"/>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20</a:t>
            </a:fld>
            <a:endParaRPr lang="en-GB" spc="-25"/>
          </a:p>
        </p:txBody>
      </p:sp>
      <p:graphicFrame>
        <p:nvGraphicFramePr>
          <p:cNvPr id="9" name="object 7">
            <a:extLst>
              <a:ext uri="{FF2B5EF4-FFF2-40B4-BE49-F238E27FC236}">
                <a16:creationId xmlns:a16="http://schemas.microsoft.com/office/drawing/2014/main" id="{B043F6E9-688F-E778-8F53-DB3C67A64954}"/>
              </a:ext>
            </a:extLst>
          </p:cNvPr>
          <p:cNvGraphicFramePr>
            <a:graphicFrameLocks noGrp="1"/>
          </p:cNvGraphicFramePr>
          <p:nvPr>
            <p:extLst>
              <p:ext uri="{D42A27DB-BD31-4B8C-83A1-F6EECF244321}">
                <p14:modId xmlns:p14="http://schemas.microsoft.com/office/powerpoint/2010/main" val="398070166"/>
              </p:ext>
            </p:extLst>
          </p:nvPr>
        </p:nvGraphicFramePr>
        <p:xfrm>
          <a:off x="571499" y="1739866"/>
          <a:ext cx="8462773" cy="2706370"/>
        </p:xfrm>
        <a:graphic>
          <a:graphicData uri="http://schemas.openxmlformats.org/drawingml/2006/table">
            <a:tbl>
              <a:tblPr firstRow="1" bandRow="1">
                <a:tableStyleId>{2D5ABB26-0587-4C30-8999-92F81FD0307C}</a:tableStyleId>
              </a:tblPr>
              <a:tblGrid>
                <a:gridCol w="1641350">
                  <a:extLst>
                    <a:ext uri="{9D8B030D-6E8A-4147-A177-3AD203B41FA5}">
                      <a16:colId xmlns:a16="http://schemas.microsoft.com/office/drawing/2014/main" val="20000"/>
                    </a:ext>
                  </a:extLst>
                </a:gridCol>
                <a:gridCol w="5010911">
                  <a:extLst>
                    <a:ext uri="{9D8B030D-6E8A-4147-A177-3AD203B41FA5}">
                      <a16:colId xmlns:a16="http://schemas.microsoft.com/office/drawing/2014/main" val="20001"/>
                    </a:ext>
                  </a:extLst>
                </a:gridCol>
                <a:gridCol w="1810512">
                  <a:extLst>
                    <a:ext uri="{9D8B030D-6E8A-4147-A177-3AD203B41FA5}">
                      <a16:colId xmlns:a16="http://schemas.microsoft.com/office/drawing/2014/main" val="195356084"/>
                    </a:ext>
                  </a:extLst>
                </a:gridCol>
              </a:tblGrid>
              <a:tr h="279400">
                <a:tc>
                  <a:txBody>
                    <a:bodyPr/>
                    <a:lstStyle/>
                    <a:p>
                      <a:pPr marL="50800">
                        <a:lnSpc>
                          <a:spcPct val="100000"/>
                        </a:lnSpc>
                        <a:spcBef>
                          <a:spcPts val="400"/>
                        </a:spcBef>
                      </a:pPr>
                      <a:r>
                        <a:rPr lang="en-GB" sz="1100" b="1" spc="0" baseline="0">
                          <a:solidFill>
                            <a:srgbClr val="FFFFFF"/>
                          </a:solidFill>
                          <a:latin typeface="DM Sans 14pt" pitchFamily="2" charset="77"/>
                          <a:cs typeface="Arial"/>
                        </a:rPr>
                        <a:t>Area</a:t>
                      </a:r>
                      <a:endParaRPr sz="1100" spc="0" baseline="0">
                        <a:latin typeface="DM Sans 14pt" pitchFamily="2" charset="77"/>
                        <a:cs typeface="Arial"/>
                      </a:endParaRPr>
                    </a:p>
                  </a:txBody>
                  <a:tcPr marL="0" marR="0" marT="50800" marB="0">
                    <a:solidFill>
                      <a:srgbClr val="0A2645"/>
                    </a:solidFill>
                  </a:tcPr>
                </a:tc>
                <a:tc>
                  <a:txBody>
                    <a:bodyPr/>
                    <a:lstStyle/>
                    <a:p>
                      <a:pPr marL="50800">
                        <a:lnSpc>
                          <a:spcPct val="100000"/>
                        </a:lnSpc>
                        <a:spcBef>
                          <a:spcPts val="400"/>
                        </a:spcBef>
                      </a:pPr>
                      <a:r>
                        <a:rPr lang="en-GB" sz="1100" b="1" spc="0" baseline="0">
                          <a:solidFill>
                            <a:srgbClr val="FFFFFF"/>
                          </a:solidFill>
                          <a:latin typeface="DM Sans 14pt" pitchFamily="2" charset="77"/>
                          <a:cs typeface="Arial"/>
                        </a:rPr>
                        <a:t>Essential                     </a:t>
                      </a:r>
                      <a:endParaRPr sz="1100" spc="0" baseline="0">
                        <a:latin typeface="DM Sans 14pt" pitchFamily="2" charset="77"/>
                        <a:cs typeface="Arial"/>
                      </a:endParaRPr>
                    </a:p>
                  </a:txBody>
                  <a:tcPr marL="0" marR="0" marT="50800" marB="0">
                    <a:solidFill>
                      <a:srgbClr val="0A2645"/>
                    </a:solidFill>
                  </a:tcPr>
                </a:tc>
                <a:tc>
                  <a:txBody>
                    <a:bodyPr/>
                    <a:lstStyle/>
                    <a:p>
                      <a:pPr marL="50800">
                        <a:lnSpc>
                          <a:spcPct val="100000"/>
                        </a:lnSpc>
                        <a:spcBef>
                          <a:spcPts val="400"/>
                        </a:spcBef>
                      </a:pPr>
                      <a:r>
                        <a:rPr lang="en-GB" sz="1100" spc="0" baseline="0">
                          <a:solidFill>
                            <a:schemeClr val="bg1"/>
                          </a:solidFill>
                          <a:latin typeface="DM Sans 14pt" pitchFamily="2" charset="77"/>
                          <a:cs typeface="Arial"/>
                        </a:rPr>
                        <a:t>Desirable</a:t>
                      </a:r>
                      <a:endParaRPr sz="1100" spc="0" baseline="0">
                        <a:solidFill>
                          <a:schemeClr val="bg1"/>
                        </a:solidFill>
                        <a:latin typeface="DM Sans 14pt" pitchFamily="2" charset="77"/>
                        <a:cs typeface="Arial"/>
                      </a:endParaRPr>
                    </a:p>
                  </a:txBody>
                  <a:tcPr marL="0" marR="0" marT="50800" marB="0">
                    <a:solidFill>
                      <a:srgbClr val="0A2645"/>
                    </a:solidFill>
                  </a:tcPr>
                </a:tc>
                <a:extLst>
                  <a:ext uri="{0D108BD9-81ED-4DB2-BD59-A6C34878D82A}">
                    <a16:rowId xmlns:a16="http://schemas.microsoft.com/office/drawing/2014/main" val="10000"/>
                  </a:ext>
                </a:extLst>
              </a:tr>
              <a:tr h="633730">
                <a:tc>
                  <a:txBody>
                    <a:bodyPr/>
                    <a:lstStyle/>
                    <a:p>
                      <a:pPr marL="50800" marR="352425" algn="l">
                        <a:lnSpc>
                          <a:spcPct val="106100"/>
                        </a:lnSpc>
                        <a:spcBef>
                          <a:spcPts val="315"/>
                        </a:spcBef>
                      </a:pPr>
                      <a:r>
                        <a:rPr lang="en-GB" sz="1100" spc="0" baseline="0">
                          <a:solidFill>
                            <a:srgbClr val="233C57"/>
                          </a:solidFill>
                          <a:latin typeface="DM Sans 14pt" pitchFamily="2" charset="77"/>
                          <a:cs typeface="Arial"/>
                        </a:rPr>
                        <a:t>Team working</a:t>
                      </a:r>
                      <a:endParaRPr sz="1100" spc="0" baseline="0">
                        <a:latin typeface="DM Sans 14pt" pitchFamily="2" charset="77"/>
                        <a:cs typeface="Arial"/>
                      </a:endParaRPr>
                    </a:p>
                  </a:txBody>
                  <a:tcPr marL="0" marR="0" marT="40005" marB="0">
                    <a:lnL w="3175">
                      <a:solidFill>
                        <a:srgbClr val="0A2645"/>
                      </a:solidFill>
                      <a:prstDash val="solid"/>
                    </a:lnL>
                    <a:lnR w="3175" cap="flat" cmpd="sng" algn="ctr">
                      <a:solidFill>
                        <a:srgbClr val="0A2645"/>
                      </a:solidFill>
                      <a:prstDash val="solid"/>
                      <a:round/>
                      <a:headEnd type="none" w="med" len="med"/>
                      <a:tailEnd type="none" w="med" len="med"/>
                    </a:lnR>
                    <a:lnB w="3175">
                      <a:solidFill>
                        <a:srgbClr val="0A2645"/>
                      </a:solidFill>
                      <a:prstDash val="solid"/>
                    </a:lnB>
                    <a:solidFill>
                      <a:srgbClr val="DBF1FF"/>
                    </a:solidFill>
                  </a:tcPr>
                </a:tc>
                <a:tc>
                  <a:txBody>
                    <a:bodyPr/>
                    <a:lstStyle/>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Ability to build and maintain strong working relationships with colleagues, senior leaders, trustees, suppliers and external contacts.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Ability to work collaboratively across teams while respecting the ownership and responsibilities of other roles.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Ability to influence positively without direct line management authority.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Ability to support colleagues patiently and constructively, including those with varying levels of technical confidence.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Ability to work with external providers as part of a wider team to deliver reliable, secure and effective IT services. </a:t>
                      </a:r>
                      <a:endParaRPr lang="en-GB" sz="1100" spc="0" baseline="0">
                        <a:solidFill>
                          <a:srgbClr val="233C57"/>
                        </a:solidFill>
                        <a:latin typeface="DM Sans 14pt" pitchFamily="2" charset="77"/>
                        <a:ea typeface="+mn-ea"/>
                        <a:cs typeface="Arial"/>
                      </a:endParaRPr>
                    </a:p>
                  </a:txBody>
                  <a:tcPr marL="0" marR="0" marT="40005" marB="0">
                    <a:lnL w="3175" cap="flat" cmpd="sng" algn="ctr">
                      <a:solidFill>
                        <a:srgbClr val="0A2645"/>
                      </a:solidFill>
                      <a:prstDash val="solid"/>
                      <a:round/>
                      <a:headEnd type="none" w="med" len="med"/>
                      <a:tailEnd type="none" w="med" len="med"/>
                    </a:lnL>
                    <a:lnR w="3175" cap="flat" cmpd="sng" algn="ctr">
                      <a:solidFill>
                        <a:srgbClr val="0A2645"/>
                      </a:solidFill>
                      <a:prstDash val="solid"/>
                      <a:round/>
                      <a:headEnd type="none" w="med" len="med"/>
                      <a:tailEnd type="none" w="med" len="med"/>
                    </a:lnR>
                    <a:lnB w="3175">
                      <a:solidFill>
                        <a:srgbClr val="0A2645"/>
                      </a:solidFill>
                      <a:prstDash val="solid"/>
                    </a:lnB>
                    <a:solidFill>
                      <a:srgbClr val="B8E4FF"/>
                    </a:solidFill>
                  </a:tcPr>
                </a:tc>
                <a:tc>
                  <a:txBody>
                    <a:bodyPr/>
                    <a:lstStyle/>
                    <a:p>
                      <a:pPr marL="222250" marR="447675" indent="-171450" algn="l">
                        <a:lnSpc>
                          <a:spcPct val="106100"/>
                        </a:lnSpc>
                        <a:spcBef>
                          <a:spcPts val="315"/>
                        </a:spcBef>
                        <a:buFont typeface="Arial" panose="020B0604020202020204" pitchFamily="34" charset="0"/>
                        <a:buChar char="•"/>
                      </a:pPr>
                      <a:endParaRPr sz="1100" spc="0" baseline="0">
                        <a:latin typeface="DM Sans 14pt" pitchFamily="2" charset="77"/>
                        <a:cs typeface="Arial"/>
                      </a:endParaRPr>
                    </a:p>
                  </a:txBody>
                  <a:tcPr marL="0" marR="0" marT="40005" marB="0">
                    <a:lnL w="3175" cap="flat" cmpd="sng" algn="ctr">
                      <a:solidFill>
                        <a:srgbClr val="0A2645"/>
                      </a:solidFill>
                      <a:prstDash val="solid"/>
                      <a:round/>
                      <a:headEnd type="none" w="med" len="med"/>
                      <a:tailEnd type="none" w="med" len="med"/>
                    </a:lnL>
                    <a:lnR w="3175">
                      <a:solidFill>
                        <a:srgbClr val="0A2645"/>
                      </a:solidFill>
                      <a:prstDash val="solid"/>
                    </a:lnR>
                    <a:lnB w="3175" cap="flat" cmpd="sng" algn="ctr">
                      <a:solidFill>
                        <a:srgbClr val="0A2645"/>
                      </a:solidFill>
                      <a:prstDash val="solid"/>
                      <a:round/>
                      <a:headEnd type="none" w="med" len="med"/>
                      <a:tailEnd type="none" w="med" len="med"/>
                    </a:lnB>
                    <a:solidFill>
                      <a:srgbClr val="B8E4FF"/>
                    </a:solidFill>
                  </a:tcPr>
                </a:tc>
                <a:extLst>
                  <a:ext uri="{0D108BD9-81ED-4DB2-BD59-A6C34878D82A}">
                    <a16:rowId xmlns:a16="http://schemas.microsoft.com/office/drawing/2014/main" val="10003"/>
                  </a:ext>
                </a:extLst>
              </a:tr>
              <a:tr h="633730">
                <a:tc>
                  <a:txBody>
                    <a:bodyPr/>
                    <a:lstStyle/>
                    <a:p>
                      <a:pPr marL="50800" marR="352425" algn="l">
                        <a:lnSpc>
                          <a:spcPct val="106100"/>
                        </a:lnSpc>
                        <a:spcBef>
                          <a:spcPts val="315"/>
                        </a:spcBef>
                      </a:pPr>
                      <a:r>
                        <a:rPr lang="en-GB" sz="1100" spc="0" baseline="0">
                          <a:solidFill>
                            <a:srgbClr val="233C57"/>
                          </a:solidFill>
                          <a:latin typeface="DM Sans 14pt" pitchFamily="2" charset="77"/>
                          <a:cs typeface="Arial"/>
                        </a:rPr>
                        <a:t>Location</a:t>
                      </a:r>
                      <a:endParaRPr sz="1100" spc="0" baseline="0">
                        <a:latin typeface="DM Sans 14pt" pitchFamily="2" charset="77"/>
                        <a:cs typeface="Arial"/>
                      </a:endParaRPr>
                    </a:p>
                  </a:txBody>
                  <a:tcPr marL="0" marR="0" marT="40005" marB="0">
                    <a:lnL w="3175">
                      <a:solidFill>
                        <a:srgbClr val="0A2645"/>
                      </a:solidFill>
                      <a:prstDash val="solid"/>
                    </a:lnL>
                    <a:lnR w="3175">
                      <a:solidFill>
                        <a:srgbClr val="0A2645"/>
                      </a:solidFill>
                      <a:prstDash val="solid"/>
                    </a:lnR>
                    <a:lnT w="3175" cap="flat" cmpd="sng" algn="ctr">
                      <a:solidFill>
                        <a:srgbClr val="0A2645"/>
                      </a:solidFill>
                      <a:prstDash val="solid"/>
                      <a:round/>
                      <a:headEnd type="none" w="med" len="med"/>
                      <a:tailEnd type="none" w="med" len="med"/>
                    </a:lnT>
                    <a:lnB w="3175">
                      <a:solidFill>
                        <a:srgbClr val="0A2645"/>
                      </a:solidFill>
                      <a:prstDash val="solid"/>
                    </a:lnB>
                    <a:solidFill>
                      <a:srgbClr val="DBF1FF"/>
                    </a:solidFill>
                  </a:tcPr>
                </a:tc>
                <a:tc>
                  <a:txBody>
                    <a:bodyPr/>
                    <a:lstStyle/>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Based within reasonable travelling distance of Letchworth Garden City, with hybrid working. </a:t>
                      </a:r>
                      <a:endParaRPr lang="en-GB" sz="1100" spc="0" baseline="0">
                        <a:solidFill>
                          <a:srgbClr val="233C57"/>
                        </a:solidFill>
                        <a:latin typeface="DM Sans 14pt" pitchFamily="2" charset="77"/>
                        <a:ea typeface="+mn-ea"/>
                        <a:cs typeface="Arial"/>
                      </a:endParaRPr>
                    </a:p>
                    <a:p>
                      <a:pPr marL="171450" lvl="0" indent="-171450">
                        <a:buFont typeface="Arial" panose="020B0604020202020204" pitchFamily="34" charset="0"/>
                        <a:buChar char="•"/>
                      </a:pPr>
                      <a:r>
                        <a:rPr lang="en-US" sz="1100" spc="0" baseline="0">
                          <a:solidFill>
                            <a:srgbClr val="233C57"/>
                          </a:solidFill>
                          <a:latin typeface="DM Sans 14pt" pitchFamily="2" charset="77"/>
                          <a:ea typeface="+mn-ea"/>
                          <a:cs typeface="Arial"/>
                        </a:rPr>
                        <a:t>Expected to spend at least one day per week in the office, and additional time on site where needed for staff support, device management, supplier visits, meetings or business continuity requirements.</a:t>
                      </a:r>
                      <a:endParaRPr lang="en-GB" sz="1100" spc="0" baseline="0">
                        <a:solidFill>
                          <a:srgbClr val="233C57"/>
                        </a:solidFill>
                        <a:latin typeface="DM Sans 14pt" pitchFamily="2" charset="77"/>
                        <a:ea typeface="+mn-ea"/>
                        <a:cs typeface="Arial"/>
                      </a:endParaRPr>
                    </a:p>
                  </a:txBody>
                  <a:tcPr marL="0" marR="0" marT="40005" marB="0">
                    <a:lnL w="3175">
                      <a:solidFill>
                        <a:srgbClr val="0A2645"/>
                      </a:solidFill>
                      <a:prstDash val="solid"/>
                    </a:lnL>
                    <a:lnR w="3175" cap="flat" cmpd="sng" algn="ctr">
                      <a:solidFill>
                        <a:srgbClr val="0A2645"/>
                      </a:solidFill>
                      <a:prstDash val="solid"/>
                      <a:round/>
                      <a:headEnd type="none" w="med" len="med"/>
                      <a:tailEnd type="none" w="med" len="med"/>
                    </a:lnR>
                    <a:lnT w="3175" cap="flat" cmpd="sng" algn="ctr">
                      <a:solidFill>
                        <a:srgbClr val="0A2645"/>
                      </a:solidFill>
                      <a:prstDash val="solid"/>
                      <a:round/>
                      <a:headEnd type="none" w="med" len="med"/>
                      <a:tailEnd type="none" w="med" len="med"/>
                    </a:lnT>
                    <a:lnB w="3175">
                      <a:solidFill>
                        <a:srgbClr val="0A2645"/>
                      </a:solidFill>
                      <a:prstDash val="solid"/>
                    </a:lnB>
                    <a:solidFill>
                      <a:srgbClr val="B8E4FF"/>
                    </a:solidFill>
                  </a:tcPr>
                </a:tc>
                <a:tc>
                  <a:txBody>
                    <a:bodyPr/>
                    <a:lstStyle/>
                    <a:p>
                      <a:pPr marL="222250" marR="447675" indent="-171450" algn="l">
                        <a:lnSpc>
                          <a:spcPct val="106100"/>
                        </a:lnSpc>
                        <a:spcBef>
                          <a:spcPts val="315"/>
                        </a:spcBef>
                        <a:buFont typeface="Arial" panose="020B0604020202020204" pitchFamily="34" charset="0"/>
                        <a:buChar char="•"/>
                      </a:pPr>
                      <a:endParaRPr sz="1100" spc="0" baseline="0">
                        <a:latin typeface="DM Sans 14pt" pitchFamily="2" charset="77"/>
                        <a:cs typeface="Arial"/>
                      </a:endParaRPr>
                    </a:p>
                  </a:txBody>
                  <a:tcPr marL="0" marR="0" marT="40005" marB="0">
                    <a:lnL w="3175">
                      <a:solidFill>
                        <a:srgbClr val="0A2645"/>
                      </a:solidFill>
                      <a:prstDash val="solid"/>
                    </a:lnL>
                    <a:lnR w="3175">
                      <a:solidFill>
                        <a:srgbClr val="0A2645"/>
                      </a:solidFill>
                      <a:prstDash val="solid"/>
                    </a:lnR>
                    <a:lnT w="3175" cap="flat" cmpd="sng" algn="ctr">
                      <a:solidFill>
                        <a:srgbClr val="0A2645"/>
                      </a:solidFill>
                      <a:prstDash val="solid"/>
                      <a:round/>
                      <a:headEnd type="none" w="med" len="med"/>
                      <a:tailEnd type="none" w="med" len="med"/>
                    </a:lnT>
                    <a:lnB w="3175">
                      <a:solidFill>
                        <a:srgbClr val="0A2645"/>
                      </a:solidFill>
                      <a:prstDash val="solid"/>
                    </a:lnB>
                    <a:solidFill>
                      <a:srgbClr val="B8E4FF"/>
                    </a:solidFill>
                  </a:tcPr>
                </a:tc>
                <a:extLst>
                  <a:ext uri="{0D108BD9-81ED-4DB2-BD59-A6C34878D82A}">
                    <a16:rowId xmlns:a16="http://schemas.microsoft.com/office/drawing/2014/main" val="10004"/>
                  </a:ext>
                </a:extLst>
              </a:tr>
            </a:tbl>
          </a:graphicData>
        </a:graphic>
      </p:graphicFrame>
      <p:sp>
        <p:nvSpPr>
          <p:cNvPr id="14" name="object 22">
            <a:extLst>
              <a:ext uri="{FF2B5EF4-FFF2-40B4-BE49-F238E27FC236}">
                <a16:creationId xmlns:a16="http://schemas.microsoft.com/office/drawing/2014/main" id="{3BCA0F91-0D10-2EFD-5E90-117886346B8F}"/>
              </a:ext>
            </a:extLst>
          </p:cNvPr>
          <p:cNvSpPr txBox="1">
            <a:spLocks/>
          </p:cNvSpPr>
          <p:nvPr/>
        </p:nvSpPr>
        <p:spPr>
          <a:xfrm>
            <a:off x="6914639" y="406396"/>
            <a:ext cx="2377831" cy="437841"/>
          </a:xfrm>
          <a:prstGeom prst="rect">
            <a:avLst/>
          </a:prstGeom>
          <a:solidFill>
            <a:srgbClr val="3D54C9"/>
          </a:solidFill>
          <a:ln>
            <a:noFill/>
          </a:ln>
        </p:spPr>
        <p:txBody>
          <a:bodyPr vert="horz" wrap="square" lIns="0" tIns="0" rIns="0" bIns="0" rtlCol="0" anchor="ctr" anchorCtr="0">
            <a:noAutofit/>
          </a:bodyPr>
          <a:lstStyle>
            <a:lvl1pPr>
              <a:defRPr>
                <a:latin typeface="+mj-lt"/>
                <a:ea typeface="+mj-ea"/>
                <a:cs typeface="+mj-cs"/>
              </a:defRPr>
            </a:lvl1pPr>
          </a:lstStyle>
          <a:p>
            <a:pPr marL="177800">
              <a:spcBef>
                <a:spcPts val="570"/>
              </a:spcBef>
            </a:pPr>
            <a:r>
              <a:rPr lang="en-GB" sz="1300" b="1">
                <a:solidFill>
                  <a:schemeClr val="bg1"/>
                </a:solidFill>
                <a:latin typeface="DM Sans 14pt SemiBold" pitchFamily="2" charset="77"/>
              </a:rPr>
              <a:t>IT Manager</a:t>
            </a:r>
          </a:p>
        </p:txBody>
      </p:sp>
    </p:spTree>
    <p:extLst>
      <p:ext uri="{BB962C8B-B14F-4D97-AF65-F5344CB8AC3E}">
        <p14:creationId xmlns:p14="http://schemas.microsoft.com/office/powerpoint/2010/main" val="2662621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444D-2B2D-6B47-1F31-93BD67C29D22}"/>
              </a:ext>
            </a:extLst>
          </p:cNvPr>
          <p:cNvSpPr>
            <a:spLocks noGrp="1"/>
          </p:cNvSpPr>
          <p:nvPr>
            <p:ph type="title"/>
          </p:nvPr>
        </p:nvSpPr>
        <p:spPr>
          <a:xfrm>
            <a:off x="406399" y="2539928"/>
            <a:ext cx="6255727" cy="709361"/>
          </a:xfrm>
        </p:spPr>
        <p:txBody>
          <a:bodyPr/>
          <a:lstStyle/>
          <a:p>
            <a:r>
              <a:rPr lang="en-US"/>
              <a:t>Apply today</a:t>
            </a:r>
          </a:p>
        </p:txBody>
      </p:sp>
      <p:sp>
        <p:nvSpPr>
          <p:cNvPr id="5" name="Text Placeholder 12">
            <a:extLst>
              <a:ext uri="{FF2B5EF4-FFF2-40B4-BE49-F238E27FC236}">
                <a16:creationId xmlns:a16="http://schemas.microsoft.com/office/drawing/2014/main" id="{5D6D2A7E-18E4-C850-7A39-C3E3E554B348}"/>
              </a:ext>
            </a:extLst>
          </p:cNvPr>
          <p:cNvSpPr>
            <a:spLocks noGrp="1"/>
          </p:cNvSpPr>
          <p:nvPr>
            <p:ph type="body" sz="quarter" idx="13"/>
          </p:nvPr>
        </p:nvSpPr>
        <p:spPr>
          <a:xfrm>
            <a:off x="431799" y="3963391"/>
            <a:ext cx="4252935" cy="707886"/>
          </a:xfrm>
        </p:spPr>
        <p:txBody>
          <a:bodyPr/>
          <a:lstStyle/>
          <a:p>
            <a:r>
              <a:rPr lang="en-US"/>
              <a:t>The role of:</a:t>
            </a:r>
            <a:br>
              <a:rPr lang="en-US"/>
            </a:br>
            <a:r>
              <a:rPr lang="en-US" b="1">
                <a:latin typeface="DM Sans 14pt SemiBold" pitchFamily="2" charset="77"/>
              </a:rPr>
              <a:t>IT Manager</a:t>
            </a:r>
          </a:p>
        </p:txBody>
      </p:sp>
      <p:sp>
        <p:nvSpPr>
          <p:cNvPr id="6" name="Text Placeholder 13">
            <a:extLst>
              <a:ext uri="{FF2B5EF4-FFF2-40B4-BE49-F238E27FC236}">
                <a16:creationId xmlns:a16="http://schemas.microsoft.com/office/drawing/2014/main" id="{29EC24FF-9FF7-1B5F-BBF5-00C2D5785A8F}"/>
              </a:ext>
            </a:extLst>
          </p:cNvPr>
          <p:cNvSpPr>
            <a:spLocks noGrp="1"/>
          </p:cNvSpPr>
          <p:nvPr>
            <p:ph type="body" sz="quarter" idx="14"/>
          </p:nvPr>
        </p:nvSpPr>
        <p:spPr>
          <a:xfrm>
            <a:off x="431799" y="5192413"/>
            <a:ext cx="4522245" cy="738664"/>
          </a:xfrm>
        </p:spPr>
        <p:txBody>
          <a:bodyPr/>
          <a:lstStyle/>
          <a:p>
            <a:r>
              <a:rPr lang="en-US" b="1" dirty="0">
                <a:latin typeface="DM Sans 14pt SemiBold" pitchFamily="2" charset="77"/>
              </a:rPr>
              <a:t>Application closes: 9am, 20 July 2026</a:t>
            </a:r>
            <a:endParaRPr lang="en-US" dirty="0"/>
          </a:p>
          <a:p>
            <a:r>
              <a:rPr lang="en-US" b="1" dirty="0">
                <a:latin typeface="DM Sans 14pt SemiBold" pitchFamily="2" charset="77"/>
              </a:rPr>
              <a:t>First round of interviews: 6 August 2026</a:t>
            </a:r>
            <a:endParaRPr lang="en-US" dirty="0"/>
          </a:p>
          <a:p>
            <a:r>
              <a:rPr lang="en-US" b="1" dirty="0">
                <a:latin typeface="DM Sans 14pt SemiBold" pitchFamily="2" charset="77"/>
              </a:rPr>
              <a:t>Application to: </a:t>
            </a:r>
            <a:r>
              <a:rPr lang="en-US" dirty="0"/>
              <a:t>recruitment@mstrust.org.uk</a:t>
            </a:r>
          </a:p>
        </p:txBody>
      </p:sp>
    </p:spTree>
    <p:extLst>
      <p:ext uri="{BB962C8B-B14F-4D97-AF65-F5344CB8AC3E}">
        <p14:creationId xmlns:p14="http://schemas.microsoft.com/office/powerpoint/2010/main" val="155861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DD85-0F4E-6E3E-5497-C3E1B3C9B9EA}"/>
              </a:ext>
            </a:extLst>
          </p:cNvPr>
          <p:cNvSpPr>
            <a:spLocks noGrp="1"/>
          </p:cNvSpPr>
          <p:nvPr>
            <p:ph type="title"/>
          </p:nvPr>
        </p:nvSpPr>
        <p:spPr/>
        <p:txBody>
          <a:bodyPr/>
          <a:lstStyle/>
          <a:p>
            <a:r>
              <a:rPr lang="en-US"/>
              <a:t>Key information</a:t>
            </a:r>
          </a:p>
        </p:txBody>
      </p:sp>
      <p:sp>
        <p:nvSpPr>
          <p:cNvPr id="4" name="Date Placeholder 3">
            <a:extLst>
              <a:ext uri="{FF2B5EF4-FFF2-40B4-BE49-F238E27FC236}">
                <a16:creationId xmlns:a16="http://schemas.microsoft.com/office/drawing/2014/main" id="{CE27DDAE-4CF2-C822-6619-18C28533183F}"/>
              </a:ext>
            </a:extLst>
          </p:cNvPr>
          <p:cNvSpPr>
            <a:spLocks noGrp="1"/>
          </p:cNvSpPr>
          <p:nvPr>
            <p:ph type="dt" sz="half" idx="13"/>
          </p:nvPr>
        </p:nvSpPr>
        <p:spPr/>
        <p:txBody>
          <a:bodyPr/>
          <a:lstStyle/>
          <a:p>
            <a:pPr marL="12700">
              <a:lnSpc>
                <a:spcPct val="100000"/>
              </a:lnSpc>
              <a:spcBef>
                <a:spcPts val="90"/>
              </a:spcBef>
            </a:pPr>
            <a:r>
              <a:rPr lang="en-GB" spc="-10"/>
              <a:t>mstrust.org.uk</a:t>
            </a:r>
          </a:p>
        </p:txBody>
      </p:sp>
      <p:sp>
        <p:nvSpPr>
          <p:cNvPr id="5" name="Footer Placeholder 4">
            <a:extLst>
              <a:ext uri="{FF2B5EF4-FFF2-40B4-BE49-F238E27FC236}">
                <a16:creationId xmlns:a16="http://schemas.microsoft.com/office/drawing/2014/main" id="{4C8FF068-B5EB-AAA0-FCE8-F766FF32099C}"/>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6" name="Slide Number Placeholder 5">
            <a:extLst>
              <a:ext uri="{FF2B5EF4-FFF2-40B4-BE49-F238E27FC236}">
                <a16:creationId xmlns:a16="http://schemas.microsoft.com/office/drawing/2014/main" id="{6090A564-2EE9-F186-D8FB-CF76B14AB3D1}"/>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3</a:t>
            </a:fld>
            <a:endParaRPr lang="en-GB" spc="-25"/>
          </a:p>
        </p:txBody>
      </p:sp>
      <p:sp>
        <p:nvSpPr>
          <p:cNvPr id="14" name="object 6">
            <a:extLst>
              <a:ext uri="{FF2B5EF4-FFF2-40B4-BE49-F238E27FC236}">
                <a16:creationId xmlns:a16="http://schemas.microsoft.com/office/drawing/2014/main" id="{00C842B2-0F21-788D-A023-A33634C0B180}"/>
              </a:ext>
            </a:extLst>
          </p:cNvPr>
          <p:cNvSpPr txBox="1"/>
          <p:nvPr/>
        </p:nvSpPr>
        <p:spPr>
          <a:xfrm>
            <a:off x="406400" y="2159000"/>
            <a:ext cx="2844165" cy="2582100"/>
          </a:xfrm>
          <a:prstGeom prst="rect">
            <a:avLst/>
          </a:prstGeom>
          <a:solidFill>
            <a:srgbClr val="FFFFFF"/>
          </a:solidFill>
        </p:spPr>
        <p:txBody>
          <a:bodyPr vert="horz" wrap="square" lIns="108000" tIns="108000" rIns="108000" bIns="108000" rtlCol="0">
            <a:noAutofit/>
          </a:bodyPr>
          <a:lstStyle/>
          <a:p>
            <a:pPr marL="4763">
              <a:lnSpc>
                <a:spcPct val="100000"/>
              </a:lnSpc>
              <a:spcBef>
                <a:spcPts val="780"/>
              </a:spcBef>
            </a:pPr>
            <a:r>
              <a:rPr lang="en-GB" sz="1400" b="1" spc="-10">
                <a:solidFill>
                  <a:srgbClr val="0A2645"/>
                </a:solidFill>
                <a:latin typeface="DM Sans 14pt" pitchFamily="2" charset="77"/>
                <a:cs typeface="Arial"/>
              </a:rPr>
              <a:t>Job role</a:t>
            </a:r>
          </a:p>
          <a:p>
            <a:pPr marL="4763">
              <a:lnSpc>
                <a:spcPct val="100000"/>
              </a:lnSpc>
              <a:spcBef>
                <a:spcPts val="780"/>
              </a:spcBef>
            </a:pPr>
            <a:r>
              <a:rPr lang="en-GB" sz="3000" b="1">
                <a:solidFill>
                  <a:srgbClr val="0A2645"/>
                </a:solidFill>
                <a:latin typeface="DM Sans 14pt ExtraBold" pitchFamily="2" charset="77"/>
                <a:cs typeface="Arial"/>
              </a:rPr>
              <a:t>IT Manager</a:t>
            </a:r>
          </a:p>
        </p:txBody>
      </p:sp>
      <p:sp>
        <p:nvSpPr>
          <p:cNvPr id="15" name="object 7">
            <a:extLst>
              <a:ext uri="{FF2B5EF4-FFF2-40B4-BE49-F238E27FC236}">
                <a16:creationId xmlns:a16="http://schemas.microsoft.com/office/drawing/2014/main" id="{4BEF753D-2482-C7CE-582D-E8B9272ADF29}"/>
              </a:ext>
            </a:extLst>
          </p:cNvPr>
          <p:cNvSpPr txBox="1"/>
          <p:nvPr/>
        </p:nvSpPr>
        <p:spPr>
          <a:xfrm>
            <a:off x="6449174" y="2158999"/>
            <a:ext cx="2844165" cy="2582101"/>
          </a:xfrm>
          <a:prstGeom prst="rect">
            <a:avLst/>
          </a:prstGeom>
          <a:solidFill>
            <a:srgbClr val="FFFFFF"/>
          </a:solidFill>
        </p:spPr>
        <p:txBody>
          <a:bodyPr vert="horz" wrap="square" lIns="108000" tIns="108000" rIns="108000" bIns="108000" rtlCol="0">
            <a:noAutofit/>
          </a:bodyPr>
          <a:lstStyle/>
          <a:p>
            <a:pPr marL="4763">
              <a:lnSpc>
                <a:spcPct val="100000"/>
              </a:lnSpc>
              <a:spcBef>
                <a:spcPts val="780"/>
              </a:spcBef>
            </a:pPr>
            <a:r>
              <a:rPr sz="1400" b="1">
                <a:solidFill>
                  <a:srgbClr val="233C57"/>
                </a:solidFill>
                <a:latin typeface="DM Sans 14pt" pitchFamily="2" charset="77"/>
                <a:cs typeface="Arial"/>
              </a:rPr>
              <a:t>How</a:t>
            </a:r>
            <a:r>
              <a:rPr sz="1400" b="1" spc="-15">
                <a:solidFill>
                  <a:srgbClr val="233C57"/>
                </a:solidFill>
                <a:latin typeface="DM Sans 14pt" pitchFamily="2" charset="77"/>
                <a:cs typeface="Arial"/>
              </a:rPr>
              <a:t> </a:t>
            </a:r>
            <a:r>
              <a:rPr sz="1400" b="1">
                <a:solidFill>
                  <a:srgbClr val="233C57"/>
                </a:solidFill>
                <a:latin typeface="DM Sans 14pt" pitchFamily="2" charset="77"/>
                <a:cs typeface="Arial"/>
              </a:rPr>
              <a:t>to</a:t>
            </a:r>
            <a:r>
              <a:rPr sz="1400" b="1" spc="-10">
                <a:solidFill>
                  <a:srgbClr val="233C57"/>
                </a:solidFill>
                <a:latin typeface="DM Sans 14pt" pitchFamily="2" charset="77"/>
                <a:cs typeface="Arial"/>
              </a:rPr>
              <a:t> </a:t>
            </a:r>
            <a:r>
              <a:rPr sz="1400" b="1" spc="-20">
                <a:solidFill>
                  <a:srgbClr val="233C57"/>
                </a:solidFill>
                <a:latin typeface="DM Sans 14pt" pitchFamily="2" charset="77"/>
                <a:cs typeface="Arial"/>
              </a:rPr>
              <a:t>apply</a:t>
            </a:r>
            <a:endParaRPr sz="1400">
              <a:latin typeface="DM Sans 14pt" pitchFamily="2" charset="77"/>
              <a:cs typeface="Arial"/>
            </a:endParaRPr>
          </a:p>
          <a:p>
            <a:pPr marL="4763" marR="154940">
              <a:lnSpc>
                <a:spcPct val="101200"/>
              </a:lnSpc>
              <a:spcBef>
                <a:spcPts val="400"/>
              </a:spcBef>
            </a:pPr>
            <a:r>
              <a:rPr sz="1400" spc="-40">
                <a:solidFill>
                  <a:srgbClr val="233C57"/>
                </a:solidFill>
                <a:latin typeface="DM Sans 14pt" pitchFamily="2" charset="77"/>
                <a:cs typeface="Arial"/>
              </a:rPr>
              <a:t>Please complete an</a:t>
            </a:r>
            <a:r>
              <a:rPr lang="en-GB" sz="1400" spc="-40">
                <a:solidFill>
                  <a:srgbClr val="233C57"/>
                </a:solidFill>
                <a:latin typeface="DM Sans 14pt" pitchFamily="2" charset="77"/>
                <a:cs typeface="Arial"/>
              </a:rPr>
              <a:t> </a:t>
            </a:r>
            <a:r>
              <a:rPr sz="1400" spc="-40">
                <a:solidFill>
                  <a:srgbClr val="233C57"/>
                </a:solidFill>
                <a:latin typeface="DM Sans 14pt" pitchFamily="2" charset="77"/>
                <a:cs typeface="Arial"/>
              </a:rPr>
              <a:t>application form and email it to</a:t>
            </a:r>
            <a:r>
              <a:rPr sz="1400" spc="50">
                <a:solidFill>
                  <a:srgbClr val="233C57"/>
                </a:solidFill>
                <a:latin typeface="DM Sans 14pt" pitchFamily="2" charset="77"/>
                <a:cs typeface="Arial"/>
              </a:rPr>
              <a:t> </a:t>
            </a:r>
            <a:r>
              <a:rPr sz="1400" b="1" u="sng" spc="-10">
                <a:solidFill>
                  <a:srgbClr val="0A2645"/>
                </a:solidFill>
                <a:uFill>
                  <a:solidFill>
                    <a:srgbClr val="233C57"/>
                  </a:solidFill>
                </a:uFill>
                <a:latin typeface="DM Sans 14pt SemiBold" pitchFamily="2" charset="77"/>
                <a:cs typeface="Arial"/>
                <a:hlinkClick r:id="rId2">
                  <a:extLst>
                    <a:ext uri="{A12FA001-AC4F-418D-AE19-62706E023703}">
                      <ahyp:hlinkClr xmlns:ahyp="http://schemas.microsoft.com/office/drawing/2018/hyperlinkcolor" val="tx"/>
                    </a:ext>
                  </a:extLst>
                </a:hlinkClick>
              </a:rPr>
              <a:t>recruitment@mstrust.org.uk</a:t>
            </a:r>
            <a:endParaRPr sz="1400" b="1">
              <a:solidFill>
                <a:srgbClr val="0A2645"/>
              </a:solidFill>
              <a:latin typeface="DM Sans 14pt SemiBold" pitchFamily="2" charset="77"/>
              <a:cs typeface="Arial"/>
            </a:endParaRPr>
          </a:p>
          <a:p>
            <a:pPr marL="4763" marR="342265">
              <a:lnSpc>
                <a:spcPct val="101200"/>
              </a:lnSpc>
              <a:spcBef>
                <a:spcPts val="1000"/>
              </a:spcBef>
            </a:pPr>
            <a:r>
              <a:rPr sz="1400" spc="-40">
                <a:solidFill>
                  <a:srgbClr val="233C57"/>
                </a:solidFill>
                <a:latin typeface="DM Sans 14pt" pitchFamily="2" charset="77"/>
                <a:cs typeface="Arial"/>
              </a:rPr>
              <a:t>Please leave your application in </a:t>
            </a:r>
            <a:r>
              <a:rPr sz="1400" b="1" spc="-40">
                <a:solidFill>
                  <a:srgbClr val="233C57"/>
                </a:solidFill>
                <a:latin typeface="DM Sans 14pt SemiBold" pitchFamily="2" charset="77"/>
                <a:cs typeface="Arial"/>
              </a:rPr>
              <a:t>Microsoft Word format.</a:t>
            </a:r>
            <a:endParaRPr sz="1400" b="1" spc="-40">
              <a:latin typeface="DM Sans 14pt SemiBold" pitchFamily="2" charset="77"/>
              <a:cs typeface="Arial"/>
            </a:endParaRPr>
          </a:p>
        </p:txBody>
      </p:sp>
      <p:sp>
        <p:nvSpPr>
          <p:cNvPr id="16" name="object 8">
            <a:extLst>
              <a:ext uri="{FF2B5EF4-FFF2-40B4-BE49-F238E27FC236}">
                <a16:creationId xmlns:a16="http://schemas.microsoft.com/office/drawing/2014/main" id="{693E304F-6E22-C7B7-8C46-247E64F369FA}"/>
              </a:ext>
            </a:extLst>
          </p:cNvPr>
          <p:cNvSpPr txBox="1"/>
          <p:nvPr/>
        </p:nvSpPr>
        <p:spPr>
          <a:xfrm>
            <a:off x="3427793" y="2159000"/>
            <a:ext cx="2844165" cy="2582101"/>
          </a:xfrm>
          <a:prstGeom prst="rect">
            <a:avLst/>
          </a:prstGeom>
          <a:solidFill>
            <a:srgbClr val="FFFFFF"/>
          </a:solidFill>
        </p:spPr>
        <p:txBody>
          <a:bodyPr vert="horz" wrap="square" lIns="108000" tIns="108000" rIns="108000" bIns="108000" rtlCol="0">
            <a:noAutofit/>
          </a:bodyPr>
          <a:lstStyle/>
          <a:p>
            <a:pPr marL="4763">
              <a:lnSpc>
                <a:spcPct val="100000"/>
              </a:lnSpc>
              <a:spcBef>
                <a:spcPts val="780"/>
              </a:spcBef>
            </a:pPr>
            <a:r>
              <a:rPr lang="en-GB" sz="1400" b="1" spc="-10" dirty="0">
                <a:solidFill>
                  <a:srgbClr val="233C57"/>
                </a:solidFill>
                <a:latin typeface="DM Sans 14pt" pitchFamily="2" charset="77"/>
                <a:cs typeface="Arial"/>
              </a:rPr>
              <a:t>Timescales</a:t>
            </a:r>
          </a:p>
          <a:p>
            <a:pPr marL="4763">
              <a:lnSpc>
                <a:spcPct val="100000"/>
              </a:lnSpc>
              <a:spcBef>
                <a:spcPts val="780"/>
              </a:spcBef>
            </a:pPr>
            <a:r>
              <a:rPr lang="en-GB" sz="1400" spc="-10" dirty="0">
                <a:solidFill>
                  <a:srgbClr val="233C57"/>
                </a:solidFill>
                <a:latin typeface="DM Sans 14pt" pitchFamily="2" charset="77"/>
                <a:cs typeface="Arial"/>
              </a:rPr>
              <a:t>The closing date for </a:t>
            </a:r>
            <a:br>
              <a:rPr lang="en-GB" sz="1400" spc="-10" dirty="0">
                <a:solidFill>
                  <a:srgbClr val="233C57"/>
                </a:solidFill>
                <a:latin typeface="DM Sans 14pt" pitchFamily="2" charset="77"/>
                <a:cs typeface="Arial"/>
              </a:rPr>
            </a:br>
            <a:r>
              <a:rPr lang="en-GB" sz="1400" spc="-10" dirty="0">
                <a:solidFill>
                  <a:srgbClr val="0A2645"/>
                </a:solidFill>
                <a:latin typeface="DM Sans 14pt" pitchFamily="2" charset="77"/>
                <a:cs typeface="Arial"/>
              </a:rPr>
              <a:t>applications for this role is </a:t>
            </a:r>
            <a:r>
              <a:rPr lang="en-GB" sz="1400" b="1" spc="-10" dirty="0">
                <a:solidFill>
                  <a:srgbClr val="0A2645"/>
                </a:solidFill>
                <a:latin typeface="DM Sans 14pt" pitchFamily="2" charset="77"/>
                <a:cs typeface="Arial"/>
              </a:rPr>
              <a:t>9am</a:t>
            </a:r>
            <a:r>
              <a:rPr lang="en-GB" sz="1400" spc="-10" dirty="0">
                <a:solidFill>
                  <a:srgbClr val="0A2645"/>
                </a:solidFill>
                <a:latin typeface="DM Sans 14pt" pitchFamily="2" charset="77"/>
                <a:cs typeface="Arial"/>
              </a:rPr>
              <a:t>,</a:t>
            </a:r>
            <a:br>
              <a:rPr lang="en-GB" sz="1400" spc="-10" dirty="0">
                <a:solidFill>
                  <a:srgbClr val="0A2645"/>
                </a:solidFill>
                <a:latin typeface="DM Sans 14pt" pitchFamily="2" charset="77"/>
                <a:cs typeface="Arial"/>
              </a:rPr>
            </a:br>
            <a:r>
              <a:rPr lang="en-GB" sz="1400" b="1" spc="-10" dirty="0">
                <a:solidFill>
                  <a:srgbClr val="0A2645"/>
                </a:solidFill>
                <a:latin typeface="DM Sans 14pt" pitchFamily="2" charset="77"/>
                <a:cs typeface="Arial"/>
              </a:rPr>
              <a:t>20 July 2026</a:t>
            </a:r>
            <a:r>
              <a:rPr lang="en-GB" sz="1400" b="1" spc="-10" dirty="0">
                <a:solidFill>
                  <a:srgbClr val="0A2645"/>
                </a:solidFill>
                <a:latin typeface="DM Sans 14pt SemiBold" pitchFamily="2" charset="77"/>
                <a:cs typeface="Arial"/>
              </a:rPr>
              <a:t>.</a:t>
            </a:r>
          </a:p>
          <a:p>
            <a:pPr marL="4763">
              <a:spcBef>
                <a:spcPts val="780"/>
              </a:spcBef>
            </a:pPr>
            <a:r>
              <a:rPr lang="en-GB" sz="1400" spc="-10" dirty="0">
                <a:solidFill>
                  <a:srgbClr val="0A2645"/>
                </a:solidFill>
                <a:latin typeface="DM Sans 14pt" pitchFamily="2" charset="77"/>
                <a:cs typeface="Arial"/>
              </a:rPr>
              <a:t>First round of interviews </a:t>
            </a:r>
            <a:br>
              <a:rPr lang="en-GB" sz="1400" spc="-10" dirty="0">
                <a:solidFill>
                  <a:srgbClr val="0A2645"/>
                </a:solidFill>
                <a:latin typeface="DM Sans 14pt" pitchFamily="2" charset="77"/>
                <a:cs typeface="Arial"/>
              </a:rPr>
            </a:br>
            <a:r>
              <a:rPr lang="en-GB" sz="1400" spc="-10" dirty="0">
                <a:solidFill>
                  <a:srgbClr val="0A2645"/>
                </a:solidFill>
                <a:latin typeface="DM Sans 14pt" pitchFamily="2" charset="77"/>
                <a:cs typeface="Arial"/>
              </a:rPr>
              <a:t>will be held virtually on </a:t>
            </a:r>
            <a:br>
              <a:rPr lang="en-GB" sz="1400" spc="-10" dirty="0">
                <a:solidFill>
                  <a:srgbClr val="0A2645"/>
                </a:solidFill>
                <a:latin typeface="DM Sans 14pt" pitchFamily="2" charset="77"/>
                <a:cs typeface="Arial"/>
              </a:rPr>
            </a:br>
            <a:r>
              <a:rPr lang="en-GB" sz="1400" b="1" spc="-10" dirty="0">
                <a:solidFill>
                  <a:srgbClr val="0A2645"/>
                </a:solidFill>
                <a:latin typeface="DM Sans 14pt" pitchFamily="2" charset="77"/>
                <a:cs typeface="Arial"/>
              </a:rPr>
              <a:t>6 August 2026</a:t>
            </a:r>
            <a:r>
              <a:rPr lang="en-GB" sz="1400" b="1" dirty="0">
                <a:solidFill>
                  <a:srgbClr val="0A2645"/>
                </a:solidFill>
                <a:latin typeface="DM Sans 14pt SemiBold" pitchFamily="2" charset="77"/>
                <a:cs typeface="Arial"/>
              </a:rPr>
              <a:t>, </a:t>
            </a:r>
            <a:br>
              <a:rPr lang="en-GB" sz="1400" b="1" dirty="0">
                <a:solidFill>
                  <a:srgbClr val="0A2645"/>
                </a:solidFill>
                <a:latin typeface="DM Sans 14pt SemiBold" pitchFamily="2" charset="77"/>
                <a:cs typeface="Arial"/>
              </a:rPr>
            </a:br>
            <a:r>
              <a:rPr lang="en-GB" sz="1400" dirty="0">
                <a:solidFill>
                  <a:srgbClr val="0A2645"/>
                </a:solidFill>
                <a:latin typeface="DM Sans 14pt" pitchFamily="2" charset="77"/>
                <a:cs typeface="Arial"/>
              </a:rPr>
              <a:t>with second interviews in person at our Letchworth </a:t>
            </a:r>
            <a:br>
              <a:rPr lang="en-GB" sz="1400" dirty="0">
                <a:solidFill>
                  <a:srgbClr val="0A2645"/>
                </a:solidFill>
                <a:latin typeface="DM Sans 14pt" pitchFamily="2" charset="77"/>
                <a:cs typeface="Arial"/>
              </a:rPr>
            </a:br>
            <a:r>
              <a:rPr lang="en-GB" sz="1400" dirty="0">
                <a:solidFill>
                  <a:srgbClr val="0A2645"/>
                </a:solidFill>
                <a:latin typeface="DM Sans 14pt" pitchFamily="2" charset="77"/>
                <a:cs typeface="Arial"/>
              </a:rPr>
              <a:t>office on </a:t>
            </a:r>
            <a:r>
              <a:rPr lang="en-US" sz="1400" b="1" dirty="0">
                <a:solidFill>
                  <a:srgbClr val="0A2645"/>
                </a:solidFill>
                <a:latin typeface="DM Sans 14pt SemiBold" pitchFamily="2" charset="77"/>
                <a:cs typeface="Arial"/>
              </a:rPr>
              <a:t>18 August 2026</a:t>
            </a:r>
            <a:r>
              <a:rPr lang="en-GB" sz="1400" dirty="0">
                <a:solidFill>
                  <a:srgbClr val="0A2645"/>
                </a:solidFill>
                <a:latin typeface="DM Sans 14pt" pitchFamily="2" charset="77"/>
                <a:cs typeface="Arial"/>
              </a:rPr>
              <a:t>.</a:t>
            </a:r>
          </a:p>
        </p:txBody>
      </p:sp>
      <p:sp>
        <p:nvSpPr>
          <p:cNvPr id="17" name="object 9">
            <a:extLst>
              <a:ext uri="{FF2B5EF4-FFF2-40B4-BE49-F238E27FC236}">
                <a16:creationId xmlns:a16="http://schemas.microsoft.com/office/drawing/2014/main" id="{9086DF4D-CA56-14C4-9333-01AA8C3E8841}"/>
              </a:ext>
            </a:extLst>
          </p:cNvPr>
          <p:cNvSpPr txBox="1"/>
          <p:nvPr/>
        </p:nvSpPr>
        <p:spPr>
          <a:xfrm>
            <a:off x="6449174" y="4924294"/>
            <a:ext cx="2844165" cy="806363"/>
          </a:xfrm>
          <a:prstGeom prst="rect">
            <a:avLst/>
          </a:prstGeom>
          <a:solidFill>
            <a:srgbClr val="3D54C9"/>
          </a:solidFill>
        </p:spPr>
        <p:txBody>
          <a:bodyPr vert="horz" wrap="square" lIns="0" tIns="97790" rIns="0" bIns="0" rtlCol="0">
            <a:noAutofit/>
          </a:bodyPr>
          <a:lstStyle/>
          <a:p>
            <a:pPr marL="152400" marR="445134">
              <a:lnSpc>
                <a:spcPct val="102600"/>
              </a:lnSpc>
              <a:spcBef>
                <a:spcPts val="770"/>
              </a:spcBef>
            </a:pPr>
            <a:r>
              <a:rPr sz="1300" b="1">
                <a:solidFill>
                  <a:srgbClr val="FFFFFF"/>
                </a:solidFill>
                <a:latin typeface="DM Sans 14pt SemiBold" pitchFamily="2" charset="77"/>
                <a:cs typeface="Arial"/>
              </a:rPr>
              <a:t>See</a:t>
            </a:r>
            <a:r>
              <a:rPr sz="1300" b="1" spc="20">
                <a:solidFill>
                  <a:srgbClr val="FFFFFF"/>
                </a:solidFill>
                <a:latin typeface="DM Sans 14pt SemiBold" pitchFamily="2" charset="77"/>
                <a:cs typeface="Arial"/>
              </a:rPr>
              <a:t> </a:t>
            </a:r>
            <a:r>
              <a:rPr sz="1300" b="1">
                <a:solidFill>
                  <a:srgbClr val="FFFFFF"/>
                </a:solidFill>
                <a:latin typeface="DM Sans 14pt SemiBold" pitchFamily="2" charset="77"/>
                <a:cs typeface="Arial"/>
              </a:rPr>
              <a:t>more</a:t>
            </a:r>
            <a:r>
              <a:rPr sz="1300" b="1" spc="20">
                <a:solidFill>
                  <a:srgbClr val="FFFFFF"/>
                </a:solidFill>
                <a:latin typeface="DM Sans 14pt SemiBold" pitchFamily="2" charset="77"/>
                <a:cs typeface="Arial"/>
              </a:rPr>
              <a:t> </a:t>
            </a:r>
            <a:r>
              <a:rPr sz="1300" b="1">
                <a:solidFill>
                  <a:srgbClr val="FFFFFF"/>
                </a:solidFill>
                <a:latin typeface="DM Sans 14pt SemiBold" pitchFamily="2" charset="77"/>
                <a:cs typeface="Arial"/>
              </a:rPr>
              <a:t>information</a:t>
            </a:r>
            <a:r>
              <a:rPr sz="1300" b="1" spc="20">
                <a:solidFill>
                  <a:srgbClr val="FFFFFF"/>
                </a:solidFill>
                <a:latin typeface="DM Sans 14pt SemiBold" pitchFamily="2" charset="77"/>
                <a:cs typeface="Arial"/>
              </a:rPr>
              <a:t> </a:t>
            </a:r>
            <a:r>
              <a:rPr sz="1300" b="1" spc="-20">
                <a:solidFill>
                  <a:srgbClr val="FFFFFF"/>
                </a:solidFill>
                <a:latin typeface="DM Sans 14pt SemiBold" pitchFamily="2" charset="77"/>
                <a:cs typeface="Arial"/>
              </a:rPr>
              <a:t>about </a:t>
            </a:r>
            <a:r>
              <a:rPr sz="1300" b="1">
                <a:solidFill>
                  <a:srgbClr val="FFFFFF"/>
                </a:solidFill>
                <a:latin typeface="DM Sans 14pt SemiBold" pitchFamily="2" charset="77"/>
                <a:cs typeface="Arial"/>
              </a:rPr>
              <a:t>the</a:t>
            </a:r>
            <a:r>
              <a:rPr sz="1300" b="1" spc="-15">
                <a:solidFill>
                  <a:srgbClr val="FFFFFF"/>
                </a:solidFill>
                <a:latin typeface="DM Sans 14pt SemiBold" pitchFamily="2" charset="77"/>
                <a:cs typeface="Arial"/>
              </a:rPr>
              <a:t> </a:t>
            </a:r>
            <a:r>
              <a:rPr sz="1300" b="1">
                <a:solidFill>
                  <a:srgbClr val="FFFFFF"/>
                </a:solidFill>
                <a:latin typeface="DM Sans 14pt SemiBold" pitchFamily="2" charset="77"/>
                <a:cs typeface="Arial"/>
              </a:rPr>
              <a:t>role</a:t>
            </a:r>
            <a:r>
              <a:rPr sz="1300" b="1" spc="-10">
                <a:solidFill>
                  <a:srgbClr val="FFFFFF"/>
                </a:solidFill>
                <a:latin typeface="DM Sans 14pt SemiBold" pitchFamily="2" charset="77"/>
                <a:cs typeface="Arial"/>
              </a:rPr>
              <a:t> </a:t>
            </a:r>
            <a:r>
              <a:rPr sz="1300" b="1">
                <a:solidFill>
                  <a:srgbClr val="FFFFFF"/>
                </a:solidFill>
                <a:latin typeface="DM Sans 14pt SemiBold" pitchFamily="2" charset="77"/>
                <a:cs typeface="Arial"/>
              </a:rPr>
              <a:t>on</a:t>
            </a:r>
            <a:r>
              <a:rPr sz="1300" b="1" spc="-15">
                <a:solidFill>
                  <a:srgbClr val="FFFFFF"/>
                </a:solidFill>
                <a:latin typeface="DM Sans 14pt SemiBold" pitchFamily="2" charset="77"/>
                <a:cs typeface="Arial"/>
              </a:rPr>
              <a:t> </a:t>
            </a:r>
            <a:r>
              <a:rPr sz="1300" b="1">
                <a:solidFill>
                  <a:srgbClr val="FFFFFF"/>
                </a:solidFill>
                <a:latin typeface="DM Sans 14pt SemiBold" pitchFamily="2" charset="77"/>
                <a:cs typeface="Arial"/>
              </a:rPr>
              <a:t>page</a:t>
            </a:r>
            <a:r>
              <a:rPr sz="1300" b="1" spc="-10">
                <a:solidFill>
                  <a:srgbClr val="FFFFFF"/>
                </a:solidFill>
                <a:latin typeface="DM Sans 14pt SemiBold" pitchFamily="2" charset="77"/>
                <a:cs typeface="Arial"/>
              </a:rPr>
              <a:t> </a:t>
            </a:r>
            <a:r>
              <a:rPr lang="en-GB" sz="1300" b="1" spc="-40">
                <a:solidFill>
                  <a:srgbClr val="FFFFFF"/>
                </a:solidFill>
                <a:latin typeface="DM Sans 14pt SemiBold" pitchFamily="2" charset="77"/>
                <a:cs typeface="Arial"/>
              </a:rPr>
              <a:t>10</a:t>
            </a:r>
            <a:r>
              <a:rPr sz="1300" b="1" spc="-10">
                <a:solidFill>
                  <a:srgbClr val="FFFFFF"/>
                </a:solidFill>
                <a:latin typeface="DM Sans 14pt SemiBold" pitchFamily="2" charset="77"/>
                <a:cs typeface="Arial"/>
              </a:rPr>
              <a:t> </a:t>
            </a:r>
            <a:r>
              <a:rPr sz="1300" b="1" spc="-20">
                <a:solidFill>
                  <a:srgbClr val="FFFFFF"/>
                </a:solidFill>
                <a:latin typeface="DM Sans 14pt SemiBold" pitchFamily="2" charset="77"/>
                <a:cs typeface="Arial"/>
              </a:rPr>
              <a:t>under </a:t>
            </a:r>
            <a:r>
              <a:rPr sz="1300" b="1" spc="-60">
                <a:solidFill>
                  <a:srgbClr val="FFFFFF"/>
                </a:solidFill>
                <a:latin typeface="DM Sans 14pt SemiBold" pitchFamily="2" charset="77"/>
                <a:cs typeface="Arial"/>
              </a:rPr>
              <a:t>‘Job</a:t>
            </a:r>
            <a:r>
              <a:rPr sz="1300" b="1" spc="-20">
                <a:solidFill>
                  <a:srgbClr val="FFFFFF"/>
                </a:solidFill>
                <a:latin typeface="DM Sans 14pt SemiBold" pitchFamily="2" charset="77"/>
                <a:cs typeface="Arial"/>
              </a:rPr>
              <a:t> </a:t>
            </a:r>
            <a:r>
              <a:rPr sz="1300" b="1" spc="-10">
                <a:solidFill>
                  <a:srgbClr val="FFFFFF"/>
                </a:solidFill>
                <a:latin typeface="DM Sans 14pt SemiBold" pitchFamily="2" charset="77"/>
                <a:cs typeface="Arial"/>
              </a:rPr>
              <a:t>description’</a:t>
            </a:r>
            <a:endParaRPr sz="1300" b="1">
              <a:latin typeface="DM Sans 14pt SemiBold" pitchFamily="2" charset="77"/>
              <a:cs typeface="Arial"/>
            </a:endParaRPr>
          </a:p>
        </p:txBody>
      </p:sp>
    </p:spTree>
    <p:extLst>
      <p:ext uri="{BB962C8B-B14F-4D97-AF65-F5344CB8AC3E}">
        <p14:creationId xmlns:p14="http://schemas.microsoft.com/office/powerpoint/2010/main" val="410113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D59F6EA-171F-D13E-F55F-B9E461E89018}"/>
              </a:ext>
            </a:extLst>
          </p:cNvPr>
          <p:cNvSpPr>
            <a:spLocks noGrp="1"/>
          </p:cNvSpPr>
          <p:nvPr>
            <p:ph type="ftr" sz="quarter" idx="5"/>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3" name="Date Placeholder 2">
            <a:extLst>
              <a:ext uri="{FF2B5EF4-FFF2-40B4-BE49-F238E27FC236}">
                <a16:creationId xmlns:a16="http://schemas.microsoft.com/office/drawing/2014/main" id="{331B5407-9080-378E-A16F-75DDA833E10E}"/>
              </a:ext>
            </a:extLst>
          </p:cNvPr>
          <p:cNvSpPr>
            <a:spLocks noGrp="1"/>
          </p:cNvSpPr>
          <p:nvPr>
            <p:ph type="dt" sz="half" idx="6"/>
          </p:nvPr>
        </p:nvSpPr>
        <p:spPr/>
        <p:txBody>
          <a:bodyPr/>
          <a:lstStyle/>
          <a:p>
            <a:pPr marL="12700">
              <a:lnSpc>
                <a:spcPct val="100000"/>
              </a:lnSpc>
              <a:spcBef>
                <a:spcPts val="90"/>
              </a:spcBef>
            </a:pPr>
            <a:r>
              <a:rPr lang="en-GB" spc="-10"/>
              <a:t>mstrust.org.uk</a:t>
            </a:r>
          </a:p>
        </p:txBody>
      </p:sp>
      <p:sp>
        <p:nvSpPr>
          <p:cNvPr id="4" name="Slide Number Placeholder 3">
            <a:extLst>
              <a:ext uri="{FF2B5EF4-FFF2-40B4-BE49-F238E27FC236}">
                <a16:creationId xmlns:a16="http://schemas.microsoft.com/office/drawing/2014/main" id="{4CB14428-3063-9CDD-3EBD-D44A4A547C72}"/>
              </a:ext>
            </a:extLst>
          </p:cNvPr>
          <p:cNvSpPr>
            <a:spLocks noGrp="1"/>
          </p:cNvSpPr>
          <p:nvPr>
            <p:ph type="sldNum" sz="quarter" idx="7"/>
          </p:nvPr>
        </p:nvSpPr>
        <p:spPr/>
        <p:txBody>
          <a:bodyPr/>
          <a:lstStyle/>
          <a:p>
            <a:pPr marL="12700">
              <a:lnSpc>
                <a:spcPct val="100000"/>
              </a:lnSpc>
              <a:spcBef>
                <a:spcPts val="90"/>
              </a:spcBef>
            </a:pPr>
            <a:fld id="{81D60167-4931-47E6-BA6A-407CBD079E47}" type="slidenum">
              <a:rPr lang="en-GB" spc="-25" smtClean="0"/>
              <a:t>4</a:t>
            </a:fld>
            <a:endParaRPr lang="en-GB" spc="-25"/>
          </a:p>
        </p:txBody>
      </p:sp>
      <p:sp>
        <p:nvSpPr>
          <p:cNvPr id="5" name="Title 4">
            <a:extLst>
              <a:ext uri="{FF2B5EF4-FFF2-40B4-BE49-F238E27FC236}">
                <a16:creationId xmlns:a16="http://schemas.microsoft.com/office/drawing/2014/main" id="{6C3F3CFF-A543-7E6B-F52C-AEE39CDA9DA8}"/>
              </a:ext>
            </a:extLst>
          </p:cNvPr>
          <p:cNvSpPr>
            <a:spLocks noGrp="1"/>
          </p:cNvSpPr>
          <p:nvPr>
            <p:ph type="title"/>
          </p:nvPr>
        </p:nvSpPr>
        <p:spPr>
          <a:xfrm>
            <a:off x="571499" y="1014848"/>
            <a:ext cx="4375405" cy="1283493"/>
          </a:xfrm>
        </p:spPr>
        <p:txBody>
          <a:bodyPr/>
          <a:lstStyle/>
          <a:p>
            <a:r>
              <a:rPr lang="en-US"/>
              <a:t>An exciting opportunity</a:t>
            </a:r>
          </a:p>
        </p:txBody>
      </p:sp>
      <p:sp>
        <p:nvSpPr>
          <p:cNvPr id="6" name="Text Placeholder 5">
            <a:extLst>
              <a:ext uri="{FF2B5EF4-FFF2-40B4-BE49-F238E27FC236}">
                <a16:creationId xmlns:a16="http://schemas.microsoft.com/office/drawing/2014/main" id="{315CB4B4-E92E-AAE1-A112-C1B456119DDB}"/>
              </a:ext>
            </a:extLst>
          </p:cNvPr>
          <p:cNvSpPr>
            <a:spLocks noGrp="1"/>
          </p:cNvSpPr>
          <p:nvPr>
            <p:ph type="body" sz="quarter" idx="10"/>
          </p:nvPr>
        </p:nvSpPr>
        <p:spPr>
          <a:xfrm>
            <a:off x="584200" y="2586694"/>
            <a:ext cx="2733280" cy="3400931"/>
          </a:xfrm>
        </p:spPr>
        <p:txBody>
          <a:bodyPr/>
          <a:lstStyle/>
          <a:p>
            <a:r>
              <a:rPr lang="en-US"/>
              <a:t>Thank you for your </a:t>
            </a:r>
            <a:br>
              <a:rPr lang="en-US"/>
            </a:br>
            <a:r>
              <a:rPr lang="en-US"/>
              <a:t>interest in the role of </a:t>
            </a:r>
            <a:br>
              <a:rPr lang="en-US"/>
            </a:br>
            <a:r>
              <a:rPr lang="en-US"/>
              <a:t>IT Manager at MS Trust.</a:t>
            </a:r>
          </a:p>
          <a:p>
            <a:pPr lvl="2"/>
            <a:r>
              <a:rPr lang="en-GB"/>
              <a:t>MS Trust is a UK charity which brings together expertise from every angle to help everyone feel more in control of their MS, today and every day. Through trusted information and compassionate support, the training of new MS healthcare professionals, and research rooted in real experience – we’re here for every MS. Every day.</a:t>
            </a:r>
          </a:p>
          <a:p>
            <a:pPr lvl="2"/>
            <a:r>
              <a:rPr lang="en-GB"/>
              <a:t>For more than 30 years, we’ve listened to the MS community. We know that from the moment of diagnosis, it can feel as though your sense of self has been taken away. </a:t>
            </a:r>
            <a:endParaRPr lang="en-US"/>
          </a:p>
          <a:p>
            <a:endParaRPr lang="en-US"/>
          </a:p>
        </p:txBody>
      </p:sp>
      <p:sp>
        <p:nvSpPr>
          <p:cNvPr id="7" name="Text Placeholder 6">
            <a:extLst>
              <a:ext uri="{FF2B5EF4-FFF2-40B4-BE49-F238E27FC236}">
                <a16:creationId xmlns:a16="http://schemas.microsoft.com/office/drawing/2014/main" id="{90EF47F2-729F-666B-15A8-16DCE2F20C9A}"/>
              </a:ext>
            </a:extLst>
          </p:cNvPr>
          <p:cNvSpPr>
            <a:spLocks noGrp="1"/>
          </p:cNvSpPr>
          <p:nvPr>
            <p:ph type="body" sz="quarter" idx="11"/>
          </p:nvPr>
        </p:nvSpPr>
        <p:spPr>
          <a:xfrm>
            <a:off x="3510160" y="2586694"/>
            <a:ext cx="2733280" cy="3390672"/>
          </a:xfrm>
        </p:spPr>
        <p:txBody>
          <a:bodyPr/>
          <a:lstStyle/>
          <a:p>
            <a:pPr lvl="2"/>
            <a:r>
              <a:rPr lang="en-GB"/>
              <a:t>But when treatment and support are fragmented and unpredictable, life becomes even more challenging. At MS Trust we exist to give everyone living with MS the knowledge and confidence they need to feel more in control. </a:t>
            </a:r>
          </a:p>
          <a:p>
            <a:pPr lvl="2"/>
            <a:r>
              <a:rPr lang="en-GB"/>
              <a:t>It's an exciting time to be joining MS Trust, we have just launched a new strategy and brand identity which puts people with MS firmly at the heart of what we do. The strategy focuses on three key priorities:</a:t>
            </a:r>
          </a:p>
          <a:p>
            <a:pPr marL="176213" lvl="2" indent="-171450">
              <a:buFont typeface="Arial" panose="020B0604020202020204" pitchFamily="34" charset="0"/>
              <a:buChar char="•"/>
            </a:pPr>
            <a:r>
              <a:rPr lang="en-GB"/>
              <a:t>Providing trusted information and support</a:t>
            </a:r>
          </a:p>
          <a:p>
            <a:pPr marL="176213" lvl="2" indent="-171450">
              <a:buFont typeface="Arial" panose="020B0604020202020204" pitchFamily="34" charset="0"/>
              <a:buChar char="•"/>
            </a:pPr>
            <a:r>
              <a:rPr lang="en-GB"/>
              <a:t>Driving excellence and equity in treatment and care</a:t>
            </a:r>
          </a:p>
          <a:p>
            <a:pPr marL="176213" lvl="2" indent="-171450">
              <a:buFont typeface="Arial" panose="020B0604020202020204" pitchFamily="34" charset="0"/>
              <a:buChar char="•"/>
            </a:pPr>
            <a:r>
              <a:rPr lang="en-GB"/>
              <a:t>Powering research rooted in real experience.</a:t>
            </a:r>
          </a:p>
        </p:txBody>
      </p:sp>
      <p:sp>
        <p:nvSpPr>
          <p:cNvPr id="8" name="Text Placeholder 7">
            <a:extLst>
              <a:ext uri="{FF2B5EF4-FFF2-40B4-BE49-F238E27FC236}">
                <a16:creationId xmlns:a16="http://schemas.microsoft.com/office/drawing/2014/main" id="{98DF1DDE-393B-24B0-F745-32B2E890B5E8}"/>
              </a:ext>
            </a:extLst>
          </p:cNvPr>
          <p:cNvSpPr>
            <a:spLocks noGrp="1"/>
          </p:cNvSpPr>
          <p:nvPr>
            <p:ph type="body" sz="quarter" idx="12"/>
          </p:nvPr>
        </p:nvSpPr>
        <p:spPr>
          <a:xfrm>
            <a:off x="6436120" y="2586694"/>
            <a:ext cx="2733280" cy="3411190"/>
          </a:xfrm>
        </p:spPr>
        <p:txBody>
          <a:bodyPr/>
          <a:lstStyle/>
          <a:p>
            <a:pPr lvl="2"/>
            <a:r>
              <a:rPr lang="en-GB"/>
              <a:t>With this renewed focus, we are ready to support the MS community through their journey – for every MS, every day.</a:t>
            </a:r>
          </a:p>
          <a:p>
            <a:pPr lvl="2"/>
            <a:r>
              <a:rPr lang="en-US"/>
              <a:t>As Chief Executive I’m proud to work alongside passionate and talented colleagues on this amazing cause.</a:t>
            </a:r>
          </a:p>
          <a:p>
            <a:pPr lvl="2"/>
            <a:r>
              <a:rPr lang="en-US"/>
              <a:t>I would like to take this opportunity to invite you to make your own personal contribution to our challenge, and work with us to make a real difference every day to the lives of the 150,000 people living with multiple sclerosis in the UK.</a:t>
            </a:r>
          </a:p>
          <a:p>
            <a:pPr lvl="2"/>
            <a:endParaRPr lang="en-US"/>
          </a:p>
          <a:p>
            <a:pPr lvl="2"/>
            <a:endParaRPr lang="en-US" sz="1300" b="1"/>
          </a:p>
          <a:p>
            <a:pPr marL="1027113" lvl="2"/>
            <a:r>
              <a:rPr lang="en-US" sz="1300" b="1"/>
              <a:t>Lucy Taylor</a:t>
            </a:r>
            <a:br>
              <a:rPr lang="en-US" sz="1300" b="1"/>
            </a:br>
            <a:r>
              <a:rPr lang="en-US"/>
              <a:t>Chief Executive</a:t>
            </a:r>
          </a:p>
        </p:txBody>
      </p:sp>
      <p:sp>
        <p:nvSpPr>
          <p:cNvPr id="9" name="object 8">
            <a:extLst>
              <a:ext uri="{FF2B5EF4-FFF2-40B4-BE49-F238E27FC236}">
                <a16:creationId xmlns:a16="http://schemas.microsoft.com/office/drawing/2014/main" id="{177B8264-8732-8006-7F5A-D443CFAEB0D9}"/>
              </a:ext>
            </a:extLst>
          </p:cNvPr>
          <p:cNvSpPr txBox="1"/>
          <p:nvPr/>
        </p:nvSpPr>
        <p:spPr>
          <a:xfrm>
            <a:off x="5306707" y="1056640"/>
            <a:ext cx="3123309" cy="754053"/>
          </a:xfrm>
          <a:prstGeom prst="rect">
            <a:avLst/>
          </a:prstGeom>
        </p:spPr>
        <p:txBody>
          <a:bodyPr vert="horz" wrap="square" lIns="0" tIns="22860" rIns="0" bIns="0" rtlCol="0">
            <a:spAutoFit/>
          </a:bodyPr>
          <a:lstStyle/>
          <a:p>
            <a:pPr marL="12700" marR="5080" algn="ctr">
              <a:lnSpc>
                <a:spcPts val="1900"/>
              </a:lnSpc>
              <a:spcBef>
                <a:spcPts val="180"/>
              </a:spcBef>
            </a:pPr>
            <a:r>
              <a:rPr sz="1600">
                <a:solidFill>
                  <a:srgbClr val="233C57"/>
                </a:solidFill>
                <a:latin typeface="DM Sans 14pt" pitchFamily="2" charset="77"/>
                <a:cs typeface="Arial"/>
              </a:rPr>
              <a:t>We</a:t>
            </a:r>
            <a:r>
              <a:rPr sz="1600" spc="-15">
                <a:solidFill>
                  <a:srgbClr val="233C57"/>
                </a:solidFill>
                <a:latin typeface="DM Sans 14pt" pitchFamily="2" charset="77"/>
                <a:cs typeface="Arial"/>
              </a:rPr>
              <a:t> </a:t>
            </a:r>
            <a:r>
              <a:rPr sz="1600" spc="45">
                <a:solidFill>
                  <a:srgbClr val="233C57"/>
                </a:solidFill>
                <a:latin typeface="DM Sans 14pt" pitchFamily="2" charset="77"/>
                <a:cs typeface="Arial"/>
              </a:rPr>
              <a:t>provide</a:t>
            </a:r>
            <a:r>
              <a:rPr sz="1600" spc="-15">
                <a:solidFill>
                  <a:srgbClr val="233C57"/>
                </a:solidFill>
                <a:latin typeface="DM Sans 14pt" pitchFamily="2" charset="77"/>
                <a:cs typeface="Arial"/>
              </a:rPr>
              <a:t> </a:t>
            </a:r>
            <a:r>
              <a:rPr sz="1600" spc="70">
                <a:solidFill>
                  <a:srgbClr val="233C57"/>
                </a:solidFill>
                <a:latin typeface="DM Sans 14pt" pitchFamily="2" charset="77"/>
                <a:cs typeface="Arial"/>
              </a:rPr>
              <a:t>trusted</a:t>
            </a:r>
            <a:r>
              <a:rPr sz="1600" spc="-15">
                <a:solidFill>
                  <a:srgbClr val="233C57"/>
                </a:solidFill>
                <a:latin typeface="DM Sans 14pt" pitchFamily="2" charset="77"/>
                <a:cs typeface="Arial"/>
              </a:rPr>
              <a:t> </a:t>
            </a:r>
            <a:r>
              <a:rPr sz="1600" spc="-10">
                <a:solidFill>
                  <a:srgbClr val="233C57"/>
                </a:solidFill>
                <a:latin typeface="DM Sans 14pt" pitchFamily="2" charset="77"/>
                <a:cs typeface="Arial"/>
              </a:rPr>
              <a:t>information </a:t>
            </a:r>
            <a:r>
              <a:rPr sz="1600" spc="90">
                <a:solidFill>
                  <a:srgbClr val="233C57"/>
                </a:solidFill>
                <a:latin typeface="DM Sans 14pt" pitchFamily="2" charset="77"/>
                <a:cs typeface="Arial"/>
              </a:rPr>
              <a:t>to</a:t>
            </a:r>
            <a:r>
              <a:rPr sz="1600" spc="10">
                <a:solidFill>
                  <a:srgbClr val="233C57"/>
                </a:solidFill>
                <a:latin typeface="DM Sans 14pt" pitchFamily="2" charset="77"/>
                <a:cs typeface="Arial"/>
              </a:rPr>
              <a:t> </a:t>
            </a:r>
            <a:r>
              <a:rPr sz="1600">
                <a:solidFill>
                  <a:srgbClr val="233C57"/>
                </a:solidFill>
                <a:latin typeface="DM Sans 14pt" pitchFamily="2" charset="77"/>
                <a:cs typeface="Arial"/>
              </a:rPr>
              <a:t>help</a:t>
            </a:r>
            <a:r>
              <a:rPr sz="1600" spc="10">
                <a:solidFill>
                  <a:srgbClr val="233C57"/>
                </a:solidFill>
                <a:latin typeface="DM Sans 14pt" pitchFamily="2" charset="77"/>
                <a:cs typeface="Arial"/>
              </a:rPr>
              <a:t> </a:t>
            </a:r>
            <a:r>
              <a:rPr sz="1600" spc="50">
                <a:solidFill>
                  <a:srgbClr val="233C57"/>
                </a:solidFill>
                <a:latin typeface="DM Sans 14pt" pitchFamily="2" charset="77"/>
                <a:cs typeface="Arial"/>
              </a:rPr>
              <a:t>people</a:t>
            </a:r>
            <a:r>
              <a:rPr sz="1600" spc="10">
                <a:solidFill>
                  <a:srgbClr val="233C57"/>
                </a:solidFill>
                <a:latin typeface="DM Sans 14pt" pitchFamily="2" charset="77"/>
                <a:cs typeface="Arial"/>
              </a:rPr>
              <a:t> </a:t>
            </a:r>
            <a:r>
              <a:rPr sz="1600" spc="65">
                <a:solidFill>
                  <a:srgbClr val="233C57"/>
                </a:solidFill>
                <a:latin typeface="DM Sans 14pt" pitchFamily="2" charset="77"/>
                <a:cs typeface="Arial"/>
              </a:rPr>
              <a:t>with</a:t>
            </a:r>
            <a:r>
              <a:rPr sz="1600" spc="15">
                <a:solidFill>
                  <a:srgbClr val="233C57"/>
                </a:solidFill>
                <a:latin typeface="DM Sans 14pt" pitchFamily="2" charset="77"/>
                <a:cs typeface="Arial"/>
              </a:rPr>
              <a:t> </a:t>
            </a:r>
            <a:r>
              <a:rPr sz="1600" spc="-50">
                <a:solidFill>
                  <a:srgbClr val="233C57"/>
                </a:solidFill>
                <a:latin typeface="DM Sans 14pt" pitchFamily="2" charset="77"/>
                <a:cs typeface="Arial"/>
              </a:rPr>
              <a:t>MS</a:t>
            </a:r>
            <a:r>
              <a:rPr sz="1600" spc="10">
                <a:solidFill>
                  <a:srgbClr val="233C57"/>
                </a:solidFill>
                <a:latin typeface="DM Sans 14pt" pitchFamily="2" charset="77"/>
                <a:cs typeface="Arial"/>
              </a:rPr>
              <a:t> </a:t>
            </a:r>
            <a:r>
              <a:rPr sz="1600">
                <a:solidFill>
                  <a:srgbClr val="233C57"/>
                </a:solidFill>
                <a:latin typeface="DM Sans 14pt" pitchFamily="2" charset="77"/>
                <a:cs typeface="Arial"/>
              </a:rPr>
              <a:t>live</a:t>
            </a:r>
            <a:r>
              <a:rPr sz="1600" spc="10">
                <a:solidFill>
                  <a:srgbClr val="233C57"/>
                </a:solidFill>
                <a:latin typeface="DM Sans 14pt" pitchFamily="2" charset="77"/>
                <a:cs typeface="Arial"/>
              </a:rPr>
              <a:t> </a:t>
            </a:r>
            <a:r>
              <a:rPr sz="1600" spc="40">
                <a:solidFill>
                  <a:srgbClr val="233C57"/>
                </a:solidFill>
                <a:latin typeface="DM Sans 14pt" pitchFamily="2" charset="77"/>
                <a:cs typeface="Arial"/>
              </a:rPr>
              <a:t>the </a:t>
            </a:r>
            <a:r>
              <a:rPr sz="1600" spc="65">
                <a:solidFill>
                  <a:srgbClr val="233C57"/>
                </a:solidFill>
                <a:latin typeface="DM Sans 14pt" pitchFamily="2" charset="77"/>
                <a:cs typeface="Arial"/>
              </a:rPr>
              <a:t>best</a:t>
            </a:r>
            <a:r>
              <a:rPr sz="1600" spc="35">
                <a:solidFill>
                  <a:srgbClr val="233C57"/>
                </a:solidFill>
                <a:latin typeface="DM Sans 14pt" pitchFamily="2" charset="77"/>
                <a:cs typeface="Arial"/>
              </a:rPr>
              <a:t> </a:t>
            </a:r>
            <a:r>
              <a:rPr sz="1600">
                <a:solidFill>
                  <a:srgbClr val="233C57"/>
                </a:solidFill>
                <a:latin typeface="DM Sans 14pt" pitchFamily="2" charset="77"/>
                <a:cs typeface="Arial"/>
              </a:rPr>
              <a:t>life</a:t>
            </a:r>
            <a:r>
              <a:rPr sz="1600" spc="40">
                <a:solidFill>
                  <a:srgbClr val="233C57"/>
                </a:solidFill>
                <a:latin typeface="DM Sans 14pt" pitchFamily="2" charset="77"/>
                <a:cs typeface="Arial"/>
              </a:rPr>
              <a:t> </a:t>
            </a:r>
            <a:r>
              <a:rPr sz="1600" spc="-10">
                <a:solidFill>
                  <a:srgbClr val="233C57"/>
                </a:solidFill>
                <a:latin typeface="DM Sans 14pt" pitchFamily="2" charset="77"/>
                <a:cs typeface="Arial"/>
              </a:rPr>
              <a:t>possible</a:t>
            </a:r>
            <a:endParaRPr sz="1600">
              <a:latin typeface="DM Sans 14pt" pitchFamily="2" charset="77"/>
              <a:cs typeface="Arial"/>
            </a:endParaRPr>
          </a:p>
        </p:txBody>
      </p:sp>
      <p:pic>
        <p:nvPicPr>
          <p:cNvPr id="10" name="object 12">
            <a:extLst>
              <a:ext uri="{FF2B5EF4-FFF2-40B4-BE49-F238E27FC236}">
                <a16:creationId xmlns:a16="http://schemas.microsoft.com/office/drawing/2014/main" id="{3EE96783-90B3-07F3-2DAB-D19931E5F2A5}"/>
              </a:ext>
            </a:extLst>
          </p:cNvPr>
          <p:cNvPicPr/>
          <p:nvPr/>
        </p:nvPicPr>
        <p:blipFill>
          <a:blip r:embed="rId2" cstate="print"/>
          <a:stretch>
            <a:fillRect/>
          </a:stretch>
        </p:blipFill>
        <p:spPr>
          <a:xfrm>
            <a:off x="6692818" y="863600"/>
            <a:ext cx="198526" cy="174485"/>
          </a:xfrm>
          <a:prstGeom prst="rect">
            <a:avLst/>
          </a:prstGeom>
        </p:spPr>
      </p:pic>
      <p:pic>
        <p:nvPicPr>
          <p:cNvPr id="11" name="object 13">
            <a:extLst>
              <a:ext uri="{FF2B5EF4-FFF2-40B4-BE49-F238E27FC236}">
                <a16:creationId xmlns:a16="http://schemas.microsoft.com/office/drawing/2014/main" id="{CCC202BD-184B-1A41-954A-D4A9F194E03E}"/>
              </a:ext>
            </a:extLst>
          </p:cNvPr>
          <p:cNvPicPr/>
          <p:nvPr/>
        </p:nvPicPr>
        <p:blipFill>
          <a:blip r:embed="rId3" cstate="print"/>
          <a:stretch>
            <a:fillRect/>
          </a:stretch>
        </p:blipFill>
        <p:spPr>
          <a:xfrm>
            <a:off x="6692812" y="1887000"/>
            <a:ext cx="198526" cy="174485"/>
          </a:xfrm>
          <a:prstGeom prst="rect">
            <a:avLst/>
          </a:prstGeom>
        </p:spPr>
      </p:pic>
      <p:pic>
        <p:nvPicPr>
          <p:cNvPr id="12" name="object 9">
            <a:extLst>
              <a:ext uri="{FF2B5EF4-FFF2-40B4-BE49-F238E27FC236}">
                <a16:creationId xmlns:a16="http://schemas.microsoft.com/office/drawing/2014/main" id="{CFA4126D-07FE-5D90-AE0E-CA1AB9E05588}"/>
              </a:ext>
            </a:extLst>
          </p:cNvPr>
          <p:cNvPicPr/>
          <p:nvPr/>
        </p:nvPicPr>
        <p:blipFill>
          <a:blip r:embed="rId4" cstate="print"/>
          <a:stretch>
            <a:fillRect/>
          </a:stretch>
        </p:blipFill>
        <p:spPr>
          <a:xfrm>
            <a:off x="6436120" y="5108657"/>
            <a:ext cx="813409" cy="813511"/>
          </a:xfrm>
          <a:prstGeom prst="rect">
            <a:avLst/>
          </a:prstGeom>
        </p:spPr>
      </p:pic>
    </p:spTree>
    <p:extLst>
      <p:ext uri="{BB962C8B-B14F-4D97-AF65-F5344CB8AC3E}">
        <p14:creationId xmlns:p14="http://schemas.microsoft.com/office/powerpoint/2010/main" val="384087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76A565-BA20-B47C-7BA8-4413A0BD84AA}"/>
              </a:ext>
            </a:extLst>
          </p:cNvPr>
          <p:cNvSpPr>
            <a:spLocks noGrp="1"/>
          </p:cNvSpPr>
          <p:nvPr>
            <p:ph type="ftr" sz="quarter" idx="5"/>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3" name="Date Placeholder 2">
            <a:extLst>
              <a:ext uri="{FF2B5EF4-FFF2-40B4-BE49-F238E27FC236}">
                <a16:creationId xmlns:a16="http://schemas.microsoft.com/office/drawing/2014/main" id="{B61BD171-310C-41D4-608C-9EF19CF8290E}"/>
              </a:ext>
            </a:extLst>
          </p:cNvPr>
          <p:cNvSpPr>
            <a:spLocks noGrp="1"/>
          </p:cNvSpPr>
          <p:nvPr>
            <p:ph type="dt" sz="half" idx="6"/>
          </p:nvPr>
        </p:nvSpPr>
        <p:spPr/>
        <p:txBody>
          <a:bodyPr/>
          <a:lstStyle/>
          <a:p>
            <a:pPr marL="12700">
              <a:lnSpc>
                <a:spcPct val="100000"/>
              </a:lnSpc>
              <a:spcBef>
                <a:spcPts val="90"/>
              </a:spcBef>
            </a:pPr>
            <a:r>
              <a:rPr lang="en-GB" spc="-10"/>
              <a:t>mstrust.org.uk</a:t>
            </a:r>
          </a:p>
        </p:txBody>
      </p:sp>
      <p:sp>
        <p:nvSpPr>
          <p:cNvPr id="4" name="Slide Number Placeholder 3">
            <a:extLst>
              <a:ext uri="{FF2B5EF4-FFF2-40B4-BE49-F238E27FC236}">
                <a16:creationId xmlns:a16="http://schemas.microsoft.com/office/drawing/2014/main" id="{E942F9E0-1DE4-E0AD-DC81-895264638842}"/>
              </a:ext>
            </a:extLst>
          </p:cNvPr>
          <p:cNvSpPr>
            <a:spLocks noGrp="1"/>
          </p:cNvSpPr>
          <p:nvPr>
            <p:ph type="sldNum" sz="quarter" idx="7"/>
          </p:nvPr>
        </p:nvSpPr>
        <p:spPr/>
        <p:txBody>
          <a:bodyPr/>
          <a:lstStyle/>
          <a:p>
            <a:pPr marL="12700">
              <a:lnSpc>
                <a:spcPct val="100000"/>
              </a:lnSpc>
              <a:spcBef>
                <a:spcPts val="90"/>
              </a:spcBef>
            </a:pPr>
            <a:fld id="{81D60167-4931-47E6-BA6A-407CBD079E47}" type="slidenum">
              <a:rPr lang="en-GB" spc="-25" smtClean="0"/>
              <a:t>5</a:t>
            </a:fld>
            <a:endParaRPr lang="en-GB" spc="-25"/>
          </a:p>
        </p:txBody>
      </p:sp>
      <p:sp>
        <p:nvSpPr>
          <p:cNvPr id="5" name="Title 4">
            <a:extLst>
              <a:ext uri="{FF2B5EF4-FFF2-40B4-BE49-F238E27FC236}">
                <a16:creationId xmlns:a16="http://schemas.microsoft.com/office/drawing/2014/main" id="{369A2974-B1B7-F30A-A020-41AA1FA0609D}"/>
              </a:ext>
            </a:extLst>
          </p:cNvPr>
          <p:cNvSpPr>
            <a:spLocks noGrp="1"/>
          </p:cNvSpPr>
          <p:nvPr>
            <p:ph type="title"/>
          </p:nvPr>
        </p:nvSpPr>
        <p:spPr>
          <a:xfrm>
            <a:off x="571499" y="1014848"/>
            <a:ext cx="5334000" cy="1283493"/>
          </a:xfrm>
        </p:spPr>
        <p:txBody>
          <a:bodyPr/>
          <a:lstStyle/>
          <a:p>
            <a:r>
              <a:rPr lang="en-US"/>
              <a:t>Here for everyone affected by MS</a:t>
            </a:r>
          </a:p>
        </p:txBody>
      </p:sp>
      <p:sp>
        <p:nvSpPr>
          <p:cNvPr id="6" name="Text Placeholder 5">
            <a:extLst>
              <a:ext uri="{FF2B5EF4-FFF2-40B4-BE49-F238E27FC236}">
                <a16:creationId xmlns:a16="http://schemas.microsoft.com/office/drawing/2014/main" id="{5A2E8C3A-D2C4-033F-1A63-F5FDC949FDDB}"/>
              </a:ext>
            </a:extLst>
          </p:cNvPr>
          <p:cNvSpPr>
            <a:spLocks noGrp="1"/>
          </p:cNvSpPr>
          <p:nvPr>
            <p:ph type="body" sz="quarter" idx="10"/>
          </p:nvPr>
        </p:nvSpPr>
        <p:spPr>
          <a:xfrm>
            <a:off x="584200" y="2586694"/>
            <a:ext cx="2733280" cy="3349635"/>
          </a:xfrm>
        </p:spPr>
        <p:txBody>
          <a:bodyPr/>
          <a:lstStyle/>
          <a:p>
            <a:r>
              <a:rPr lang="en-US"/>
              <a:t>Around 135 people are diagnosed with multiple sclerosis every week in the UK. That’s one person every two hours.</a:t>
            </a:r>
          </a:p>
          <a:p>
            <a:pPr lvl="2"/>
            <a:r>
              <a:rPr lang="en-GB"/>
              <a:t>A diagnosis of MS can mean life suddenly becomes very unpredictable and control may feel like it has slipped away. Day to day life can start to feel very daunting, but when care and support are inconsistent too, the struggle only deepens.</a:t>
            </a:r>
          </a:p>
          <a:p>
            <a:pPr lvl="2"/>
            <a:r>
              <a:rPr lang="en-GB"/>
              <a:t>MS Trust is here to change that. From our very beginnings, we’ve been driven by a belief that the way things are isn’t the way they have to be.</a:t>
            </a:r>
          </a:p>
        </p:txBody>
      </p:sp>
      <p:sp>
        <p:nvSpPr>
          <p:cNvPr id="7" name="Text Placeholder 6">
            <a:extLst>
              <a:ext uri="{FF2B5EF4-FFF2-40B4-BE49-F238E27FC236}">
                <a16:creationId xmlns:a16="http://schemas.microsoft.com/office/drawing/2014/main" id="{127D7C96-0754-4CAD-1EAE-B86ED8642D30}"/>
              </a:ext>
            </a:extLst>
          </p:cNvPr>
          <p:cNvSpPr>
            <a:spLocks noGrp="1"/>
          </p:cNvSpPr>
          <p:nvPr>
            <p:ph type="body" sz="quarter" idx="11"/>
          </p:nvPr>
        </p:nvSpPr>
        <p:spPr>
          <a:xfrm>
            <a:off x="3510160" y="2586694"/>
            <a:ext cx="2733280" cy="1821011"/>
          </a:xfrm>
        </p:spPr>
        <p:txBody>
          <a:bodyPr/>
          <a:lstStyle/>
          <a:p>
            <a:pPr lvl="2"/>
            <a:r>
              <a:rPr lang="en-GB"/>
              <a:t>When friends Chris and Jill decided enough was enough and that people living with MS needed to feel more in control of their condition, MS Trust was born. Ever since, we’ve been working to demystify MS, and provide the best and most relevant information to everyone living with MS, whatever it looks like for them. </a:t>
            </a:r>
          </a:p>
          <a:p>
            <a:pPr lvl="2"/>
            <a:r>
              <a:rPr lang="en-GB"/>
              <a:t>Today, we bring more parts of MS expertise and support together than ever. </a:t>
            </a:r>
          </a:p>
        </p:txBody>
      </p:sp>
      <p:grpSp>
        <p:nvGrpSpPr>
          <p:cNvPr id="13" name="Group 12">
            <a:extLst>
              <a:ext uri="{FF2B5EF4-FFF2-40B4-BE49-F238E27FC236}">
                <a16:creationId xmlns:a16="http://schemas.microsoft.com/office/drawing/2014/main" id="{DCF296CF-A9F5-6174-221C-111E227CDACD}"/>
              </a:ext>
            </a:extLst>
          </p:cNvPr>
          <p:cNvGrpSpPr/>
          <p:nvPr/>
        </p:nvGrpSpPr>
        <p:grpSpPr>
          <a:xfrm>
            <a:off x="6468338" y="750957"/>
            <a:ext cx="2525350" cy="1670542"/>
            <a:chOff x="6468338" y="750957"/>
            <a:chExt cx="2525350" cy="1670542"/>
          </a:xfrm>
        </p:grpSpPr>
        <p:sp>
          <p:nvSpPr>
            <p:cNvPr id="9" name="object 7">
              <a:extLst>
                <a:ext uri="{FF2B5EF4-FFF2-40B4-BE49-F238E27FC236}">
                  <a16:creationId xmlns:a16="http://schemas.microsoft.com/office/drawing/2014/main" id="{999F6251-A535-5620-ADBC-A4E0BEF5CA0C}"/>
                </a:ext>
              </a:extLst>
            </p:cNvPr>
            <p:cNvSpPr txBox="1"/>
            <p:nvPr/>
          </p:nvSpPr>
          <p:spPr>
            <a:xfrm>
              <a:off x="6468338" y="943997"/>
              <a:ext cx="2525350" cy="1228541"/>
            </a:xfrm>
            <a:prstGeom prst="rect">
              <a:avLst/>
            </a:prstGeom>
          </p:spPr>
          <p:txBody>
            <a:bodyPr vert="horz" wrap="square" lIns="0" tIns="22860" rIns="0" bIns="0" rtlCol="0">
              <a:spAutoFit/>
            </a:bodyPr>
            <a:lstStyle/>
            <a:p>
              <a:pPr marL="73660" marR="66040" algn="ctr">
                <a:lnSpc>
                  <a:spcPts val="1900"/>
                </a:lnSpc>
                <a:spcBef>
                  <a:spcPts val="180"/>
                </a:spcBef>
              </a:pPr>
              <a:r>
                <a:rPr sz="1600" spc="-50">
                  <a:solidFill>
                    <a:srgbClr val="233C57"/>
                  </a:solidFill>
                  <a:latin typeface="DM Sans 14pt" pitchFamily="2" charset="77"/>
                  <a:cs typeface="Arial"/>
                </a:rPr>
                <a:t>MS</a:t>
              </a:r>
              <a:r>
                <a:rPr sz="1600" spc="-5">
                  <a:solidFill>
                    <a:srgbClr val="233C57"/>
                  </a:solidFill>
                  <a:latin typeface="DM Sans 14pt" pitchFamily="2" charset="77"/>
                  <a:cs typeface="Arial"/>
                </a:rPr>
                <a:t> </a:t>
              </a:r>
              <a:r>
                <a:rPr sz="1600">
                  <a:solidFill>
                    <a:srgbClr val="233C57"/>
                  </a:solidFill>
                  <a:latin typeface="DM Sans 14pt" pitchFamily="2" charset="77"/>
                  <a:cs typeface="Arial"/>
                </a:rPr>
                <a:t>Trust</a:t>
              </a:r>
              <a:r>
                <a:rPr sz="1600" spc="-5">
                  <a:solidFill>
                    <a:srgbClr val="233C57"/>
                  </a:solidFill>
                  <a:latin typeface="DM Sans 14pt" pitchFamily="2" charset="77"/>
                  <a:cs typeface="Arial"/>
                </a:rPr>
                <a:t> </a:t>
              </a:r>
              <a:r>
                <a:rPr sz="1600">
                  <a:solidFill>
                    <a:srgbClr val="233C57"/>
                  </a:solidFill>
                  <a:latin typeface="DM Sans 14pt" pitchFamily="2" charset="77"/>
                  <a:cs typeface="Arial"/>
                </a:rPr>
                <a:t>is</a:t>
              </a:r>
              <a:r>
                <a:rPr sz="1600" spc="-10">
                  <a:solidFill>
                    <a:srgbClr val="233C57"/>
                  </a:solidFill>
                  <a:latin typeface="DM Sans 14pt" pitchFamily="2" charset="77"/>
                  <a:cs typeface="Arial"/>
                </a:rPr>
                <a:t> </a:t>
              </a:r>
              <a:r>
                <a:rPr sz="1600">
                  <a:solidFill>
                    <a:srgbClr val="233C57"/>
                  </a:solidFill>
                  <a:latin typeface="DM Sans 14pt" pitchFamily="2" charset="77"/>
                  <a:cs typeface="Arial"/>
                </a:rPr>
                <a:t>here</a:t>
              </a:r>
              <a:r>
                <a:rPr sz="1600" spc="-5">
                  <a:solidFill>
                    <a:srgbClr val="233C57"/>
                  </a:solidFill>
                  <a:latin typeface="DM Sans 14pt" pitchFamily="2" charset="77"/>
                  <a:cs typeface="Arial"/>
                </a:rPr>
                <a:t> </a:t>
              </a:r>
              <a:r>
                <a:rPr sz="1600" spc="25">
                  <a:solidFill>
                    <a:srgbClr val="233C57"/>
                  </a:solidFill>
                  <a:latin typeface="DM Sans 14pt" pitchFamily="2" charset="77"/>
                  <a:cs typeface="Arial"/>
                </a:rPr>
                <a:t>for </a:t>
              </a:r>
              <a:r>
                <a:rPr sz="1600">
                  <a:solidFill>
                    <a:srgbClr val="233C57"/>
                  </a:solidFill>
                  <a:latin typeface="DM Sans 14pt" pitchFamily="2" charset="77"/>
                  <a:cs typeface="Arial"/>
                </a:rPr>
                <a:t>everyone</a:t>
              </a:r>
              <a:r>
                <a:rPr sz="1600" spc="110">
                  <a:solidFill>
                    <a:srgbClr val="233C57"/>
                  </a:solidFill>
                  <a:latin typeface="DM Sans 14pt" pitchFamily="2" charset="77"/>
                  <a:cs typeface="Arial"/>
                </a:rPr>
                <a:t> </a:t>
              </a:r>
              <a:r>
                <a:rPr sz="1600" spc="65">
                  <a:solidFill>
                    <a:srgbClr val="233C57"/>
                  </a:solidFill>
                  <a:latin typeface="DM Sans 14pt" pitchFamily="2" charset="77"/>
                  <a:cs typeface="Arial"/>
                </a:rPr>
                <a:t>affected</a:t>
              </a:r>
              <a:r>
                <a:rPr sz="1600" spc="110">
                  <a:solidFill>
                    <a:srgbClr val="233C57"/>
                  </a:solidFill>
                  <a:latin typeface="DM Sans 14pt" pitchFamily="2" charset="77"/>
                  <a:cs typeface="Arial"/>
                </a:rPr>
                <a:t> </a:t>
              </a:r>
              <a:r>
                <a:rPr sz="1600" spc="55">
                  <a:solidFill>
                    <a:srgbClr val="233C57"/>
                  </a:solidFill>
                  <a:latin typeface="DM Sans 14pt" pitchFamily="2" charset="77"/>
                  <a:cs typeface="Arial"/>
                </a:rPr>
                <a:t>by </a:t>
              </a:r>
              <a:r>
                <a:rPr sz="1600" spc="-100">
                  <a:solidFill>
                    <a:srgbClr val="233C57"/>
                  </a:solidFill>
                  <a:latin typeface="DM Sans 14pt" pitchFamily="2" charset="77"/>
                  <a:cs typeface="Arial"/>
                </a:rPr>
                <a:t>MS,</a:t>
              </a:r>
              <a:r>
                <a:rPr sz="1600" spc="-10">
                  <a:solidFill>
                    <a:srgbClr val="233C57"/>
                  </a:solidFill>
                  <a:latin typeface="DM Sans 14pt" pitchFamily="2" charset="77"/>
                  <a:cs typeface="Arial"/>
                </a:rPr>
                <a:t> </a:t>
              </a:r>
              <a:r>
                <a:rPr sz="1600" spc="60">
                  <a:solidFill>
                    <a:srgbClr val="233C57"/>
                  </a:solidFill>
                  <a:latin typeface="DM Sans 14pt" pitchFamily="2" charset="77"/>
                  <a:cs typeface="Arial"/>
                </a:rPr>
                <a:t>from</a:t>
              </a:r>
              <a:r>
                <a:rPr sz="1600" spc="-5">
                  <a:solidFill>
                    <a:srgbClr val="233C57"/>
                  </a:solidFill>
                  <a:latin typeface="DM Sans 14pt" pitchFamily="2" charset="77"/>
                  <a:cs typeface="Arial"/>
                </a:rPr>
                <a:t> </a:t>
              </a:r>
              <a:r>
                <a:rPr sz="1600" spc="65">
                  <a:solidFill>
                    <a:srgbClr val="233C57"/>
                  </a:solidFill>
                  <a:latin typeface="DM Sans 14pt" pitchFamily="2" charset="77"/>
                  <a:cs typeface="Arial"/>
                </a:rPr>
                <a:t>the</a:t>
              </a:r>
              <a:r>
                <a:rPr sz="1600" spc="-5">
                  <a:solidFill>
                    <a:srgbClr val="233C57"/>
                  </a:solidFill>
                  <a:latin typeface="DM Sans 14pt" pitchFamily="2" charset="77"/>
                  <a:cs typeface="Arial"/>
                </a:rPr>
                <a:t> </a:t>
              </a:r>
              <a:r>
                <a:rPr sz="1600" spc="65">
                  <a:solidFill>
                    <a:srgbClr val="233C57"/>
                  </a:solidFill>
                  <a:latin typeface="DM Sans 14pt" pitchFamily="2" charset="77"/>
                  <a:cs typeface="Arial"/>
                </a:rPr>
                <a:t>moment</a:t>
              </a:r>
              <a:r>
                <a:rPr sz="1600" spc="-5">
                  <a:solidFill>
                    <a:srgbClr val="233C57"/>
                  </a:solidFill>
                  <a:latin typeface="DM Sans 14pt" pitchFamily="2" charset="77"/>
                  <a:cs typeface="Arial"/>
                </a:rPr>
                <a:t> </a:t>
              </a:r>
              <a:r>
                <a:rPr sz="1600" spc="35">
                  <a:solidFill>
                    <a:srgbClr val="233C57"/>
                  </a:solidFill>
                  <a:latin typeface="DM Sans 14pt" pitchFamily="2" charset="77"/>
                  <a:cs typeface="Arial"/>
                </a:rPr>
                <a:t>of</a:t>
              </a:r>
              <a:endParaRPr sz="1600">
                <a:latin typeface="DM Sans 14pt" pitchFamily="2" charset="77"/>
                <a:cs typeface="Arial"/>
              </a:endParaRPr>
            </a:p>
            <a:p>
              <a:pPr algn="ctr">
                <a:lnSpc>
                  <a:spcPts val="1825"/>
                </a:lnSpc>
              </a:pPr>
              <a:r>
                <a:rPr sz="1600">
                  <a:solidFill>
                    <a:srgbClr val="233C57"/>
                  </a:solidFill>
                  <a:latin typeface="DM Sans 14pt" pitchFamily="2" charset="77"/>
                  <a:cs typeface="Arial"/>
                </a:rPr>
                <a:t>diagnosis</a:t>
              </a:r>
              <a:r>
                <a:rPr sz="1600" spc="135">
                  <a:solidFill>
                    <a:srgbClr val="233C57"/>
                  </a:solidFill>
                  <a:latin typeface="DM Sans 14pt" pitchFamily="2" charset="77"/>
                  <a:cs typeface="Arial"/>
                </a:rPr>
                <a:t> </a:t>
              </a:r>
              <a:r>
                <a:rPr sz="1600">
                  <a:solidFill>
                    <a:srgbClr val="233C57"/>
                  </a:solidFill>
                  <a:latin typeface="DM Sans 14pt" pitchFamily="2" charset="77"/>
                  <a:cs typeface="Arial"/>
                </a:rPr>
                <a:t>and</a:t>
              </a:r>
              <a:r>
                <a:rPr sz="1600" spc="140">
                  <a:solidFill>
                    <a:srgbClr val="233C57"/>
                  </a:solidFill>
                  <a:latin typeface="DM Sans 14pt" pitchFamily="2" charset="77"/>
                  <a:cs typeface="Arial"/>
                </a:rPr>
                <a:t> </a:t>
              </a:r>
              <a:r>
                <a:rPr sz="1600" spc="45">
                  <a:solidFill>
                    <a:srgbClr val="233C57"/>
                  </a:solidFill>
                  <a:latin typeface="DM Sans 14pt" pitchFamily="2" charset="77"/>
                  <a:cs typeface="Arial"/>
                </a:rPr>
                <a:t>throughout</a:t>
              </a:r>
              <a:endParaRPr sz="1600">
                <a:latin typeface="DM Sans 14pt" pitchFamily="2" charset="77"/>
                <a:cs typeface="Arial"/>
              </a:endParaRPr>
            </a:p>
            <a:p>
              <a:pPr algn="ctr">
                <a:lnSpc>
                  <a:spcPts val="1910"/>
                </a:lnSpc>
              </a:pPr>
              <a:r>
                <a:rPr sz="1600" spc="55">
                  <a:solidFill>
                    <a:srgbClr val="233C57"/>
                  </a:solidFill>
                  <a:latin typeface="DM Sans 14pt" pitchFamily="2" charset="77"/>
                  <a:cs typeface="Arial"/>
                </a:rPr>
                <a:t>their</a:t>
              </a:r>
              <a:r>
                <a:rPr sz="1600" spc="-10">
                  <a:solidFill>
                    <a:srgbClr val="233C57"/>
                  </a:solidFill>
                  <a:latin typeface="DM Sans 14pt" pitchFamily="2" charset="77"/>
                  <a:cs typeface="Arial"/>
                </a:rPr>
                <a:t> journey.</a:t>
              </a:r>
              <a:endParaRPr sz="1600">
                <a:latin typeface="DM Sans 14pt" pitchFamily="2" charset="77"/>
                <a:cs typeface="Arial"/>
              </a:endParaRPr>
            </a:p>
          </p:txBody>
        </p:sp>
        <p:pic>
          <p:nvPicPr>
            <p:cNvPr id="10" name="object 8">
              <a:extLst>
                <a:ext uri="{FF2B5EF4-FFF2-40B4-BE49-F238E27FC236}">
                  <a16:creationId xmlns:a16="http://schemas.microsoft.com/office/drawing/2014/main" id="{D1FAB593-9344-E671-7772-9D29D454EE41}"/>
                </a:ext>
              </a:extLst>
            </p:cNvPr>
            <p:cNvPicPr/>
            <p:nvPr/>
          </p:nvPicPr>
          <p:blipFill>
            <a:blip r:embed="rId2" cstate="print"/>
            <a:stretch>
              <a:fillRect/>
            </a:stretch>
          </p:blipFill>
          <p:spPr>
            <a:xfrm>
              <a:off x="7633002" y="750957"/>
              <a:ext cx="198513" cy="174485"/>
            </a:xfrm>
            <a:prstGeom prst="rect">
              <a:avLst/>
            </a:prstGeom>
          </p:spPr>
        </p:pic>
        <p:pic>
          <p:nvPicPr>
            <p:cNvPr id="11" name="object 9">
              <a:extLst>
                <a:ext uri="{FF2B5EF4-FFF2-40B4-BE49-F238E27FC236}">
                  <a16:creationId xmlns:a16="http://schemas.microsoft.com/office/drawing/2014/main" id="{D50D8F2A-4C6F-DDC6-A0D4-FC9002E3B35C}"/>
                </a:ext>
              </a:extLst>
            </p:cNvPr>
            <p:cNvPicPr/>
            <p:nvPr/>
          </p:nvPicPr>
          <p:blipFill>
            <a:blip r:embed="rId3" cstate="print"/>
            <a:stretch>
              <a:fillRect/>
            </a:stretch>
          </p:blipFill>
          <p:spPr>
            <a:xfrm>
              <a:off x="7633008" y="2247014"/>
              <a:ext cx="198513" cy="174485"/>
            </a:xfrm>
            <a:prstGeom prst="rect">
              <a:avLst/>
            </a:prstGeom>
          </p:spPr>
        </p:pic>
      </p:grpSp>
      <p:pic>
        <p:nvPicPr>
          <p:cNvPr id="12" name="object 6">
            <a:extLst>
              <a:ext uri="{FF2B5EF4-FFF2-40B4-BE49-F238E27FC236}">
                <a16:creationId xmlns:a16="http://schemas.microsoft.com/office/drawing/2014/main" id="{31962ED6-B46A-AD9B-D86B-D3EE4A1990B0}"/>
              </a:ext>
            </a:extLst>
          </p:cNvPr>
          <p:cNvPicPr/>
          <p:nvPr/>
        </p:nvPicPr>
        <p:blipFill>
          <a:blip r:embed="rId4" cstate="print"/>
          <a:stretch>
            <a:fillRect/>
          </a:stretch>
        </p:blipFill>
        <p:spPr>
          <a:xfrm>
            <a:off x="6394526" y="2628900"/>
            <a:ext cx="2898241" cy="3822700"/>
          </a:xfrm>
          <a:prstGeom prst="rect">
            <a:avLst/>
          </a:prstGeom>
        </p:spPr>
      </p:pic>
    </p:spTree>
    <p:extLst>
      <p:ext uri="{BB962C8B-B14F-4D97-AF65-F5344CB8AC3E}">
        <p14:creationId xmlns:p14="http://schemas.microsoft.com/office/powerpoint/2010/main" val="1640300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g object 17">
            <a:extLst>
              <a:ext uri="{FF2B5EF4-FFF2-40B4-BE49-F238E27FC236}">
                <a16:creationId xmlns:a16="http://schemas.microsoft.com/office/drawing/2014/main" id="{BF999773-1131-F006-01EF-134A4BC05C0C}"/>
              </a:ext>
            </a:extLst>
          </p:cNvPr>
          <p:cNvSpPr/>
          <p:nvPr/>
        </p:nvSpPr>
        <p:spPr>
          <a:xfrm>
            <a:off x="406400" y="3587750"/>
            <a:ext cx="8886825" cy="2863850"/>
          </a:xfrm>
          <a:custGeom>
            <a:avLst/>
            <a:gdLst/>
            <a:ahLst/>
            <a:cxnLst/>
            <a:rect l="l" t="t" r="r" b="b"/>
            <a:pathLst>
              <a:path w="8886825" h="2863850">
                <a:moveTo>
                  <a:pt x="8886367" y="0"/>
                </a:moveTo>
                <a:lnTo>
                  <a:pt x="0" y="0"/>
                </a:lnTo>
                <a:lnTo>
                  <a:pt x="0" y="2863850"/>
                </a:lnTo>
                <a:lnTo>
                  <a:pt x="8886367" y="2863850"/>
                </a:lnTo>
                <a:lnTo>
                  <a:pt x="8886367" y="0"/>
                </a:lnTo>
                <a:close/>
              </a:path>
            </a:pathLst>
          </a:custGeom>
          <a:solidFill>
            <a:srgbClr val="FAFFD0"/>
          </a:solidFill>
        </p:spPr>
        <p:txBody>
          <a:bodyPr wrap="square" lIns="0" tIns="0" rIns="0" bIns="0" rtlCol="0"/>
          <a:lstStyle/>
          <a:p>
            <a:endParaRPr/>
          </a:p>
        </p:txBody>
      </p:sp>
      <p:sp>
        <p:nvSpPr>
          <p:cNvPr id="2" name="Footer Placeholder 1">
            <a:extLst>
              <a:ext uri="{FF2B5EF4-FFF2-40B4-BE49-F238E27FC236}">
                <a16:creationId xmlns:a16="http://schemas.microsoft.com/office/drawing/2014/main" id="{198F35B1-B0BB-5F4F-9C31-E46644896EAA}"/>
              </a:ext>
            </a:extLst>
          </p:cNvPr>
          <p:cNvSpPr>
            <a:spLocks noGrp="1"/>
          </p:cNvSpPr>
          <p:nvPr>
            <p:ph type="ftr" sz="quarter" idx="5"/>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3" name="Date Placeholder 2">
            <a:extLst>
              <a:ext uri="{FF2B5EF4-FFF2-40B4-BE49-F238E27FC236}">
                <a16:creationId xmlns:a16="http://schemas.microsoft.com/office/drawing/2014/main" id="{9CA795E0-508C-F606-8F6C-3553527E48DC}"/>
              </a:ext>
            </a:extLst>
          </p:cNvPr>
          <p:cNvSpPr>
            <a:spLocks noGrp="1"/>
          </p:cNvSpPr>
          <p:nvPr>
            <p:ph type="dt" sz="half" idx="6"/>
          </p:nvPr>
        </p:nvSpPr>
        <p:spPr/>
        <p:txBody>
          <a:bodyPr/>
          <a:lstStyle/>
          <a:p>
            <a:pPr marL="12700">
              <a:lnSpc>
                <a:spcPct val="100000"/>
              </a:lnSpc>
              <a:spcBef>
                <a:spcPts val="90"/>
              </a:spcBef>
            </a:pPr>
            <a:r>
              <a:rPr lang="en-GB" spc="-10"/>
              <a:t>mstrust.org.uk</a:t>
            </a:r>
          </a:p>
        </p:txBody>
      </p:sp>
      <p:sp>
        <p:nvSpPr>
          <p:cNvPr id="4" name="Slide Number Placeholder 3">
            <a:extLst>
              <a:ext uri="{FF2B5EF4-FFF2-40B4-BE49-F238E27FC236}">
                <a16:creationId xmlns:a16="http://schemas.microsoft.com/office/drawing/2014/main" id="{B4B383B5-BD4B-E004-1A83-D31AF9FC7ACF}"/>
              </a:ext>
            </a:extLst>
          </p:cNvPr>
          <p:cNvSpPr>
            <a:spLocks noGrp="1"/>
          </p:cNvSpPr>
          <p:nvPr>
            <p:ph type="sldNum" sz="quarter" idx="7"/>
          </p:nvPr>
        </p:nvSpPr>
        <p:spPr/>
        <p:txBody>
          <a:bodyPr/>
          <a:lstStyle/>
          <a:p>
            <a:pPr marL="12700">
              <a:lnSpc>
                <a:spcPct val="100000"/>
              </a:lnSpc>
              <a:spcBef>
                <a:spcPts val="90"/>
              </a:spcBef>
            </a:pPr>
            <a:fld id="{81D60167-4931-47E6-BA6A-407CBD079E47}" type="slidenum">
              <a:rPr lang="en-GB" spc="-25" smtClean="0"/>
              <a:t>6</a:t>
            </a:fld>
            <a:endParaRPr lang="en-GB" spc="-25"/>
          </a:p>
        </p:txBody>
      </p:sp>
      <p:sp>
        <p:nvSpPr>
          <p:cNvPr id="7" name="Text Placeholder 6">
            <a:extLst>
              <a:ext uri="{FF2B5EF4-FFF2-40B4-BE49-F238E27FC236}">
                <a16:creationId xmlns:a16="http://schemas.microsoft.com/office/drawing/2014/main" id="{1E059549-F46E-A879-A9A4-A0D0DD32FA72}"/>
              </a:ext>
            </a:extLst>
          </p:cNvPr>
          <p:cNvSpPr>
            <a:spLocks noGrp="1"/>
          </p:cNvSpPr>
          <p:nvPr>
            <p:ph type="body" sz="quarter" idx="11"/>
          </p:nvPr>
        </p:nvSpPr>
        <p:spPr>
          <a:xfrm>
            <a:off x="3510160" y="3920942"/>
            <a:ext cx="2733280" cy="2626360"/>
          </a:xfrm>
        </p:spPr>
        <p:txBody>
          <a:bodyPr/>
          <a:lstStyle/>
          <a:p>
            <a:pPr lvl="2"/>
            <a:r>
              <a:rPr lang="en-GB" b="1"/>
              <a:t>Trusted support and information - </a:t>
            </a:r>
            <a:r>
              <a:rPr lang="en-GB"/>
              <a:t>We are committed to providing the best possible information and support to help people navigate their life with MS. Through our website, publications, and helpline, we are here every day to give the support needed.</a:t>
            </a:r>
          </a:p>
          <a:p>
            <a:pPr lvl="2"/>
            <a:r>
              <a:rPr lang="en-GB" b="1"/>
              <a:t>Quality support and treatment - </a:t>
            </a:r>
            <a:r>
              <a:rPr lang="en-GB"/>
              <a:t>We drive excellence and consistency in treatment and support. From our education programmes and Conference to the placement of health professionals, we work to ensure everyone living with MS has access to the support they need.</a:t>
            </a:r>
          </a:p>
          <a:p>
            <a:pPr lvl="2"/>
            <a:endParaRPr lang="en-GB"/>
          </a:p>
        </p:txBody>
      </p:sp>
      <p:sp>
        <p:nvSpPr>
          <p:cNvPr id="8" name="Text Placeholder 7">
            <a:extLst>
              <a:ext uri="{FF2B5EF4-FFF2-40B4-BE49-F238E27FC236}">
                <a16:creationId xmlns:a16="http://schemas.microsoft.com/office/drawing/2014/main" id="{D580BE6B-2AB1-B4BA-BB5E-7F49C2D449AC}"/>
              </a:ext>
            </a:extLst>
          </p:cNvPr>
          <p:cNvSpPr>
            <a:spLocks noGrp="1"/>
          </p:cNvSpPr>
          <p:nvPr>
            <p:ph type="body" sz="quarter" idx="12"/>
          </p:nvPr>
        </p:nvSpPr>
        <p:spPr>
          <a:xfrm>
            <a:off x="6436120" y="3920942"/>
            <a:ext cx="2733280" cy="1651734"/>
          </a:xfrm>
        </p:spPr>
        <p:txBody>
          <a:bodyPr/>
          <a:lstStyle/>
          <a:p>
            <a:pPr lvl="2"/>
            <a:r>
              <a:rPr lang="en-GB" b="1"/>
              <a:t>Conducting vital research into MS - </a:t>
            </a:r>
            <a:r>
              <a:rPr lang="en-GB"/>
              <a:t>We drive research into the issues that matter most —whether that’s symptom management or better care. We listen to the MS community and work with leading researchers, to ensure results are translated into positive action improving daily life.</a:t>
            </a:r>
          </a:p>
          <a:p>
            <a:pPr lvl="2"/>
            <a:r>
              <a:rPr lang="en-GB"/>
              <a:t>Expertise from every angle. For every MS. For every day.</a:t>
            </a:r>
          </a:p>
        </p:txBody>
      </p:sp>
      <p:grpSp>
        <p:nvGrpSpPr>
          <p:cNvPr id="19" name="Group 18">
            <a:extLst>
              <a:ext uri="{FF2B5EF4-FFF2-40B4-BE49-F238E27FC236}">
                <a16:creationId xmlns:a16="http://schemas.microsoft.com/office/drawing/2014/main" id="{19852566-AFC7-4A42-DA76-B6CD469F86C8}"/>
              </a:ext>
            </a:extLst>
          </p:cNvPr>
          <p:cNvGrpSpPr/>
          <p:nvPr/>
        </p:nvGrpSpPr>
        <p:grpSpPr>
          <a:xfrm>
            <a:off x="726510" y="3988937"/>
            <a:ext cx="2628548" cy="1670542"/>
            <a:chOff x="726510" y="3988937"/>
            <a:chExt cx="2628548" cy="1670542"/>
          </a:xfrm>
        </p:grpSpPr>
        <p:sp>
          <p:nvSpPr>
            <p:cNvPr id="10" name="object 7">
              <a:extLst>
                <a:ext uri="{FF2B5EF4-FFF2-40B4-BE49-F238E27FC236}">
                  <a16:creationId xmlns:a16="http://schemas.microsoft.com/office/drawing/2014/main" id="{7487792B-3692-B839-38D5-ABDA2CB7643E}"/>
                </a:ext>
              </a:extLst>
            </p:cNvPr>
            <p:cNvSpPr txBox="1"/>
            <p:nvPr/>
          </p:nvSpPr>
          <p:spPr>
            <a:xfrm>
              <a:off x="726510" y="4181977"/>
              <a:ext cx="2628548" cy="1241365"/>
            </a:xfrm>
            <a:prstGeom prst="rect">
              <a:avLst/>
            </a:prstGeom>
          </p:spPr>
          <p:txBody>
            <a:bodyPr vert="horz" wrap="square" lIns="0" tIns="22860" rIns="0" bIns="0" rtlCol="0">
              <a:spAutoFit/>
            </a:bodyPr>
            <a:lstStyle/>
            <a:p>
              <a:pPr marL="73660" marR="66040" algn="ctr">
                <a:lnSpc>
                  <a:spcPts val="1900"/>
                </a:lnSpc>
                <a:spcBef>
                  <a:spcPts val="180"/>
                </a:spcBef>
              </a:pPr>
              <a:r>
                <a:rPr lang="en-GB" sz="1600">
                  <a:solidFill>
                    <a:srgbClr val="233C57"/>
                  </a:solidFill>
                  <a:latin typeface="DM Sans 14pt" pitchFamily="2" charset="77"/>
                  <a:cs typeface="Arial"/>
                </a:rPr>
                <a:t>We support and train </a:t>
              </a:r>
              <a:br>
                <a:rPr lang="en-GB" sz="1600">
                  <a:solidFill>
                    <a:srgbClr val="233C57"/>
                  </a:solidFill>
                  <a:latin typeface="DM Sans 14pt" pitchFamily="2" charset="77"/>
                  <a:cs typeface="Arial"/>
                </a:rPr>
              </a:br>
              <a:r>
                <a:rPr lang="en-GB" sz="1600">
                  <a:solidFill>
                    <a:srgbClr val="233C57"/>
                  </a:solidFill>
                  <a:latin typeface="DM Sans 14pt" pitchFamily="2" charset="77"/>
                  <a:cs typeface="Arial"/>
                </a:rPr>
                <a:t>MS health professionals and fund MS specialist nurses and Advanced MS Champions across the UK.</a:t>
              </a:r>
            </a:p>
          </p:txBody>
        </p:sp>
        <p:pic>
          <p:nvPicPr>
            <p:cNvPr id="11" name="object 8">
              <a:extLst>
                <a:ext uri="{FF2B5EF4-FFF2-40B4-BE49-F238E27FC236}">
                  <a16:creationId xmlns:a16="http://schemas.microsoft.com/office/drawing/2014/main" id="{8BF90455-484F-0BAD-42D0-077CDBE5BF6C}"/>
                </a:ext>
              </a:extLst>
            </p:cNvPr>
            <p:cNvPicPr/>
            <p:nvPr/>
          </p:nvPicPr>
          <p:blipFill>
            <a:blip r:embed="rId2" cstate="print"/>
            <a:stretch>
              <a:fillRect/>
            </a:stretch>
          </p:blipFill>
          <p:spPr>
            <a:xfrm>
              <a:off x="1956794" y="3988937"/>
              <a:ext cx="198513" cy="174485"/>
            </a:xfrm>
            <a:prstGeom prst="rect">
              <a:avLst/>
            </a:prstGeom>
          </p:spPr>
        </p:pic>
        <p:pic>
          <p:nvPicPr>
            <p:cNvPr id="12" name="object 9">
              <a:extLst>
                <a:ext uri="{FF2B5EF4-FFF2-40B4-BE49-F238E27FC236}">
                  <a16:creationId xmlns:a16="http://schemas.microsoft.com/office/drawing/2014/main" id="{F3409561-F3C6-1006-E8CD-6E1007825DD1}"/>
                </a:ext>
              </a:extLst>
            </p:cNvPr>
            <p:cNvPicPr/>
            <p:nvPr/>
          </p:nvPicPr>
          <p:blipFill>
            <a:blip r:embed="rId3" cstate="print"/>
            <a:stretch>
              <a:fillRect/>
            </a:stretch>
          </p:blipFill>
          <p:spPr>
            <a:xfrm>
              <a:off x="1956800" y="5484994"/>
              <a:ext cx="198513" cy="174485"/>
            </a:xfrm>
            <a:prstGeom prst="rect">
              <a:avLst/>
            </a:prstGeom>
          </p:spPr>
        </p:pic>
      </p:grpSp>
      <p:pic>
        <p:nvPicPr>
          <p:cNvPr id="13" name="object 4">
            <a:extLst>
              <a:ext uri="{FF2B5EF4-FFF2-40B4-BE49-F238E27FC236}">
                <a16:creationId xmlns:a16="http://schemas.microsoft.com/office/drawing/2014/main" id="{4F79B79D-B070-BB6F-FAE7-02FEF054BE61}"/>
              </a:ext>
            </a:extLst>
          </p:cNvPr>
          <p:cNvPicPr/>
          <p:nvPr/>
        </p:nvPicPr>
        <p:blipFill>
          <a:blip r:embed="rId4" cstate="print"/>
          <a:stretch>
            <a:fillRect/>
          </a:stretch>
        </p:blipFill>
        <p:spPr>
          <a:xfrm>
            <a:off x="406400" y="406400"/>
            <a:ext cx="5805716" cy="3181350"/>
          </a:xfrm>
          <a:prstGeom prst="rect">
            <a:avLst/>
          </a:prstGeom>
        </p:spPr>
      </p:pic>
      <p:sp>
        <p:nvSpPr>
          <p:cNvPr id="14" name="object 9">
            <a:extLst>
              <a:ext uri="{FF2B5EF4-FFF2-40B4-BE49-F238E27FC236}">
                <a16:creationId xmlns:a16="http://schemas.microsoft.com/office/drawing/2014/main" id="{3B565A52-9A5B-E826-2209-970C2E3D7FE0}"/>
              </a:ext>
            </a:extLst>
          </p:cNvPr>
          <p:cNvSpPr txBox="1"/>
          <p:nvPr/>
        </p:nvSpPr>
        <p:spPr>
          <a:xfrm>
            <a:off x="6842004" y="1732313"/>
            <a:ext cx="1821180" cy="1496564"/>
          </a:xfrm>
          <a:prstGeom prst="rect">
            <a:avLst/>
          </a:prstGeom>
        </p:spPr>
        <p:txBody>
          <a:bodyPr vert="horz" wrap="square" lIns="0" tIns="110490" rIns="0" bIns="0" rtlCol="0">
            <a:spAutoFit/>
          </a:bodyPr>
          <a:lstStyle/>
          <a:p>
            <a:pPr marL="4763" algn="ctr">
              <a:lnSpc>
                <a:spcPct val="100000"/>
              </a:lnSpc>
              <a:spcBef>
                <a:spcPts val="870"/>
              </a:spcBef>
            </a:pPr>
            <a:r>
              <a:rPr sz="5000" spc="-25">
                <a:solidFill>
                  <a:srgbClr val="233C57"/>
                </a:solidFill>
                <a:latin typeface="DM Sans 14pt ExtraBold" pitchFamily="2" charset="77"/>
                <a:cs typeface="Arial"/>
              </a:rPr>
              <a:t>135</a:t>
            </a:r>
            <a:endParaRPr lang="en-GB" sz="5000">
              <a:latin typeface="DM Sans 14pt ExtraBold" pitchFamily="2" charset="77"/>
              <a:cs typeface="Arial"/>
            </a:endParaRPr>
          </a:p>
          <a:p>
            <a:pPr marL="4763" marR="5080" algn="ctr">
              <a:lnSpc>
                <a:spcPts val="1500"/>
              </a:lnSpc>
              <a:spcBef>
                <a:spcPts val="300"/>
              </a:spcBef>
            </a:pPr>
            <a:r>
              <a:rPr lang="en-GB" sz="1300" b="1">
                <a:solidFill>
                  <a:srgbClr val="233C57"/>
                </a:solidFill>
                <a:latin typeface="DM Sans 14pt SemiBold" pitchFamily="2" charset="77"/>
                <a:cs typeface="Arial"/>
              </a:rPr>
              <a:t>people are diagnosed with multiple sclerosis every week in the UK.</a:t>
            </a:r>
            <a:endParaRPr lang="en-GB" sz="1300" b="1">
              <a:latin typeface="DM Sans 14pt SemiBold" pitchFamily="2" charset="77"/>
              <a:cs typeface="Arial"/>
            </a:endParaRPr>
          </a:p>
        </p:txBody>
      </p:sp>
      <p:grpSp>
        <p:nvGrpSpPr>
          <p:cNvPr id="15" name="object 10">
            <a:extLst>
              <a:ext uri="{FF2B5EF4-FFF2-40B4-BE49-F238E27FC236}">
                <a16:creationId xmlns:a16="http://schemas.microsoft.com/office/drawing/2014/main" id="{9DB37B36-1761-C020-CAA7-F00A941C405E}"/>
              </a:ext>
            </a:extLst>
          </p:cNvPr>
          <p:cNvGrpSpPr/>
          <p:nvPr/>
        </p:nvGrpSpPr>
        <p:grpSpPr>
          <a:xfrm>
            <a:off x="7076764" y="775328"/>
            <a:ext cx="1376680" cy="1035685"/>
            <a:chOff x="7076764" y="775328"/>
            <a:chExt cx="1376680" cy="1035685"/>
          </a:xfrm>
        </p:grpSpPr>
        <p:sp>
          <p:nvSpPr>
            <p:cNvPr id="16" name="object 11">
              <a:extLst>
                <a:ext uri="{FF2B5EF4-FFF2-40B4-BE49-F238E27FC236}">
                  <a16:creationId xmlns:a16="http://schemas.microsoft.com/office/drawing/2014/main" id="{A99C5BAB-FA5C-E373-485B-D3F06703D169}"/>
                </a:ext>
              </a:extLst>
            </p:cNvPr>
            <p:cNvSpPr/>
            <p:nvPr/>
          </p:nvSpPr>
          <p:spPr>
            <a:xfrm>
              <a:off x="7076764" y="1691807"/>
              <a:ext cx="41275" cy="0"/>
            </a:xfrm>
            <a:custGeom>
              <a:avLst/>
              <a:gdLst/>
              <a:ahLst/>
              <a:cxnLst/>
              <a:rect l="l" t="t" r="r" b="b"/>
              <a:pathLst>
                <a:path w="41275">
                  <a:moveTo>
                    <a:pt x="40728" y="0"/>
                  </a:moveTo>
                  <a:lnTo>
                    <a:pt x="0" y="0"/>
                  </a:lnTo>
                </a:path>
              </a:pathLst>
            </a:custGeom>
            <a:ln w="15976">
              <a:solidFill>
                <a:srgbClr val="000000"/>
              </a:solidFill>
            </a:ln>
          </p:spPr>
          <p:txBody>
            <a:bodyPr wrap="square" lIns="0" tIns="0" rIns="0" bIns="0" rtlCol="0"/>
            <a:lstStyle/>
            <a:p>
              <a:endParaRPr/>
            </a:p>
          </p:txBody>
        </p:sp>
        <p:pic>
          <p:nvPicPr>
            <p:cNvPr id="17" name="object 12">
              <a:extLst>
                <a:ext uri="{FF2B5EF4-FFF2-40B4-BE49-F238E27FC236}">
                  <a16:creationId xmlns:a16="http://schemas.microsoft.com/office/drawing/2014/main" id="{FA36DD57-308A-006F-FEB0-09F3E8293C2E}"/>
                </a:ext>
              </a:extLst>
            </p:cNvPr>
            <p:cNvPicPr/>
            <p:nvPr/>
          </p:nvPicPr>
          <p:blipFill>
            <a:blip r:embed="rId5" cstate="print"/>
            <a:stretch>
              <a:fillRect/>
            </a:stretch>
          </p:blipFill>
          <p:spPr>
            <a:xfrm>
              <a:off x="7186793" y="775328"/>
              <a:ext cx="1156214" cy="1035512"/>
            </a:xfrm>
            <a:prstGeom prst="rect">
              <a:avLst/>
            </a:prstGeom>
          </p:spPr>
        </p:pic>
        <p:sp>
          <p:nvSpPr>
            <p:cNvPr id="18" name="object 13">
              <a:extLst>
                <a:ext uri="{FF2B5EF4-FFF2-40B4-BE49-F238E27FC236}">
                  <a16:creationId xmlns:a16="http://schemas.microsoft.com/office/drawing/2014/main" id="{F56E6F2B-ED0E-0703-DB22-34AE3A889EA1}"/>
                </a:ext>
              </a:extLst>
            </p:cNvPr>
            <p:cNvSpPr/>
            <p:nvPr/>
          </p:nvSpPr>
          <p:spPr>
            <a:xfrm>
              <a:off x="8386387" y="1691702"/>
              <a:ext cx="67310" cy="0"/>
            </a:xfrm>
            <a:custGeom>
              <a:avLst/>
              <a:gdLst/>
              <a:ahLst/>
              <a:cxnLst/>
              <a:rect l="l" t="t" r="r" b="b"/>
              <a:pathLst>
                <a:path w="67309">
                  <a:moveTo>
                    <a:pt x="0" y="0"/>
                  </a:moveTo>
                  <a:lnTo>
                    <a:pt x="66878" y="0"/>
                  </a:lnTo>
                </a:path>
              </a:pathLst>
            </a:custGeom>
            <a:ln w="18059">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111578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E3CA6-08EC-EE9B-2429-DF3FF885AB85}"/>
            </a:ext>
          </a:extLst>
        </p:cNvPr>
        <p:cNvGrpSpPr/>
        <p:nvPr/>
      </p:nvGrpSpPr>
      <p:grpSpPr>
        <a:xfrm>
          <a:off x="0" y="0"/>
          <a:ext cx="0" cy="0"/>
          <a:chOff x="0" y="0"/>
          <a:chExt cx="0" cy="0"/>
        </a:xfrm>
      </p:grpSpPr>
      <p:sp>
        <p:nvSpPr>
          <p:cNvPr id="9" name="bg object 17">
            <a:extLst>
              <a:ext uri="{FF2B5EF4-FFF2-40B4-BE49-F238E27FC236}">
                <a16:creationId xmlns:a16="http://schemas.microsoft.com/office/drawing/2014/main" id="{9826BC39-D11D-46E3-70D4-E1177DD16205}"/>
              </a:ext>
            </a:extLst>
          </p:cNvPr>
          <p:cNvSpPr/>
          <p:nvPr/>
        </p:nvSpPr>
        <p:spPr>
          <a:xfrm>
            <a:off x="406400" y="493778"/>
            <a:ext cx="8928351" cy="5797294"/>
          </a:xfrm>
          <a:custGeom>
            <a:avLst/>
            <a:gdLst/>
            <a:ahLst/>
            <a:cxnLst/>
            <a:rect l="l" t="t" r="r" b="b"/>
            <a:pathLst>
              <a:path w="8886825" h="2863850">
                <a:moveTo>
                  <a:pt x="8886367" y="0"/>
                </a:moveTo>
                <a:lnTo>
                  <a:pt x="0" y="0"/>
                </a:lnTo>
                <a:lnTo>
                  <a:pt x="0" y="2863850"/>
                </a:lnTo>
                <a:lnTo>
                  <a:pt x="8886367" y="2863850"/>
                </a:lnTo>
                <a:lnTo>
                  <a:pt x="8886367" y="0"/>
                </a:lnTo>
                <a:close/>
              </a:path>
            </a:pathLst>
          </a:custGeom>
          <a:solidFill>
            <a:srgbClr val="FAFFD0"/>
          </a:solidFill>
        </p:spPr>
        <p:txBody>
          <a:bodyPr wrap="square" lIns="0" tIns="0" rIns="0" bIns="0" rtlCol="0"/>
          <a:lstStyle/>
          <a:p>
            <a:endParaRPr/>
          </a:p>
        </p:txBody>
      </p:sp>
      <p:sp>
        <p:nvSpPr>
          <p:cNvPr id="2" name="Footer Placeholder 1">
            <a:extLst>
              <a:ext uri="{FF2B5EF4-FFF2-40B4-BE49-F238E27FC236}">
                <a16:creationId xmlns:a16="http://schemas.microsoft.com/office/drawing/2014/main" id="{3F01AF41-B9CC-FFF0-F6EA-9A05C76CF68C}"/>
              </a:ext>
            </a:extLst>
          </p:cNvPr>
          <p:cNvSpPr>
            <a:spLocks noGrp="1"/>
          </p:cNvSpPr>
          <p:nvPr>
            <p:ph type="ftr" sz="quarter" idx="5"/>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3" name="Date Placeholder 2">
            <a:extLst>
              <a:ext uri="{FF2B5EF4-FFF2-40B4-BE49-F238E27FC236}">
                <a16:creationId xmlns:a16="http://schemas.microsoft.com/office/drawing/2014/main" id="{392BFB99-E630-BB19-83B4-C17CF5565A05}"/>
              </a:ext>
            </a:extLst>
          </p:cNvPr>
          <p:cNvSpPr>
            <a:spLocks noGrp="1"/>
          </p:cNvSpPr>
          <p:nvPr>
            <p:ph type="dt" sz="half" idx="6"/>
          </p:nvPr>
        </p:nvSpPr>
        <p:spPr/>
        <p:txBody>
          <a:bodyPr/>
          <a:lstStyle/>
          <a:p>
            <a:pPr marL="12700">
              <a:lnSpc>
                <a:spcPct val="100000"/>
              </a:lnSpc>
              <a:spcBef>
                <a:spcPts val="90"/>
              </a:spcBef>
            </a:pPr>
            <a:r>
              <a:rPr lang="en-GB" spc="-10"/>
              <a:t>mstrust.org.uk</a:t>
            </a:r>
          </a:p>
        </p:txBody>
      </p:sp>
      <p:sp>
        <p:nvSpPr>
          <p:cNvPr id="4" name="Slide Number Placeholder 3">
            <a:extLst>
              <a:ext uri="{FF2B5EF4-FFF2-40B4-BE49-F238E27FC236}">
                <a16:creationId xmlns:a16="http://schemas.microsoft.com/office/drawing/2014/main" id="{B02C8F8A-77E1-51F1-DA93-F2E053CBB55D}"/>
              </a:ext>
            </a:extLst>
          </p:cNvPr>
          <p:cNvSpPr>
            <a:spLocks noGrp="1"/>
          </p:cNvSpPr>
          <p:nvPr>
            <p:ph type="sldNum" sz="quarter" idx="7"/>
          </p:nvPr>
        </p:nvSpPr>
        <p:spPr/>
        <p:txBody>
          <a:bodyPr/>
          <a:lstStyle/>
          <a:p>
            <a:pPr marL="12700">
              <a:lnSpc>
                <a:spcPct val="100000"/>
              </a:lnSpc>
              <a:spcBef>
                <a:spcPts val="90"/>
              </a:spcBef>
            </a:pPr>
            <a:fld id="{81D60167-4931-47E6-BA6A-407CBD079E47}" type="slidenum">
              <a:rPr lang="en-GB" spc="-25" smtClean="0"/>
              <a:t>7</a:t>
            </a:fld>
            <a:endParaRPr lang="en-GB" spc="-25"/>
          </a:p>
        </p:txBody>
      </p:sp>
      <p:sp>
        <p:nvSpPr>
          <p:cNvPr id="8" name="Text Placeholder 7">
            <a:extLst>
              <a:ext uri="{FF2B5EF4-FFF2-40B4-BE49-F238E27FC236}">
                <a16:creationId xmlns:a16="http://schemas.microsoft.com/office/drawing/2014/main" id="{A60329A3-DE2D-86AC-E564-9475D44AB670}"/>
              </a:ext>
            </a:extLst>
          </p:cNvPr>
          <p:cNvSpPr>
            <a:spLocks noGrp="1"/>
          </p:cNvSpPr>
          <p:nvPr>
            <p:ph type="body" sz="quarter" idx="12"/>
          </p:nvPr>
        </p:nvSpPr>
        <p:spPr>
          <a:xfrm>
            <a:off x="3503935" y="683966"/>
            <a:ext cx="2733280" cy="5581015"/>
          </a:xfrm>
        </p:spPr>
        <p:txBody>
          <a:bodyPr/>
          <a:lstStyle/>
          <a:p>
            <a:pPr marL="0" marR="0" lvl="0" indent="0" defTabSz="914400" eaLnBrk="1" fontAlgn="auto" latinLnBrk="0" hangingPunct="1">
              <a:lnSpc>
                <a:spcPct val="100000"/>
              </a:lnSpc>
              <a:spcBef>
                <a:spcPts val="0"/>
              </a:spcBef>
              <a:spcAft>
                <a:spcPts val="1000"/>
              </a:spcAft>
              <a:buClrTx/>
              <a:buSzTx/>
              <a:buFontTx/>
              <a:buNone/>
              <a:tabLst/>
              <a:defRPr/>
            </a:pPr>
            <a:r>
              <a:rPr kumimoji="0" lang="en-US" sz="1800" b="0" i="0" u="none" strike="noStrike" kern="0" cap="none" spc="0" normalizeH="0" baseline="0" noProof="0">
                <a:ln>
                  <a:noFill/>
                </a:ln>
                <a:solidFill>
                  <a:srgbClr val="0A2645"/>
                </a:solidFill>
                <a:effectLst/>
                <a:uLnTx/>
                <a:uFillTx/>
                <a:latin typeface="DM Sans 14pt SemiBold" pitchFamily="2" charset="77"/>
                <a:ea typeface="+mn-ea"/>
                <a:cs typeface="+mn-cs"/>
              </a:rPr>
              <a:t>Our Team</a:t>
            </a:r>
          </a:p>
          <a:p>
            <a:pPr lvl="2"/>
            <a:r>
              <a:rPr lang="en-GB"/>
              <a:t>We are a small and friendly team of around 35 staff and a growing number of volunteers. In our March 2025 staff survey, 83% of staff said they would recommend MS Trust as a good place to work. </a:t>
            </a:r>
          </a:p>
          <a:p>
            <a:pPr lvl="2"/>
            <a:r>
              <a:rPr lang="en-GB"/>
              <a:t>The top three things our staff like about working at MS Trust are: </a:t>
            </a:r>
          </a:p>
          <a:p>
            <a:pPr marL="176213" lvl="2" indent="-171450">
              <a:buFont typeface="Arial" panose="020B0604020202020204" pitchFamily="34" charset="0"/>
              <a:buChar char="•"/>
            </a:pPr>
            <a:r>
              <a:rPr lang="en-GB"/>
              <a:t>Their colleagues and the team spirit</a:t>
            </a:r>
          </a:p>
          <a:p>
            <a:pPr marL="176213" lvl="2" indent="-171450">
              <a:buFont typeface="Arial" panose="020B0604020202020204" pitchFamily="34" charset="0"/>
              <a:buChar char="•"/>
            </a:pPr>
            <a:r>
              <a:rPr lang="en-GB"/>
              <a:t>Making a difference for people with MS</a:t>
            </a:r>
          </a:p>
          <a:p>
            <a:pPr marL="176213" lvl="2" indent="-171450">
              <a:buFont typeface="Arial" panose="020B0604020202020204" pitchFamily="34" charset="0"/>
              <a:buChar char="•"/>
            </a:pPr>
            <a:r>
              <a:rPr lang="en-GB"/>
              <a:t>The challenge and variety of the work</a:t>
            </a:r>
          </a:p>
          <a:p>
            <a:pPr lvl="2"/>
            <a:r>
              <a:rPr lang="en-GB"/>
              <a:t>Our survey also revealed that:</a:t>
            </a:r>
          </a:p>
          <a:p>
            <a:pPr lvl="2"/>
            <a:r>
              <a:rPr lang="en-GB"/>
              <a:t>90% of our staff said they would work with their line manager again.  </a:t>
            </a:r>
          </a:p>
          <a:p>
            <a:pPr lvl="2"/>
            <a:r>
              <a:rPr lang="en-GB"/>
              <a:t>93% said that they worked in a suitable environment – whether at home or in the office.   </a:t>
            </a:r>
          </a:p>
          <a:p>
            <a:pPr lvl="2"/>
            <a:r>
              <a:rPr lang="en-GB"/>
              <a:t>86% said they both enjoyed their work and feel it plays to their strengths.</a:t>
            </a:r>
          </a:p>
          <a:p>
            <a:pPr lvl="2"/>
            <a:r>
              <a:rPr lang="en-GB"/>
              <a:t>Join us at MS Trust and make a real difference to people living with MS every day. </a:t>
            </a:r>
          </a:p>
          <a:p>
            <a:pPr lvl="2"/>
            <a:endParaRPr lang="en-GB"/>
          </a:p>
        </p:txBody>
      </p:sp>
      <p:sp>
        <p:nvSpPr>
          <p:cNvPr id="5" name="Text Placeholder 7">
            <a:extLst>
              <a:ext uri="{FF2B5EF4-FFF2-40B4-BE49-F238E27FC236}">
                <a16:creationId xmlns:a16="http://schemas.microsoft.com/office/drawing/2014/main" id="{EA54C9D8-B7FA-1990-57D7-1EB7138253BF}"/>
              </a:ext>
            </a:extLst>
          </p:cNvPr>
          <p:cNvSpPr txBox="1">
            <a:spLocks/>
          </p:cNvSpPr>
          <p:nvPr/>
        </p:nvSpPr>
        <p:spPr>
          <a:xfrm>
            <a:off x="600784" y="683966"/>
            <a:ext cx="2733280" cy="6083717"/>
          </a:xfrm>
          <a:prstGeom prst="rect">
            <a:avLst/>
          </a:prstGeom>
        </p:spPr>
        <p:txBody>
          <a:bodyPr wrap="square" lIns="0" tIns="0" rIns="0" bIns="0">
            <a:spAutoFit/>
          </a:bodyPr>
          <a:lstStyle>
            <a:lvl1pPr marL="0">
              <a:spcAft>
                <a:spcPts val="1000"/>
              </a:spcAft>
              <a:defRPr sz="1600" b="0" i="0">
                <a:solidFill>
                  <a:srgbClr val="0A2645"/>
                </a:solidFill>
                <a:latin typeface="DM Sans 14pt SemiBold" pitchFamily="2" charset="77"/>
                <a:ea typeface="+mn-ea"/>
                <a:cs typeface="+mn-cs"/>
              </a:defRPr>
            </a:lvl1pPr>
            <a:lvl2pPr marL="4763" indent="0">
              <a:spcAft>
                <a:spcPts val="1000"/>
              </a:spcAft>
              <a:tabLst/>
              <a:defRPr sz="1100" b="0" i="0">
                <a:solidFill>
                  <a:srgbClr val="0A2645"/>
                </a:solidFill>
                <a:latin typeface="DM Sans 14pt SemiBold" pitchFamily="2" charset="77"/>
                <a:ea typeface="+mn-ea"/>
                <a:cs typeface="+mn-cs"/>
              </a:defRPr>
            </a:lvl2pPr>
            <a:lvl3pPr marL="4763" indent="0">
              <a:spcAft>
                <a:spcPts val="1000"/>
              </a:spcAft>
              <a:tabLst/>
              <a:defRPr sz="1100">
                <a:solidFill>
                  <a:srgbClr val="0A2645"/>
                </a:solidFill>
                <a:latin typeface="DM Sans 14pt" pitchFamily="2" charset="77"/>
                <a:ea typeface="+mn-ea"/>
                <a:cs typeface="+mn-cs"/>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1000"/>
              </a:spcAft>
              <a:buClrTx/>
              <a:buSzTx/>
              <a:buFontTx/>
              <a:buNone/>
              <a:tabLst/>
              <a:defRPr/>
            </a:pPr>
            <a:r>
              <a:rPr kumimoji="0" lang="en-GB" sz="1800" b="0" i="0" u="none" strike="noStrike" kern="0" cap="none" spc="0" normalizeH="0" baseline="0" noProof="0">
                <a:ln>
                  <a:noFill/>
                </a:ln>
                <a:solidFill>
                  <a:srgbClr val="0A2645"/>
                </a:solidFill>
                <a:effectLst/>
                <a:uLnTx/>
                <a:uFillTx/>
                <a:latin typeface="DM Sans 14pt SemiBold" pitchFamily="2" charset="77"/>
                <a:ea typeface="+mn-ea"/>
                <a:cs typeface="+mn-cs"/>
              </a:rPr>
              <a:t>Our Values</a:t>
            </a:r>
          </a:p>
          <a:p>
            <a:pPr lvl="2"/>
            <a:r>
              <a:rPr lang="en-GB"/>
              <a:t>At MS Trust we place people with MS are at the heart of everything we do. They shape and guide our work, and our team embodies the values that we hold. </a:t>
            </a:r>
          </a:p>
          <a:p>
            <a:r>
              <a:rPr lang="en-GB" sz="1100" b="1">
                <a:latin typeface="DM Sans 14pt" pitchFamily="2" charset="77"/>
              </a:rPr>
              <a:t>Credible</a:t>
            </a:r>
            <a:r>
              <a:rPr lang="en-GB" sz="1100">
                <a:latin typeface="DM Sans 14pt" pitchFamily="2" charset="77"/>
              </a:rPr>
              <a:t>: We ground our work in evidence, expertise and professionalism. We communicate clearly, honour commitments, and act with integrity to earn the confidence of people with MS, their families, carers and healthcare professionals across the MS community.</a:t>
            </a:r>
          </a:p>
          <a:p>
            <a:r>
              <a:rPr lang="en-GB" sz="1100" b="1">
                <a:latin typeface="DM Sans 14pt" pitchFamily="2" charset="77"/>
              </a:rPr>
              <a:t>Curious</a:t>
            </a:r>
            <a:r>
              <a:rPr lang="en-GB" sz="1100">
                <a:latin typeface="DM Sans 14pt" pitchFamily="2" charset="77"/>
              </a:rPr>
              <a:t>: We embrace learning, challenge assumptions and seek new ways of making a positive difference. Staying curious, open‑minded and adaptable, we transform services, value diverse perspectives and encourage innovation so we remain relevant and look ahead with confidence.</a:t>
            </a:r>
          </a:p>
          <a:p>
            <a:pPr lvl="2"/>
            <a:r>
              <a:rPr lang="en-GB" b="1"/>
              <a:t>Caring</a:t>
            </a:r>
            <a:r>
              <a:rPr lang="en-GB"/>
              <a:t>: People with MS are at the heart of what we do, treating everyone with kindness, respect and empathy. We listen, support, guide and create an inclusive environment. We consider how our actions impact those with MS and people around them everyday.</a:t>
            </a:r>
          </a:p>
          <a:p>
            <a:pPr lvl="2"/>
            <a:endParaRPr lang="en-GB"/>
          </a:p>
          <a:p>
            <a:pPr lvl="2"/>
            <a:endParaRPr lang="en-GB"/>
          </a:p>
          <a:p>
            <a:pPr lvl="2"/>
            <a:endParaRPr lang="en-US"/>
          </a:p>
        </p:txBody>
      </p:sp>
      <p:grpSp>
        <p:nvGrpSpPr>
          <p:cNvPr id="21" name="Group 20">
            <a:extLst>
              <a:ext uri="{FF2B5EF4-FFF2-40B4-BE49-F238E27FC236}">
                <a16:creationId xmlns:a16="http://schemas.microsoft.com/office/drawing/2014/main" id="{B6F2B175-48CA-AD22-69B3-21A7ED8F4447}"/>
              </a:ext>
            </a:extLst>
          </p:cNvPr>
          <p:cNvGrpSpPr/>
          <p:nvPr/>
        </p:nvGrpSpPr>
        <p:grpSpPr>
          <a:xfrm>
            <a:off x="6486520" y="3649605"/>
            <a:ext cx="2525350" cy="1987215"/>
            <a:chOff x="6468338" y="750957"/>
            <a:chExt cx="2525350" cy="1987215"/>
          </a:xfrm>
        </p:grpSpPr>
        <p:sp>
          <p:nvSpPr>
            <p:cNvPr id="22" name="object 7">
              <a:extLst>
                <a:ext uri="{FF2B5EF4-FFF2-40B4-BE49-F238E27FC236}">
                  <a16:creationId xmlns:a16="http://schemas.microsoft.com/office/drawing/2014/main" id="{81A9FA2B-6247-6339-7B3A-84F4B5F50112}"/>
                </a:ext>
              </a:extLst>
            </p:cNvPr>
            <p:cNvSpPr txBox="1"/>
            <p:nvPr/>
          </p:nvSpPr>
          <p:spPr>
            <a:xfrm>
              <a:off x="6468338" y="943997"/>
              <a:ext cx="2525350" cy="1241365"/>
            </a:xfrm>
            <a:prstGeom prst="rect">
              <a:avLst/>
            </a:prstGeom>
          </p:spPr>
          <p:txBody>
            <a:bodyPr vert="horz" wrap="square" lIns="0" tIns="22860" rIns="0" bIns="0" rtlCol="0">
              <a:spAutoFit/>
            </a:bodyPr>
            <a:lstStyle/>
            <a:p>
              <a:pPr marL="73660" marR="66040" algn="ctr">
                <a:lnSpc>
                  <a:spcPts val="1900"/>
                </a:lnSpc>
                <a:spcBef>
                  <a:spcPts val="180"/>
                </a:spcBef>
              </a:pPr>
              <a:r>
                <a:rPr lang="en-GB" sz="1600">
                  <a:solidFill>
                    <a:srgbClr val="233C57"/>
                  </a:solidFill>
                  <a:latin typeface="DM Sans 14pt" pitchFamily="2" charset="77"/>
                  <a:cs typeface="Arial"/>
                </a:rPr>
                <a:t>We are in a position to make a difference for people with MS. The charity is small enough for my personal impact to matter</a:t>
              </a:r>
              <a:endParaRPr sz="1600">
                <a:latin typeface="DM Sans 14pt" pitchFamily="2" charset="77"/>
                <a:cs typeface="Arial"/>
              </a:endParaRPr>
            </a:p>
          </p:txBody>
        </p:sp>
        <p:pic>
          <p:nvPicPr>
            <p:cNvPr id="23" name="object 8">
              <a:extLst>
                <a:ext uri="{FF2B5EF4-FFF2-40B4-BE49-F238E27FC236}">
                  <a16:creationId xmlns:a16="http://schemas.microsoft.com/office/drawing/2014/main" id="{2D7EB043-327B-1F1E-24BE-EC2F4EEE5D11}"/>
                </a:ext>
              </a:extLst>
            </p:cNvPr>
            <p:cNvPicPr/>
            <p:nvPr/>
          </p:nvPicPr>
          <p:blipFill>
            <a:blip r:embed="rId2" cstate="print"/>
            <a:stretch>
              <a:fillRect/>
            </a:stretch>
          </p:blipFill>
          <p:spPr>
            <a:xfrm>
              <a:off x="7633002" y="750957"/>
              <a:ext cx="198513" cy="174485"/>
            </a:xfrm>
            <a:prstGeom prst="rect">
              <a:avLst/>
            </a:prstGeom>
          </p:spPr>
        </p:pic>
        <p:pic>
          <p:nvPicPr>
            <p:cNvPr id="24" name="object 9">
              <a:extLst>
                <a:ext uri="{FF2B5EF4-FFF2-40B4-BE49-F238E27FC236}">
                  <a16:creationId xmlns:a16="http://schemas.microsoft.com/office/drawing/2014/main" id="{741DDEFE-2928-2D44-764F-27FC123EC123}"/>
                </a:ext>
              </a:extLst>
            </p:cNvPr>
            <p:cNvPicPr/>
            <p:nvPr/>
          </p:nvPicPr>
          <p:blipFill>
            <a:blip r:embed="rId3" cstate="print"/>
            <a:stretch>
              <a:fillRect/>
            </a:stretch>
          </p:blipFill>
          <p:spPr>
            <a:xfrm>
              <a:off x="7631756" y="2563687"/>
              <a:ext cx="198513" cy="174485"/>
            </a:xfrm>
            <a:prstGeom prst="rect">
              <a:avLst/>
            </a:prstGeom>
          </p:spPr>
        </p:pic>
      </p:grpSp>
      <p:pic>
        <p:nvPicPr>
          <p:cNvPr id="30" name="Picture 29" descr="Two women laughing on a couch&#10;&#10;AI-generated content may be incorrect.">
            <a:extLst>
              <a:ext uri="{FF2B5EF4-FFF2-40B4-BE49-F238E27FC236}">
                <a16:creationId xmlns:a16="http://schemas.microsoft.com/office/drawing/2014/main" id="{D262C149-E057-FF2C-97C2-C61E4A7F87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6594" y="493778"/>
            <a:ext cx="2998156" cy="2521577"/>
          </a:xfrm>
          <a:prstGeom prst="rect">
            <a:avLst/>
          </a:prstGeom>
        </p:spPr>
      </p:pic>
    </p:spTree>
    <p:extLst>
      <p:ext uri="{BB962C8B-B14F-4D97-AF65-F5344CB8AC3E}">
        <p14:creationId xmlns:p14="http://schemas.microsoft.com/office/powerpoint/2010/main" val="3521938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7C428-4897-4027-7BA7-41C173043681}"/>
              </a:ext>
            </a:extLst>
          </p:cNvPr>
          <p:cNvSpPr>
            <a:spLocks noGrp="1"/>
          </p:cNvSpPr>
          <p:nvPr>
            <p:ph type="title"/>
          </p:nvPr>
        </p:nvSpPr>
        <p:spPr/>
        <p:txBody>
          <a:bodyPr/>
          <a:lstStyle/>
          <a:p>
            <a:r>
              <a:rPr lang="en-US"/>
              <a:t>Working with us</a:t>
            </a:r>
          </a:p>
        </p:txBody>
      </p:sp>
      <p:sp>
        <p:nvSpPr>
          <p:cNvPr id="14" name="Text Placeholder 13">
            <a:extLst>
              <a:ext uri="{FF2B5EF4-FFF2-40B4-BE49-F238E27FC236}">
                <a16:creationId xmlns:a16="http://schemas.microsoft.com/office/drawing/2014/main" id="{32D430D0-ECF1-68E6-1F09-3B31814C934A}"/>
              </a:ext>
            </a:extLst>
          </p:cNvPr>
          <p:cNvSpPr>
            <a:spLocks noGrp="1"/>
          </p:cNvSpPr>
          <p:nvPr>
            <p:ph type="body" sz="quarter" idx="10"/>
          </p:nvPr>
        </p:nvSpPr>
        <p:spPr>
          <a:xfrm>
            <a:off x="423425" y="2335174"/>
            <a:ext cx="2827140" cy="1577456"/>
          </a:xfrm>
          <a:solidFill>
            <a:srgbClr val="ECE8FD"/>
          </a:solidFill>
        </p:spPr>
        <p:txBody>
          <a:bodyPr/>
          <a:lstStyle/>
          <a:p>
            <a:r>
              <a:rPr lang="en-US"/>
              <a:t>Annual leave</a:t>
            </a:r>
          </a:p>
          <a:p>
            <a:pPr lvl="2"/>
            <a:r>
              <a:rPr lang="en-US"/>
              <a:t>You will start with 25 days (28 days for manager roles) of annual leave, plus bank holidays. This increases by one day for each year of service up to a maximum of 30 days (pro rata for part time employees).</a:t>
            </a:r>
          </a:p>
        </p:txBody>
      </p:sp>
      <p:sp>
        <p:nvSpPr>
          <p:cNvPr id="4" name="Date Placeholder 3">
            <a:extLst>
              <a:ext uri="{FF2B5EF4-FFF2-40B4-BE49-F238E27FC236}">
                <a16:creationId xmlns:a16="http://schemas.microsoft.com/office/drawing/2014/main" id="{59A17ECB-8EEB-1E5A-D2CA-37F4D37E8D3B}"/>
              </a:ext>
            </a:extLst>
          </p:cNvPr>
          <p:cNvSpPr>
            <a:spLocks noGrp="1"/>
          </p:cNvSpPr>
          <p:nvPr>
            <p:ph type="dt" sz="half" idx="13"/>
          </p:nvPr>
        </p:nvSpPr>
        <p:spPr/>
        <p:txBody>
          <a:bodyPr/>
          <a:lstStyle/>
          <a:p>
            <a:pPr marL="12700">
              <a:lnSpc>
                <a:spcPct val="100000"/>
              </a:lnSpc>
              <a:spcBef>
                <a:spcPts val="90"/>
              </a:spcBef>
            </a:pPr>
            <a:r>
              <a:rPr lang="en-GB" spc="-10"/>
              <a:t>mstrust.org.uk</a:t>
            </a:r>
          </a:p>
        </p:txBody>
      </p:sp>
      <p:sp>
        <p:nvSpPr>
          <p:cNvPr id="5" name="Footer Placeholder 4">
            <a:extLst>
              <a:ext uri="{FF2B5EF4-FFF2-40B4-BE49-F238E27FC236}">
                <a16:creationId xmlns:a16="http://schemas.microsoft.com/office/drawing/2014/main" id="{5C0AF528-A796-1676-07E9-8F1B8BB34F85}"/>
              </a:ext>
            </a:extLst>
          </p:cNvPr>
          <p:cNvSpPr>
            <a:spLocks noGrp="1"/>
          </p:cNvSpPr>
          <p:nvPr>
            <p:ph type="ftr" sz="quarter" idx="14"/>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6" name="Slide Number Placeholder 5">
            <a:extLst>
              <a:ext uri="{FF2B5EF4-FFF2-40B4-BE49-F238E27FC236}">
                <a16:creationId xmlns:a16="http://schemas.microsoft.com/office/drawing/2014/main" id="{E36847A0-CF88-796C-62F9-9917A538C175}"/>
              </a:ext>
            </a:extLst>
          </p:cNvPr>
          <p:cNvSpPr>
            <a:spLocks noGrp="1"/>
          </p:cNvSpPr>
          <p:nvPr>
            <p:ph type="sldNum" sz="quarter" idx="15"/>
          </p:nvPr>
        </p:nvSpPr>
        <p:spPr/>
        <p:txBody>
          <a:bodyPr/>
          <a:lstStyle/>
          <a:p>
            <a:pPr marL="12700">
              <a:lnSpc>
                <a:spcPct val="100000"/>
              </a:lnSpc>
              <a:spcBef>
                <a:spcPts val="90"/>
              </a:spcBef>
            </a:pPr>
            <a:fld id="{81D60167-4931-47E6-BA6A-407CBD079E47}" type="slidenum">
              <a:rPr lang="en-GB" spc="-25" smtClean="0"/>
              <a:t>8</a:t>
            </a:fld>
            <a:endParaRPr lang="en-GB" spc="-25"/>
          </a:p>
        </p:txBody>
      </p:sp>
      <p:sp>
        <p:nvSpPr>
          <p:cNvPr id="15" name="Text Placeholder 14">
            <a:extLst>
              <a:ext uri="{FF2B5EF4-FFF2-40B4-BE49-F238E27FC236}">
                <a16:creationId xmlns:a16="http://schemas.microsoft.com/office/drawing/2014/main" id="{7BF4E8F4-3C74-BF65-8652-C5F04AB3098A}"/>
              </a:ext>
            </a:extLst>
          </p:cNvPr>
          <p:cNvSpPr>
            <a:spLocks noGrp="1"/>
          </p:cNvSpPr>
          <p:nvPr>
            <p:ph type="body" sz="quarter" idx="16"/>
          </p:nvPr>
        </p:nvSpPr>
        <p:spPr>
          <a:xfrm>
            <a:off x="3429772" y="2335174"/>
            <a:ext cx="2827140" cy="1577456"/>
          </a:xfrm>
        </p:spPr>
        <p:txBody>
          <a:bodyPr/>
          <a:lstStyle/>
          <a:p>
            <a:r>
              <a:rPr lang="en-US"/>
              <a:t>Death in Service</a:t>
            </a:r>
          </a:p>
          <a:p>
            <a:pPr lvl="2"/>
            <a:r>
              <a:rPr lang="en-US"/>
              <a:t>We offer a tax-free death in service benefit of four times your basic salary, should the unthinkable happen and you die while in our employment (subject to age limit).</a:t>
            </a:r>
          </a:p>
        </p:txBody>
      </p:sp>
      <p:sp>
        <p:nvSpPr>
          <p:cNvPr id="16" name="Text Placeholder 15">
            <a:extLst>
              <a:ext uri="{FF2B5EF4-FFF2-40B4-BE49-F238E27FC236}">
                <a16:creationId xmlns:a16="http://schemas.microsoft.com/office/drawing/2014/main" id="{10114B98-35BD-5F6E-08CE-3D696681C20C}"/>
              </a:ext>
            </a:extLst>
          </p:cNvPr>
          <p:cNvSpPr>
            <a:spLocks noGrp="1"/>
          </p:cNvSpPr>
          <p:nvPr>
            <p:ph type="body" sz="quarter" idx="17"/>
          </p:nvPr>
        </p:nvSpPr>
        <p:spPr>
          <a:xfrm>
            <a:off x="6436119" y="2335174"/>
            <a:ext cx="2827140" cy="1577456"/>
          </a:xfrm>
          <a:solidFill>
            <a:srgbClr val="ECE8FD"/>
          </a:solidFill>
        </p:spPr>
        <p:txBody>
          <a:bodyPr/>
          <a:lstStyle/>
          <a:p>
            <a:r>
              <a:rPr lang="en-US"/>
              <a:t>Hybrid working</a:t>
            </a:r>
          </a:p>
          <a:p>
            <a:pPr lvl="2"/>
            <a:r>
              <a:rPr lang="en-GB"/>
              <a:t>We offer hybrid working to all employees, with most roles subject to a minimum of one day a week in our offices in Letchworth</a:t>
            </a:r>
            <a:r>
              <a:rPr lang="en-US"/>
              <a:t>.</a:t>
            </a:r>
          </a:p>
        </p:txBody>
      </p:sp>
      <p:sp>
        <p:nvSpPr>
          <p:cNvPr id="17" name="Text Placeholder 16">
            <a:extLst>
              <a:ext uri="{FF2B5EF4-FFF2-40B4-BE49-F238E27FC236}">
                <a16:creationId xmlns:a16="http://schemas.microsoft.com/office/drawing/2014/main" id="{15B28328-F5FB-1E03-F4FC-E6694174A4DC}"/>
              </a:ext>
            </a:extLst>
          </p:cNvPr>
          <p:cNvSpPr>
            <a:spLocks noGrp="1"/>
          </p:cNvSpPr>
          <p:nvPr>
            <p:ph type="body" sz="quarter" idx="18"/>
          </p:nvPr>
        </p:nvSpPr>
        <p:spPr>
          <a:xfrm>
            <a:off x="393700" y="1770776"/>
            <a:ext cx="6212254" cy="246221"/>
          </a:xfrm>
        </p:spPr>
        <p:txBody>
          <a:bodyPr/>
          <a:lstStyle/>
          <a:p>
            <a:r>
              <a:rPr lang="en-US"/>
              <a:t>We offer a range of benefits to employees:</a:t>
            </a:r>
          </a:p>
        </p:txBody>
      </p:sp>
      <p:sp>
        <p:nvSpPr>
          <p:cNvPr id="18" name="Text Placeholder 13">
            <a:extLst>
              <a:ext uri="{FF2B5EF4-FFF2-40B4-BE49-F238E27FC236}">
                <a16:creationId xmlns:a16="http://schemas.microsoft.com/office/drawing/2014/main" id="{E582904D-42DA-CE4F-34BD-A2D4AE536D08}"/>
              </a:ext>
            </a:extLst>
          </p:cNvPr>
          <p:cNvSpPr txBox="1">
            <a:spLocks/>
          </p:cNvSpPr>
          <p:nvPr/>
        </p:nvSpPr>
        <p:spPr>
          <a:xfrm>
            <a:off x="423425" y="4132483"/>
            <a:ext cx="2827140" cy="1408179"/>
          </a:xfrm>
          <a:prstGeom prst="rect">
            <a:avLst/>
          </a:prstGeom>
          <a:solidFill>
            <a:schemeClr val="bg1"/>
          </a:solidFill>
        </p:spPr>
        <p:txBody>
          <a:bodyPr wrap="square" lIns="108000" tIns="108000" rIns="108000" bIns="108000">
            <a:spAutoFit/>
          </a:bodyPr>
          <a:lstStyle>
            <a:lvl1pPr marL="0">
              <a:spcAft>
                <a:spcPts val="1000"/>
              </a:spcAft>
              <a:defRPr sz="1400" b="0" i="0">
                <a:solidFill>
                  <a:srgbClr val="0A2645"/>
                </a:solidFill>
                <a:latin typeface="DM Sans 14pt SemiBold" pitchFamily="2" charset="77"/>
                <a:ea typeface="+mn-ea"/>
                <a:cs typeface="+mn-cs"/>
              </a:defRPr>
            </a:lvl1pPr>
            <a:lvl2pPr marL="4763" indent="0">
              <a:spcAft>
                <a:spcPts val="1000"/>
              </a:spcAft>
              <a:tabLst/>
              <a:defRPr sz="1100" b="0" i="0">
                <a:solidFill>
                  <a:srgbClr val="0A2645"/>
                </a:solidFill>
                <a:latin typeface="DM Sans 14pt SemiBold" pitchFamily="2" charset="77"/>
                <a:ea typeface="+mn-ea"/>
                <a:cs typeface="+mn-cs"/>
              </a:defRPr>
            </a:lvl2pPr>
            <a:lvl3pPr marL="4763" indent="0">
              <a:spcAft>
                <a:spcPts val="1000"/>
              </a:spcAft>
              <a:tabLst/>
              <a:defRPr sz="1100">
                <a:solidFill>
                  <a:srgbClr val="0A2645"/>
                </a:solidFill>
                <a:latin typeface="DM Sans 14pt" pitchFamily="2" charset="77"/>
                <a:ea typeface="+mn-ea"/>
                <a:cs typeface="+mn-cs"/>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t>Company pension</a:t>
            </a:r>
          </a:p>
          <a:p>
            <a:pPr lvl="2"/>
            <a:r>
              <a:rPr lang="en-US"/>
              <a:t>Company pension with enhanced employer contribution of 5% once employees have completed their probationary period. A salary sacrifice scheme is available.</a:t>
            </a:r>
          </a:p>
        </p:txBody>
      </p:sp>
      <p:sp>
        <p:nvSpPr>
          <p:cNvPr id="19" name="Text Placeholder 14">
            <a:extLst>
              <a:ext uri="{FF2B5EF4-FFF2-40B4-BE49-F238E27FC236}">
                <a16:creationId xmlns:a16="http://schemas.microsoft.com/office/drawing/2014/main" id="{94DA9171-446B-362D-0E8A-C36D4C9FF014}"/>
              </a:ext>
            </a:extLst>
          </p:cNvPr>
          <p:cNvSpPr txBox="1">
            <a:spLocks/>
          </p:cNvSpPr>
          <p:nvPr/>
        </p:nvSpPr>
        <p:spPr>
          <a:xfrm>
            <a:off x="3429772" y="4132483"/>
            <a:ext cx="2827140" cy="1413308"/>
          </a:xfrm>
          <a:prstGeom prst="rect">
            <a:avLst/>
          </a:prstGeom>
          <a:solidFill>
            <a:srgbClr val="ECE8FD"/>
          </a:solidFill>
        </p:spPr>
        <p:txBody>
          <a:bodyPr wrap="square" lIns="108000" tIns="108000" rIns="108000" bIns="108000">
            <a:spAutoFit/>
          </a:bodyPr>
          <a:lstStyle>
            <a:lvl1pPr marL="0">
              <a:spcAft>
                <a:spcPts val="1000"/>
              </a:spcAft>
              <a:defRPr sz="1400" b="0" i="0">
                <a:solidFill>
                  <a:srgbClr val="0A2645"/>
                </a:solidFill>
                <a:latin typeface="DM Sans 14pt SemiBold" pitchFamily="2" charset="77"/>
                <a:ea typeface="+mn-ea"/>
                <a:cs typeface="+mn-cs"/>
              </a:defRPr>
            </a:lvl1pPr>
            <a:lvl2pPr marL="4763" indent="0">
              <a:spcAft>
                <a:spcPts val="1000"/>
              </a:spcAft>
              <a:tabLst/>
              <a:defRPr sz="1100" b="0" i="0">
                <a:solidFill>
                  <a:srgbClr val="0A2645"/>
                </a:solidFill>
                <a:latin typeface="DM Sans 14pt SemiBold" pitchFamily="2" charset="77"/>
                <a:ea typeface="+mn-ea"/>
                <a:cs typeface="+mn-cs"/>
              </a:defRPr>
            </a:lvl2pPr>
            <a:lvl3pPr marL="4763" indent="0">
              <a:spcAft>
                <a:spcPts val="1000"/>
              </a:spcAft>
              <a:tabLst/>
              <a:defRPr sz="1100">
                <a:solidFill>
                  <a:srgbClr val="0A2645"/>
                </a:solidFill>
                <a:latin typeface="DM Sans 14pt" pitchFamily="2" charset="77"/>
                <a:ea typeface="+mn-ea"/>
                <a:cs typeface="+mn-cs"/>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t>Enhanced maternity, paternity and adoption pay</a:t>
            </a:r>
          </a:p>
          <a:p>
            <a:pPr lvl="2"/>
            <a:r>
              <a:rPr lang="en-US"/>
              <a:t>We offer 12 weeks fully paid maternity, paternity and adoption leave.</a:t>
            </a:r>
          </a:p>
          <a:p>
            <a:pPr lvl="2"/>
            <a:endParaRPr lang="en-US"/>
          </a:p>
        </p:txBody>
      </p:sp>
      <p:sp>
        <p:nvSpPr>
          <p:cNvPr id="20" name="Text Placeholder 15">
            <a:extLst>
              <a:ext uri="{FF2B5EF4-FFF2-40B4-BE49-F238E27FC236}">
                <a16:creationId xmlns:a16="http://schemas.microsoft.com/office/drawing/2014/main" id="{DFF3D9B3-6973-5253-586B-64F96F40A636}"/>
              </a:ext>
            </a:extLst>
          </p:cNvPr>
          <p:cNvSpPr txBox="1">
            <a:spLocks/>
          </p:cNvSpPr>
          <p:nvPr/>
        </p:nvSpPr>
        <p:spPr>
          <a:xfrm>
            <a:off x="6436119" y="4132483"/>
            <a:ext cx="2706229" cy="1536419"/>
          </a:xfrm>
          <a:prstGeom prst="rect">
            <a:avLst/>
          </a:prstGeom>
          <a:solidFill>
            <a:schemeClr val="bg1"/>
          </a:solidFill>
        </p:spPr>
        <p:txBody>
          <a:bodyPr wrap="square" lIns="108000" tIns="108000" rIns="108000" bIns="108000">
            <a:spAutoFit/>
          </a:bodyPr>
          <a:lstStyle>
            <a:lvl1pPr marL="0">
              <a:spcAft>
                <a:spcPts val="1000"/>
              </a:spcAft>
              <a:defRPr sz="1400" b="0" i="0">
                <a:solidFill>
                  <a:srgbClr val="0A2645"/>
                </a:solidFill>
                <a:latin typeface="DM Sans 14pt SemiBold" pitchFamily="2" charset="77"/>
                <a:ea typeface="+mn-ea"/>
                <a:cs typeface="+mn-cs"/>
              </a:defRPr>
            </a:lvl1pPr>
            <a:lvl2pPr marL="4763" indent="0">
              <a:spcAft>
                <a:spcPts val="1000"/>
              </a:spcAft>
              <a:tabLst/>
              <a:defRPr sz="1100" b="0" i="0">
                <a:solidFill>
                  <a:srgbClr val="0A2645"/>
                </a:solidFill>
                <a:latin typeface="DM Sans 14pt SemiBold" pitchFamily="2" charset="77"/>
                <a:ea typeface="+mn-ea"/>
                <a:cs typeface="+mn-cs"/>
              </a:defRPr>
            </a:lvl2pPr>
            <a:lvl3pPr marL="4763" indent="0">
              <a:spcAft>
                <a:spcPts val="1000"/>
              </a:spcAft>
              <a:tabLst/>
              <a:defRPr sz="1100">
                <a:solidFill>
                  <a:srgbClr val="0A2645"/>
                </a:solidFill>
                <a:latin typeface="DM Sans 14pt" pitchFamily="2" charset="77"/>
                <a:ea typeface="+mn-ea"/>
                <a:cs typeface="+mn-cs"/>
              </a:defRPr>
            </a:lvl3pPr>
            <a:lvl4pPr marL="176213"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4pPr>
            <a:lvl5pPr marL="352425" indent="-171450">
              <a:spcAft>
                <a:spcPts val="1000"/>
              </a:spcAft>
              <a:buFont typeface="Arial" panose="020B0604020202020204" pitchFamily="34" charset="0"/>
              <a:buChar char="•"/>
              <a:tabLst/>
              <a:defRPr sz="1100">
                <a:solidFill>
                  <a:srgbClr val="0A2645"/>
                </a:solidFill>
                <a:latin typeface="DM Sans 14pt"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Supportive culture</a:t>
            </a:r>
          </a:p>
          <a:p>
            <a:pPr lvl="2"/>
            <a:r>
              <a:rPr lang="en-US" dirty="0"/>
              <a:t>At our last employee engagement survey, 97% of respondents said that the Trust enabled them to manage their work and personal lives.</a:t>
            </a:r>
          </a:p>
          <a:p>
            <a:pPr lvl="2"/>
            <a:endParaRPr lang="en-US" dirty="0"/>
          </a:p>
        </p:txBody>
      </p:sp>
    </p:spTree>
    <p:extLst>
      <p:ext uri="{BB962C8B-B14F-4D97-AF65-F5344CB8AC3E}">
        <p14:creationId xmlns:p14="http://schemas.microsoft.com/office/powerpoint/2010/main" val="3930446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56A304-9117-F57A-CED3-296A1CDA63EA}"/>
              </a:ext>
            </a:extLst>
          </p:cNvPr>
          <p:cNvSpPr>
            <a:spLocks noGrp="1"/>
          </p:cNvSpPr>
          <p:nvPr>
            <p:ph type="ftr" sz="quarter" idx="5"/>
          </p:nvPr>
        </p:nvSpPr>
        <p:spPr/>
        <p:txBody>
          <a:bodyPr/>
          <a:lstStyle/>
          <a:p>
            <a:pPr marL="12700">
              <a:lnSpc>
                <a:spcPct val="100000"/>
              </a:lnSpc>
              <a:spcBef>
                <a:spcPts val="90"/>
              </a:spcBef>
            </a:pPr>
            <a:r>
              <a:rPr lang="en-GB" spc="10"/>
              <a:t>Recruitment</a:t>
            </a:r>
            <a:r>
              <a:rPr lang="en-GB" spc="80"/>
              <a:t> </a:t>
            </a:r>
            <a:r>
              <a:rPr lang="en-GB" spc="10"/>
              <a:t>pack</a:t>
            </a:r>
            <a:r>
              <a:rPr lang="en-GB" spc="445"/>
              <a:t> </a:t>
            </a:r>
            <a:r>
              <a:rPr lang="en-GB" spc="10"/>
              <a:t>|</a:t>
            </a:r>
            <a:r>
              <a:rPr lang="en-GB" spc="450"/>
              <a:t> </a:t>
            </a:r>
            <a:r>
              <a:rPr lang="en-GB" spc="10"/>
              <a:t>Information</a:t>
            </a:r>
            <a:r>
              <a:rPr lang="en-GB" spc="80"/>
              <a:t> </a:t>
            </a:r>
            <a:r>
              <a:rPr lang="en-GB" spc="10"/>
              <a:t>for</a:t>
            </a:r>
            <a:r>
              <a:rPr lang="en-GB" spc="85"/>
              <a:t> </a:t>
            </a:r>
            <a:r>
              <a:rPr lang="en-GB" spc="-10"/>
              <a:t>applicants</a:t>
            </a:r>
          </a:p>
        </p:txBody>
      </p:sp>
      <p:sp>
        <p:nvSpPr>
          <p:cNvPr id="3" name="Date Placeholder 2">
            <a:extLst>
              <a:ext uri="{FF2B5EF4-FFF2-40B4-BE49-F238E27FC236}">
                <a16:creationId xmlns:a16="http://schemas.microsoft.com/office/drawing/2014/main" id="{BB493392-3F99-0971-B65B-EB3EB9DB6E35}"/>
              </a:ext>
            </a:extLst>
          </p:cNvPr>
          <p:cNvSpPr>
            <a:spLocks noGrp="1"/>
          </p:cNvSpPr>
          <p:nvPr>
            <p:ph type="dt" sz="half" idx="6"/>
          </p:nvPr>
        </p:nvSpPr>
        <p:spPr/>
        <p:txBody>
          <a:bodyPr/>
          <a:lstStyle/>
          <a:p>
            <a:pPr marL="12700">
              <a:lnSpc>
                <a:spcPct val="100000"/>
              </a:lnSpc>
              <a:spcBef>
                <a:spcPts val="90"/>
              </a:spcBef>
            </a:pPr>
            <a:r>
              <a:rPr lang="en-GB" spc="-10"/>
              <a:t>mstrust.org.uk</a:t>
            </a:r>
          </a:p>
        </p:txBody>
      </p:sp>
      <p:sp>
        <p:nvSpPr>
          <p:cNvPr id="4" name="Slide Number Placeholder 3">
            <a:extLst>
              <a:ext uri="{FF2B5EF4-FFF2-40B4-BE49-F238E27FC236}">
                <a16:creationId xmlns:a16="http://schemas.microsoft.com/office/drawing/2014/main" id="{3820BEB5-D91C-6D1B-34BC-B72F32B5F6BF}"/>
              </a:ext>
            </a:extLst>
          </p:cNvPr>
          <p:cNvSpPr>
            <a:spLocks noGrp="1"/>
          </p:cNvSpPr>
          <p:nvPr>
            <p:ph type="sldNum" sz="quarter" idx="7"/>
          </p:nvPr>
        </p:nvSpPr>
        <p:spPr/>
        <p:txBody>
          <a:bodyPr/>
          <a:lstStyle/>
          <a:p>
            <a:pPr marL="12700">
              <a:lnSpc>
                <a:spcPct val="100000"/>
              </a:lnSpc>
              <a:spcBef>
                <a:spcPts val="90"/>
              </a:spcBef>
            </a:pPr>
            <a:fld id="{81D60167-4931-47E6-BA6A-407CBD079E47}" type="slidenum">
              <a:rPr lang="en-GB" spc="-25" smtClean="0"/>
              <a:t>9</a:t>
            </a:fld>
            <a:endParaRPr lang="en-GB" spc="-25"/>
          </a:p>
        </p:txBody>
      </p:sp>
      <p:sp>
        <p:nvSpPr>
          <p:cNvPr id="13" name="Title 12">
            <a:extLst>
              <a:ext uri="{FF2B5EF4-FFF2-40B4-BE49-F238E27FC236}">
                <a16:creationId xmlns:a16="http://schemas.microsoft.com/office/drawing/2014/main" id="{A99626CF-1374-650A-FF5B-4F5B24776F38}"/>
              </a:ext>
            </a:extLst>
          </p:cNvPr>
          <p:cNvSpPr>
            <a:spLocks noGrp="1"/>
          </p:cNvSpPr>
          <p:nvPr>
            <p:ph type="title"/>
          </p:nvPr>
        </p:nvSpPr>
        <p:spPr>
          <a:xfrm>
            <a:off x="571499" y="1014848"/>
            <a:ext cx="5334000" cy="1274195"/>
          </a:xfrm>
        </p:spPr>
        <p:txBody>
          <a:bodyPr/>
          <a:lstStyle/>
          <a:p>
            <a:r>
              <a:rPr lang="en-US"/>
              <a:t>Completing your application</a:t>
            </a:r>
          </a:p>
        </p:txBody>
      </p:sp>
      <p:sp>
        <p:nvSpPr>
          <p:cNvPr id="20" name="object 5">
            <a:extLst>
              <a:ext uri="{FF2B5EF4-FFF2-40B4-BE49-F238E27FC236}">
                <a16:creationId xmlns:a16="http://schemas.microsoft.com/office/drawing/2014/main" id="{07169A58-0B09-9370-0D85-82280C99DA38}"/>
              </a:ext>
            </a:extLst>
          </p:cNvPr>
          <p:cNvSpPr txBox="1"/>
          <p:nvPr/>
        </p:nvSpPr>
        <p:spPr>
          <a:xfrm>
            <a:off x="6377212" y="2494972"/>
            <a:ext cx="2668270" cy="3457870"/>
          </a:xfrm>
          <a:prstGeom prst="rect">
            <a:avLst/>
          </a:prstGeom>
        </p:spPr>
        <p:txBody>
          <a:bodyPr vert="horz" wrap="square" lIns="0" tIns="80645" rIns="0" bIns="0" rtlCol="0">
            <a:spAutoFit/>
          </a:bodyPr>
          <a:lstStyle/>
          <a:p>
            <a:pPr marL="12700">
              <a:lnSpc>
                <a:spcPct val="100000"/>
              </a:lnSpc>
              <a:spcBef>
                <a:spcPts val="635"/>
              </a:spcBef>
            </a:pPr>
            <a:r>
              <a:rPr sz="1400" b="1">
                <a:solidFill>
                  <a:srgbClr val="233C57"/>
                </a:solidFill>
                <a:latin typeface="DM Sans 14pt" pitchFamily="2" charset="77"/>
                <a:cs typeface="Arial"/>
              </a:rPr>
              <a:t>Selection process</a:t>
            </a:r>
            <a:endParaRPr sz="1400">
              <a:latin typeface="DM Sans 14pt" pitchFamily="2" charset="77"/>
              <a:cs typeface="Arial"/>
            </a:endParaRPr>
          </a:p>
          <a:p>
            <a:pPr marL="12700" marR="21590">
              <a:lnSpc>
                <a:spcPct val="106100"/>
              </a:lnSpc>
              <a:spcBef>
                <a:spcPts val="340"/>
              </a:spcBef>
            </a:pPr>
            <a:r>
              <a:rPr sz="1100">
                <a:solidFill>
                  <a:srgbClr val="233C57"/>
                </a:solidFill>
                <a:latin typeface="DM Sans 14pt" pitchFamily="2" charset="77"/>
                <a:cs typeface="Arial"/>
              </a:rPr>
              <a:t>Shortlisting of applications will be based on the information supplied in the application form using the selection criteria in the person specification.</a:t>
            </a:r>
            <a:endParaRPr sz="1100">
              <a:latin typeface="DM Sans 14pt" pitchFamily="2" charset="77"/>
              <a:cs typeface="Arial"/>
            </a:endParaRPr>
          </a:p>
          <a:p>
            <a:pPr marL="12700" marR="5080">
              <a:lnSpc>
                <a:spcPct val="106100"/>
              </a:lnSpc>
              <a:spcBef>
                <a:spcPts val="994"/>
              </a:spcBef>
            </a:pPr>
            <a:r>
              <a:rPr sz="1100">
                <a:solidFill>
                  <a:srgbClr val="233C57"/>
                </a:solidFill>
                <a:latin typeface="DM Sans 14pt" pitchFamily="2" charset="77"/>
                <a:cs typeface="Arial"/>
              </a:rPr>
              <a:t>We are an equal opportunities employer. Our recruitment process is designed to prevent discrimination due to unconscious bias and promote equality, diversity and inclusion.</a:t>
            </a:r>
            <a:endParaRPr sz="1100">
              <a:latin typeface="DM Sans 14pt" pitchFamily="2" charset="77"/>
              <a:cs typeface="Arial"/>
            </a:endParaRPr>
          </a:p>
          <a:p>
            <a:pPr marL="12700" marR="24765">
              <a:lnSpc>
                <a:spcPct val="106100"/>
              </a:lnSpc>
              <a:spcBef>
                <a:spcPts val="1000"/>
              </a:spcBef>
            </a:pPr>
            <a:r>
              <a:rPr sz="1100">
                <a:solidFill>
                  <a:srgbClr val="233C57"/>
                </a:solidFill>
                <a:latin typeface="DM Sans 14pt" pitchFamily="2" charset="77"/>
                <a:cs typeface="Arial"/>
              </a:rPr>
              <a:t>Shortlisted candidates will be invited to interview. We will not contact you if you have been unsuccessful at the application stage, and if you have not heard from us within two weeks of the closing date for applications, you should assume you have been unsuccessful.</a:t>
            </a:r>
            <a:endParaRPr sz="1100">
              <a:latin typeface="DM Sans 14pt" pitchFamily="2" charset="77"/>
              <a:cs typeface="Arial"/>
            </a:endParaRPr>
          </a:p>
        </p:txBody>
      </p:sp>
      <p:sp>
        <p:nvSpPr>
          <p:cNvPr id="21" name="object 9">
            <a:extLst>
              <a:ext uri="{FF2B5EF4-FFF2-40B4-BE49-F238E27FC236}">
                <a16:creationId xmlns:a16="http://schemas.microsoft.com/office/drawing/2014/main" id="{C07B6D8E-768E-0FEE-2B5C-069A62720D9F}"/>
              </a:ext>
            </a:extLst>
          </p:cNvPr>
          <p:cNvSpPr txBox="1"/>
          <p:nvPr/>
        </p:nvSpPr>
        <p:spPr>
          <a:xfrm>
            <a:off x="571499" y="2562859"/>
            <a:ext cx="2661919" cy="2241383"/>
          </a:xfrm>
          <a:prstGeom prst="rect">
            <a:avLst/>
          </a:prstGeom>
        </p:spPr>
        <p:txBody>
          <a:bodyPr vert="horz" wrap="square" lIns="0" tIns="10160" rIns="0" bIns="0" rtlCol="0">
            <a:spAutoFit/>
          </a:bodyPr>
          <a:lstStyle/>
          <a:p>
            <a:pPr marL="12700" marR="6985">
              <a:lnSpc>
                <a:spcPct val="101200"/>
              </a:lnSpc>
              <a:spcBef>
                <a:spcPts val="80"/>
              </a:spcBef>
            </a:pPr>
            <a:r>
              <a:rPr sz="1400">
                <a:solidFill>
                  <a:srgbClr val="0A2645"/>
                </a:solidFill>
                <a:latin typeface="DM Sans 14pt" pitchFamily="2" charset="77"/>
                <a:cs typeface="Arial"/>
              </a:rPr>
              <a:t>Please complete an application form and email it to </a:t>
            </a:r>
            <a:r>
              <a:rPr sz="1400" b="1">
                <a:solidFill>
                  <a:srgbClr val="0A2645"/>
                </a:solidFill>
                <a:uFill>
                  <a:solidFill>
                    <a:srgbClr val="233C57"/>
                  </a:solidFill>
                </a:uFill>
                <a:latin typeface="DM Sans 14pt" pitchFamily="2" charset="77"/>
                <a:cs typeface="Arial"/>
                <a:hlinkClick r:id="rId2">
                  <a:extLst>
                    <a:ext uri="{A12FA001-AC4F-418D-AE19-62706E023703}">
                      <ahyp:hlinkClr xmlns:ahyp="http://schemas.microsoft.com/office/drawing/2018/hyperlinkcolor" val="tx"/>
                    </a:ext>
                  </a:extLst>
                </a:hlinkClick>
              </a:rPr>
              <a:t>recruitment@mstrust.org.uk</a:t>
            </a:r>
            <a:endParaRPr sz="1400">
              <a:solidFill>
                <a:srgbClr val="0A2645"/>
              </a:solidFill>
              <a:latin typeface="DM Sans 14pt" pitchFamily="2" charset="77"/>
              <a:cs typeface="Arial"/>
            </a:endParaRPr>
          </a:p>
          <a:p>
            <a:pPr marL="12700">
              <a:lnSpc>
                <a:spcPct val="100000"/>
              </a:lnSpc>
              <a:spcBef>
                <a:spcPts val="1019"/>
              </a:spcBef>
            </a:pPr>
            <a:r>
              <a:rPr lang="en-GB" sz="1400">
                <a:solidFill>
                  <a:srgbClr val="0A2645"/>
                </a:solidFill>
              </a:rPr>
              <a:t>Please send your application </a:t>
            </a:r>
            <a:r>
              <a:rPr sz="1400" b="1">
                <a:solidFill>
                  <a:srgbClr val="0A2645"/>
                </a:solidFill>
                <a:latin typeface="DM Sans 14pt" pitchFamily="2" charset="77"/>
                <a:cs typeface="Arial"/>
              </a:rPr>
              <a:t>Microsoft Word format.</a:t>
            </a:r>
            <a:endParaRPr sz="1400">
              <a:solidFill>
                <a:srgbClr val="0A2645"/>
              </a:solidFill>
              <a:latin typeface="DM Sans 14pt" pitchFamily="2" charset="77"/>
              <a:cs typeface="Arial"/>
            </a:endParaRPr>
          </a:p>
          <a:p>
            <a:pPr marL="12700">
              <a:lnSpc>
                <a:spcPct val="100000"/>
              </a:lnSpc>
              <a:spcBef>
                <a:spcPts val="819"/>
              </a:spcBef>
            </a:pPr>
            <a:r>
              <a:rPr sz="1400" b="1">
                <a:solidFill>
                  <a:srgbClr val="0A2645"/>
                </a:solidFill>
                <a:latin typeface="DM Sans 14pt" pitchFamily="2" charset="77"/>
                <a:cs typeface="Arial"/>
              </a:rPr>
              <a:t>Our Location</a:t>
            </a:r>
            <a:endParaRPr sz="1400">
              <a:solidFill>
                <a:srgbClr val="0A2645"/>
              </a:solidFill>
              <a:latin typeface="DM Sans 14pt" pitchFamily="2" charset="77"/>
              <a:cs typeface="Arial"/>
            </a:endParaRPr>
          </a:p>
          <a:p>
            <a:pPr marL="12700" marR="554355">
              <a:lnSpc>
                <a:spcPct val="101200"/>
              </a:lnSpc>
              <a:spcBef>
                <a:spcPts val="400"/>
              </a:spcBef>
            </a:pPr>
            <a:r>
              <a:rPr sz="1400">
                <a:solidFill>
                  <a:srgbClr val="0A2645"/>
                </a:solidFill>
                <a:latin typeface="DM Sans 14pt" pitchFamily="2" charset="77"/>
                <a:cs typeface="Arial"/>
              </a:rPr>
              <a:t>Spirella Building Letchworth Garden City SG6 4ET</a:t>
            </a:r>
          </a:p>
        </p:txBody>
      </p:sp>
      <p:sp>
        <p:nvSpPr>
          <p:cNvPr id="22" name="object 10">
            <a:extLst>
              <a:ext uri="{FF2B5EF4-FFF2-40B4-BE49-F238E27FC236}">
                <a16:creationId xmlns:a16="http://schemas.microsoft.com/office/drawing/2014/main" id="{819827F5-BF53-0EB3-0A6E-29716627B811}"/>
              </a:ext>
            </a:extLst>
          </p:cNvPr>
          <p:cNvSpPr txBox="1"/>
          <p:nvPr/>
        </p:nvSpPr>
        <p:spPr>
          <a:xfrm>
            <a:off x="3545845" y="2509342"/>
            <a:ext cx="2661920" cy="2198038"/>
          </a:xfrm>
          <a:prstGeom prst="rect">
            <a:avLst/>
          </a:prstGeom>
        </p:spPr>
        <p:txBody>
          <a:bodyPr vert="horz" wrap="square" lIns="0" tIns="66040" rIns="0" bIns="0" rtlCol="0">
            <a:spAutoFit/>
          </a:bodyPr>
          <a:lstStyle/>
          <a:p>
            <a:pPr marL="4763">
              <a:lnSpc>
                <a:spcPct val="100000"/>
              </a:lnSpc>
              <a:spcBef>
                <a:spcPts val="520"/>
              </a:spcBef>
            </a:pPr>
            <a:r>
              <a:rPr lang="en-GB" sz="1400" b="1" dirty="0">
                <a:solidFill>
                  <a:srgbClr val="233C57"/>
                </a:solidFill>
                <a:latin typeface="DM Sans 14pt" pitchFamily="2" charset="77"/>
                <a:cs typeface="Arial"/>
              </a:rPr>
              <a:t>Timescales</a:t>
            </a:r>
          </a:p>
          <a:p>
            <a:pPr marL="4763">
              <a:lnSpc>
                <a:spcPct val="100000"/>
              </a:lnSpc>
              <a:spcBef>
                <a:spcPts val="520"/>
              </a:spcBef>
            </a:pPr>
            <a:r>
              <a:rPr lang="en-GB" sz="1400" dirty="0">
                <a:solidFill>
                  <a:srgbClr val="233C57"/>
                </a:solidFill>
                <a:latin typeface="DM Sans 14pt" pitchFamily="2" charset="77"/>
                <a:cs typeface="Arial"/>
              </a:rPr>
              <a:t>The closing date for </a:t>
            </a:r>
            <a:r>
              <a:rPr lang="en-GB" sz="1400" dirty="0">
                <a:solidFill>
                  <a:srgbClr val="0A2645"/>
                </a:solidFill>
                <a:latin typeface="DM Sans 14pt" pitchFamily="2" charset="77"/>
                <a:cs typeface="Arial"/>
              </a:rPr>
              <a:t>applications for this role is 9am, </a:t>
            </a:r>
            <a:r>
              <a:rPr lang="en-US" sz="1400" b="1" dirty="0">
                <a:solidFill>
                  <a:srgbClr val="0A2645"/>
                </a:solidFill>
                <a:latin typeface="DM Sans 14pt SemiBold" pitchFamily="2" charset="77"/>
                <a:cs typeface="Arial"/>
              </a:rPr>
              <a:t>20 July 2026</a:t>
            </a:r>
            <a:r>
              <a:rPr lang="en-GB" sz="1400" b="1" dirty="0">
                <a:solidFill>
                  <a:srgbClr val="0A2645"/>
                </a:solidFill>
                <a:latin typeface="DM Sans 14pt SemiBold" pitchFamily="2" charset="77"/>
                <a:cs typeface="Arial"/>
              </a:rPr>
              <a:t>.</a:t>
            </a:r>
          </a:p>
          <a:p>
            <a:pPr marL="4763">
              <a:lnSpc>
                <a:spcPct val="100000"/>
              </a:lnSpc>
              <a:spcBef>
                <a:spcPts val="520"/>
              </a:spcBef>
            </a:pPr>
            <a:r>
              <a:rPr lang="en-GB" sz="1400" dirty="0">
                <a:solidFill>
                  <a:srgbClr val="0A2645"/>
                </a:solidFill>
                <a:latin typeface="DM Sans 14pt" pitchFamily="2" charset="77"/>
                <a:cs typeface="Arial"/>
              </a:rPr>
              <a:t>First round of interviews will be held virtually on </a:t>
            </a:r>
            <a:r>
              <a:rPr lang="en-GB" sz="1400" b="1" dirty="0">
                <a:solidFill>
                  <a:srgbClr val="0A2645"/>
                </a:solidFill>
                <a:latin typeface="DM Sans 14pt" pitchFamily="2" charset="77"/>
                <a:cs typeface="Arial"/>
              </a:rPr>
              <a:t>6 August 2026</a:t>
            </a:r>
            <a:r>
              <a:rPr lang="en-GB" sz="1400" b="1" dirty="0">
                <a:solidFill>
                  <a:srgbClr val="0A2645"/>
                </a:solidFill>
                <a:latin typeface="DM Sans 14pt SemiBold" pitchFamily="2" charset="77"/>
                <a:cs typeface="Arial"/>
              </a:rPr>
              <a:t>, </a:t>
            </a:r>
            <a:r>
              <a:rPr lang="en-GB" sz="1400" dirty="0">
                <a:solidFill>
                  <a:srgbClr val="0A2645"/>
                </a:solidFill>
                <a:latin typeface="DM Sans 14pt" pitchFamily="2" charset="77"/>
                <a:cs typeface="Arial"/>
              </a:rPr>
              <a:t>with second interviews </a:t>
            </a:r>
            <a:br>
              <a:rPr lang="en-GB" sz="1400" dirty="0">
                <a:solidFill>
                  <a:srgbClr val="0A2645"/>
                </a:solidFill>
                <a:latin typeface="DM Sans 14pt" pitchFamily="2" charset="77"/>
                <a:cs typeface="Arial"/>
              </a:rPr>
            </a:br>
            <a:r>
              <a:rPr lang="en-GB" sz="1400" dirty="0">
                <a:solidFill>
                  <a:srgbClr val="0A2645"/>
                </a:solidFill>
                <a:latin typeface="DM Sans 14pt" pitchFamily="2" charset="77"/>
                <a:cs typeface="Arial"/>
              </a:rPr>
              <a:t>in person at our Letchworth </a:t>
            </a:r>
            <a:br>
              <a:rPr lang="en-GB" sz="1400" dirty="0">
                <a:solidFill>
                  <a:srgbClr val="0A2645"/>
                </a:solidFill>
                <a:latin typeface="DM Sans 14pt" pitchFamily="2" charset="77"/>
                <a:cs typeface="Arial"/>
              </a:rPr>
            </a:br>
            <a:r>
              <a:rPr lang="en-GB" sz="1400" dirty="0">
                <a:solidFill>
                  <a:srgbClr val="0A2645"/>
                </a:solidFill>
                <a:latin typeface="DM Sans 14pt" pitchFamily="2" charset="77"/>
                <a:cs typeface="Arial"/>
              </a:rPr>
              <a:t>office on </a:t>
            </a:r>
            <a:r>
              <a:rPr lang="en-US" sz="1400" b="1" dirty="0">
                <a:solidFill>
                  <a:srgbClr val="0A2645"/>
                </a:solidFill>
                <a:latin typeface="DM Sans 14pt SemiBold" pitchFamily="2" charset="77"/>
                <a:cs typeface="Arial"/>
              </a:rPr>
              <a:t>18 August 2026</a:t>
            </a:r>
            <a:r>
              <a:rPr lang="en-GB" sz="1400" b="1" dirty="0">
                <a:solidFill>
                  <a:srgbClr val="0A2645"/>
                </a:solidFill>
                <a:latin typeface="DM Sans 14pt SemiBold" pitchFamily="2" charset="77"/>
                <a:cs typeface="Arial"/>
              </a:rPr>
              <a:t>.</a:t>
            </a:r>
          </a:p>
          <a:p>
            <a:pPr marL="4763">
              <a:lnSpc>
                <a:spcPct val="100000"/>
              </a:lnSpc>
              <a:spcBef>
                <a:spcPts val="520"/>
              </a:spcBef>
            </a:pPr>
            <a:endParaRPr lang="en-GB" sz="1400" b="1" dirty="0">
              <a:solidFill>
                <a:srgbClr val="233C57"/>
              </a:solidFill>
              <a:latin typeface="DM Sans 14pt SemiBold" pitchFamily="2" charset="77"/>
              <a:cs typeface="Arial"/>
            </a:endParaRPr>
          </a:p>
        </p:txBody>
      </p:sp>
    </p:spTree>
    <p:extLst>
      <p:ext uri="{BB962C8B-B14F-4D97-AF65-F5344CB8AC3E}">
        <p14:creationId xmlns:p14="http://schemas.microsoft.com/office/powerpoint/2010/main" val="361730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3c2ff9d-9860-453f-8fe9-375fbe4a019f" xsi:nil="true"/>
    <lcf76f155ced4ddcb4097134ff3c332f xmlns="530e9161-68f8-4050-b9cb-b0bc91f10ea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199DC91D2D944D99C50690CC427D05" ma:contentTypeVersion="15" ma:contentTypeDescription="Create a new document." ma:contentTypeScope="" ma:versionID="1d204e948598b13c21304dceaaa8afcb">
  <xsd:schema xmlns:xsd="http://www.w3.org/2001/XMLSchema" xmlns:xs="http://www.w3.org/2001/XMLSchema" xmlns:p="http://schemas.microsoft.com/office/2006/metadata/properties" xmlns:ns2="530e9161-68f8-4050-b9cb-b0bc91f10ea1" xmlns:ns3="d3c2ff9d-9860-453f-8fe9-375fbe4a019f" targetNamespace="http://schemas.microsoft.com/office/2006/metadata/properties" ma:root="true" ma:fieldsID="66a901b27a2e789a31cfe9473eb0cb55" ns2:_="" ns3:_="">
    <xsd:import namespace="530e9161-68f8-4050-b9cb-b0bc91f10ea1"/>
    <xsd:import namespace="d3c2ff9d-9860-453f-8fe9-375fbe4a01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e9161-68f8-4050-b9cb-b0bc91f10e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fabddbe-3880-4d7b-88bc-5e9584fcfaa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c2ff9d-9860-453f-8fe9-375fbe4a01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ae6f2de-b4c2-4773-b6f3-7fbb967cca65}" ma:internalName="TaxCatchAll" ma:showField="CatchAllData" ma:web="d3c2ff9d-9860-453f-8fe9-375fbe4a01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F4897E-6675-4440-8B26-23B5ABD8BB17}">
  <ds:schemaRefs>
    <ds:schemaRef ds:uri="530e9161-68f8-4050-b9cb-b0bc91f10ea1"/>
    <ds:schemaRef ds:uri="d3c2ff9d-9860-453f-8fe9-375fbe4a019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4F66429-5937-4586-82D8-51C3BBF47146}">
  <ds:schemaRefs>
    <ds:schemaRef ds:uri="530e9161-68f8-4050-b9cb-b0bc91f10ea1"/>
    <ds:schemaRef ds:uri="d3c2ff9d-9860-453f-8fe9-375fbe4a01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CE36DDF-1E85-4B02-AB4C-24AF1986F7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TotalTime>
  <Words>4540</Words>
  <Application>Microsoft Office PowerPoint</Application>
  <PresentationFormat>Custom</PresentationFormat>
  <Paragraphs>354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Arial</vt:lpstr>
      <vt:lpstr>DM Sans 14pt</vt:lpstr>
      <vt:lpstr>DM Sans 14pt ExtraBold</vt:lpstr>
      <vt:lpstr>DM Sans 14pt SemiBold</vt:lpstr>
      <vt:lpstr>Office Theme</vt:lpstr>
      <vt:lpstr>Information for applicants</vt:lpstr>
      <vt:lpstr>PowerPoint Presentation</vt:lpstr>
      <vt:lpstr>Key information</vt:lpstr>
      <vt:lpstr>An exciting opportunity</vt:lpstr>
      <vt:lpstr>Here for everyone affected by MS</vt:lpstr>
      <vt:lpstr>PowerPoint Presentation</vt:lpstr>
      <vt:lpstr>PowerPoint Presentation</vt:lpstr>
      <vt:lpstr>Working with us</vt:lpstr>
      <vt:lpstr>Completing your application</vt:lpstr>
      <vt:lpstr>IT Manager</vt:lpstr>
      <vt:lpstr>Principal accountabilities </vt:lpstr>
      <vt:lpstr>Principal accountabilities </vt:lpstr>
      <vt:lpstr>Principal accountabilities </vt:lpstr>
      <vt:lpstr>Key relationships</vt:lpstr>
      <vt:lpstr>Key relationships</vt:lpstr>
      <vt:lpstr>Person specification</vt:lpstr>
      <vt:lpstr>Person specification</vt:lpstr>
      <vt:lpstr>Person specification</vt:lpstr>
      <vt:lpstr>Person specification</vt:lpstr>
      <vt:lpstr>Person specification</vt:lpstr>
      <vt:lpstr>Apply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Lorraine Jordan</dc:creator>
  <cp:lastModifiedBy>Micky Khurana</cp:lastModifiedBy>
  <cp:revision>1</cp:revision>
  <dcterms:created xsi:type="dcterms:W3CDTF">2025-10-03T11:03:51Z</dcterms:created>
  <dcterms:modified xsi:type="dcterms:W3CDTF">2026-06-29T11:38:24Z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2025-10-03T00:00:00Z</vt:filetime>
  </property>
  <property fmtid="{D5CDD505-2E9C-101B-9397-08002B2CF9AE}" pid="3" name="Creator">
    <vt:lpwstr>Adobe InDesign 20.2 (Macintosh)</vt:lpwstr>
  </property>
  <property fmtid="{D5CDD505-2E9C-101B-9397-08002B2CF9AE}" pid="4" name="LastSaved">
    <vt:filetime>2025-10-03T00:00:00Z</vt:filetime>
  </property>
  <property fmtid="{D5CDD505-2E9C-101B-9397-08002B2CF9AE}" pid="5" name="Producer">
    <vt:lpwstr>Adobe PDF Library 17.0</vt:lpwstr>
  </property>
  <property fmtid="{D5CDD505-2E9C-101B-9397-08002B2CF9AE}" pid="6" name="ContentTypeId">
    <vt:lpwstr>0x010100DF199DC91D2D944D99C50690CC427D05</vt:lpwstr>
  </property>
  <property fmtid="{D5CDD505-2E9C-101B-9397-08002B2CF9AE}" pid="7" name="MediaServiceImageTags">
    <vt:lpwstr/>
  </property>
</Properties>
</file>