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76" r:id="rId5"/>
    <p:sldId id="277" r:id="rId6"/>
    <p:sldId id="275" r:id="rId7"/>
    <p:sldId id="273" r:id="rId8"/>
    <p:sldId id="271" r:id="rId9"/>
    <p:sldId id="272" r:id="rId10"/>
    <p:sldId id="280" r:id="rId11"/>
    <p:sldId id="274" r:id="rId12"/>
    <p:sldId id="278" r:id="rId13"/>
    <p:sldId id="268" r:id="rId14"/>
    <p:sldId id="269" r:id="rId15"/>
    <p:sldId id="283" r:id="rId16"/>
    <p:sldId id="270" r:id="rId17"/>
    <p:sldId id="284" r:id="rId18"/>
    <p:sldId id="281" r:id="rId19"/>
    <p:sldId id="282" r:id="rId20"/>
    <p:sldId id="279" r:id="rId21"/>
  </p:sldIdLst>
  <p:sldSz cx="9702800" cy="6858000"/>
  <p:notesSz cx="97028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645"/>
    <a:srgbClr val="D9117E"/>
    <a:srgbClr val="4B3D94"/>
    <a:srgbClr val="ECE8FD"/>
    <a:srgbClr val="3D5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3"/>
    <p:restoredTop sz="94660"/>
  </p:normalViewPr>
  <p:slideViewPr>
    <p:cSldViewPr snapToGrid="0">
      <p:cViewPr varScale="1">
        <p:scale>
          <a:sx n="78" d="100"/>
          <a:sy n="78" d="100"/>
        </p:scale>
        <p:origin x="1157"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05288"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95925" y="0"/>
            <a:ext cx="4205288" cy="344488"/>
          </a:xfrm>
          <a:prstGeom prst="rect">
            <a:avLst/>
          </a:prstGeom>
        </p:spPr>
        <p:txBody>
          <a:bodyPr vert="horz" lIns="91440" tIns="45720" rIns="91440" bIns="45720" rtlCol="0"/>
          <a:lstStyle>
            <a:lvl1pPr algn="r">
              <a:defRPr sz="1200"/>
            </a:lvl1pPr>
          </a:lstStyle>
          <a:p>
            <a:fld id="{6BFA6E90-9E90-B946-9DD0-F90A050FA1CC}" type="datetimeFigureOut">
              <a:rPr lang="en-US" smtClean="0"/>
              <a:t>6/30/2026</a:t>
            </a:fld>
            <a:endParaRPr lang="en-US"/>
          </a:p>
        </p:txBody>
      </p:sp>
      <p:sp>
        <p:nvSpPr>
          <p:cNvPr id="4" name="Slide Image Placeholder 3"/>
          <p:cNvSpPr>
            <a:spLocks noGrp="1" noRot="1" noChangeAspect="1"/>
          </p:cNvSpPr>
          <p:nvPr>
            <p:ph type="sldImg" idx="2"/>
          </p:nvPr>
        </p:nvSpPr>
        <p:spPr>
          <a:xfrm>
            <a:off x="3214688" y="857250"/>
            <a:ext cx="32734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9963" y="3300413"/>
            <a:ext cx="7762875"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4205288"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95925" y="6513513"/>
            <a:ext cx="4205288" cy="344487"/>
          </a:xfrm>
          <a:prstGeom prst="rect">
            <a:avLst/>
          </a:prstGeom>
        </p:spPr>
        <p:txBody>
          <a:bodyPr vert="horz" lIns="91440" tIns="45720" rIns="91440" bIns="45720" rtlCol="0" anchor="b"/>
          <a:lstStyle>
            <a:lvl1pPr algn="r">
              <a:defRPr sz="1200"/>
            </a:lvl1pPr>
          </a:lstStyle>
          <a:p>
            <a:fld id="{09C7387B-C633-3449-9E7F-0761A1A6C164}" type="slidenum">
              <a:rPr lang="en-US" smtClean="0"/>
              <a:t>‹#›</a:t>
            </a:fld>
            <a:endParaRPr lang="en-US"/>
          </a:p>
        </p:txBody>
      </p:sp>
    </p:spTree>
    <p:extLst>
      <p:ext uri="{BB962C8B-B14F-4D97-AF65-F5344CB8AC3E}">
        <p14:creationId xmlns:p14="http://schemas.microsoft.com/office/powerpoint/2010/main" val="338433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1500" y="466090"/>
            <a:ext cx="2007870" cy="345440"/>
          </a:xfrm>
          <a:prstGeom prst="rect">
            <a:avLst/>
          </a:prstGeom>
        </p:spPr>
        <p:txBody>
          <a:bodyPr lIns="0" tIns="0" rIns="0" bIns="0"/>
          <a:lstStyle>
            <a:lvl1pPr>
              <a:defRPr sz="2100" b="1" i="0">
                <a:solidFill>
                  <a:schemeClr val="bg1"/>
                </a:solidFill>
                <a:latin typeface="Arial"/>
                <a:cs typeface="Arial"/>
              </a:defRPr>
            </a:lvl1pPr>
          </a:lstStyle>
          <a:p>
            <a:endParaRPr/>
          </a:p>
        </p:txBody>
      </p:sp>
      <p:sp>
        <p:nvSpPr>
          <p:cNvPr id="3" name="Holder 3"/>
          <p:cNvSpPr>
            <a:spLocks noGrp="1"/>
          </p:cNvSpPr>
          <p:nvPr>
            <p:ph type="body" idx="1"/>
          </p:nvPr>
        </p:nvSpPr>
        <p:spPr>
          <a:xfrm>
            <a:off x="546100" y="2627312"/>
            <a:ext cx="4253230" cy="2992120"/>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5" name="Holder 5"/>
          <p:cNvSpPr>
            <a:spLocks noGrp="1"/>
          </p:cNvSpPr>
          <p:nvPr>
            <p:ph type="dt" sz="half" idx="6"/>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6" name="Holder 6"/>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rking with 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7CA91D3-C904-631B-077D-B01B94C4138A}"/>
              </a:ext>
            </a:extLst>
          </p:cNvPr>
          <p:cNvSpPr>
            <a:spLocks noGrp="1"/>
          </p:cNvSpPr>
          <p:nvPr>
            <p:ph type="title"/>
          </p:nvPr>
        </p:nvSpPr>
        <p:spPr>
          <a:xfrm>
            <a:off x="406399" y="1014848"/>
            <a:ext cx="5334000" cy="646395"/>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423425"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1375509"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0" i="0" dirty="0">
                <a:solidFill>
                  <a:schemeClr val="bg1"/>
                </a:solidFill>
                <a:latin typeface="DM Sans 14pt ExtraBold" pitchFamily="2" charset="77"/>
              </a:rPr>
              <a:t>Benefits</a:t>
            </a:r>
            <a:endParaRPr lang="en-GB" sz="2100" b="0" i="0" spc="-25" dirty="0">
              <a:solidFill>
                <a:schemeClr val="bg1"/>
              </a:solidFill>
              <a:latin typeface="DM Sans 14pt ExtraBold" pitchFamily="2" charset="77"/>
            </a:endParaRPr>
          </a:p>
        </p:txBody>
      </p:sp>
      <p:sp>
        <p:nvSpPr>
          <p:cNvPr id="8" name="Date Placeholder 7">
            <a:extLst>
              <a:ext uri="{FF2B5EF4-FFF2-40B4-BE49-F238E27FC236}">
                <a16:creationId xmlns:a16="http://schemas.microsoft.com/office/drawing/2014/main" id="{4F4BA9F0-0646-ABF0-2DAA-46467A6957E4}"/>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9" name="Footer Placeholder 8">
            <a:extLst>
              <a:ext uri="{FF2B5EF4-FFF2-40B4-BE49-F238E27FC236}">
                <a16:creationId xmlns:a16="http://schemas.microsoft.com/office/drawing/2014/main" id="{0FE918E4-D49C-47CF-766C-9DC5D18FE87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10" name="Slide Number Placeholder 9">
            <a:extLst>
              <a:ext uri="{FF2B5EF4-FFF2-40B4-BE49-F238E27FC236}">
                <a16:creationId xmlns:a16="http://schemas.microsoft.com/office/drawing/2014/main" id="{827D4A95-B996-6864-E57B-1176C270C2C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a:t>
            </a:fld>
            <a:endParaRPr lang="en-GB" spc="-25" dirty="0"/>
          </a:p>
        </p:txBody>
      </p:sp>
      <p:sp>
        <p:nvSpPr>
          <p:cNvPr id="17" name="Text Placeholder 13">
            <a:extLst>
              <a:ext uri="{FF2B5EF4-FFF2-40B4-BE49-F238E27FC236}">
                <a16:creationId xmlns:a16="http://schemas.microsoft.com/office/drawing/2014/main" id="{0A45425B-B4A4-929F-7A93-48E826AA6EC5}"/>
              </a:ext>
            </a:extLst>
          </p:cNvPr>
          <p:cNvSpPr>
            <a:spLocks noGrp="1"/>
          </p:cNvSpPr>
          <p:nvPr>
            <p:ph type="body" sz="quarter" idx="16"/>
          </p:nvPr>
        </p:nvSpPr>
        <p:spPr>
          <a:xfrm>
            <a:off x="3429772"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3">
            <a:extLst>
              <a:ext uri="{FF2B5EF4-FFF2-40B4-BE49-F238E27FC236}">
                <a16:creationId xmlns:a16="http://schemas.microsoft.com/office/drawing/2014/main" id="{D2BC467A-5F8D-F538-4A9A-318110BC3634}"/>
              </a:ext>
            </a:extLst>
          </p:cNvPr>
          <p:cNvSpPr>
            <a:spLocks noGrp="1"/>
          </p:cNvSpPr>
          <p:nvPr>
            <p:ph type="body" sz="quarter" idx="17"/>
          </p:nvPr>
        </p:nvSpPr>
        <p:spPr>
          <a:xfrm>
            <a:off x="6436119"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13">
            <a:extLst>
              <a:ext uri="{FF2B5EF4-FFF2-40B4-BE49-F238E27FC236}">
                <a16:creationId xmlns:a16="http://schemas.microsoft.com/office/drawing/2014/main" id="{765FB6E2-1B6E-CBC1-CD2C-0CDDF560E10C}"/>
              </a:ext>
            </a:extLst>
          </p:cNvPr>
          <p:cNvSpPr>
            <a:spLocks noGrp="1"/>
          </p:cNvSpPr>
          <p:nvPr>
            <p:ph type="body" sz="quarter" idx="18"/>
          </p:nvPr>
        </p:nvSpPr>
        <p:spPr>
          <a:xfrm>
            <a:off x="393700" y="1831851"/>
            <a:ext cx="6212254" cy="246221"/>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p:txBody>
      </p:sp>
    </p:spTree>
    <p:extLst>
      <p:ext uri="{BB962C8B-B14F-4D97-AF65-F5344CB8AC3E}">
        <p14:creationId xmlns:p14="http://schemas.microsoft.com/office/powerpoint/2010/main" val="280048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ly to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EA6434-BF67-7144-CD46-FF930A3CF0F6}"/>
              </a:ext>
            </a:extLst>
          </p:cNvPr>
          <p:cNvGrpSpPr/>
          <p:nvPr userDrawn="1"/>
        </p:nvGrpSpPr>
        <p:grpSpPr>
          <a:xfrm>
            <a:off x="406399" y="406399"/>
            <a:ext cx="2798978" cy="1080135"/>
            <a:chOff x="406400" y="406400"/>
            <a:chExt cx="2798978" cy="1080135"/>
          </a:xfrm>
        </p:grpSpPr>
        <p:sp>
          <p:nvSpPr>
            <p:cNvPr id="13" name="object 5">
              <a:extLst>
                <a:ext uri="{FF2B5EF4-FFF2-40B4-BE49-F238E27FC236}">
                  <a16:creationId xmlns:a16="http://schemas.microsoft.com/office/drawing/2014/main" id="{21D3B2AD-1702-29BA-E589-0CAF5957C9C3}"/>
                </a:ext>
              </a:extLst>
            </p:cNvPr>
            <p:cNvSpPr/>
            <p:nvPr/>
          </p:nvSpPr>
          <p:spPr>
            <a:xfrm>
              <a:off x="1583588" y="703401"/>
              <a:ext cx="1621790" cy="486409"/>
            </a:xfrm>
            <a:custGeom>
              <a:avLst/>
              <a:gdLst/>
              <a:ahLst/>
              <a:cxnLst/>
              <a:rect l="l" t="t" r="r" b="b"/>
              <a:pathLst>
                <a:path w="1621789" h="486409">
                  <a:moveTo>
                    <a:pt x="384149" y="0"/>
                  </a:moveTo>
                  <a:lnTo>
                    <a:pt x="0" y="0"/>
                  </a:lnTo>
                  <a:lnTo>
                    <a:pt x="0" y="100330"/>
                  </a:lnTo>
                  <a:lnTo>
                    <a:pt x="130556" y="100330"/>
                  </a:lnTo>
                  <a:lnTo>
                    <a:pt x="130556" y="478790"/>
                  </a:lnTo>
                  <a:lnTo>
                    <a:pt x="251536" y="478790"/>
                  </a:lnTo>
                  <a:lnTo>
                    <a:pt x="251536" y="100330"/>
                  </a:lnTo>
                  <a:lnTo>
                    <a:pt x="384149" y="100330"/>
                  </a:lnTo>
                  <a:lnTo>
                    <a:pt x="384149" y="0"/>
                  </a:lnTo>
                  <a:close/>
                </a:path>
                <a:path w="1621789" h="486409">
                  <a:moveTo>
                    <a:pt x="585749" y="118935"/>
                  </a:moveTo>
                  <a:lnTo>
                    <a:pt x="574128" y="116890"/>
                  </a:lnTo>
                  <a:lnTo>
                    <a:pt x="561822" y="116890"/>
                  </a:lnTo>
                  <a:lnTo>
                    <a:pt x="537121" y="120497"/>
                  </a:lnTo>
                  <a:lnTo>
                    <a:pt x="507225" y="133464"/>
                  </a:lnTo>
                  <a:lnTo>
                    <a:pt x="480021" y="158991"/>
                  </a:lnTo>
                  <a:lnTo>
                    <a:pt x="463397" y="200279"/>
                  </a:lnTo>
                  <a:lnTo>
                    <a:pt x="463397" y="124409"/>
                  </a:lnTo>
                  <a:lnTo>
                    <a:pt x="349923" y="124409"/>
                  </a:lnTo>
                  <a:lnTo>
                    <a:pt x="349923" y="478485"/>
                  </a:lnTo>
                  <a:lnTo>
                    <a:pt x="467499" y="478485"/>
                  </a:lnTo>
                  <a:lnTo>
                    <a:pt x="467499" y="301447"/>
                  </a:lnTo>
                  <a:lnTo>
                    <a:pt x="472592" y="271957"/>
                  </a:lnTo>
                  <a:lnTo>
                    <a:pt x="487235" y="249072"/>
                  </a:lnTo>
                  <a:lnTo>
                    <a:pt x="510463" y="234264"/>
                  </a:lnTo>
                  <a:lnTo>
                    <a:pt x="541324" y="228993"/>
                  </a:lnTo>
                  <a:lnTo>
                    <a:pt x="550087" y="229171"/>
                  </a:lnTo>
                  <a:lnTo>
                    <a:pt x="561225" y="229844"/>
                  </a:lnTo>
                  <a:lnTo>
                    <a:pt x="573519" y="231305"/>
                  </a:lnTo>
                  <a:lnTo>
                    <a:pt x="585749" y="233768"/>
                  </a:lnTo>
                  <a:lnTo>
                    <a:pt x="585749" y="118935"/>
                  </a:lnTo>
                  <a:close/>
                </a:path>
                <a:path w="1621789" h="486409">
                  <a:moveTo>
                    <a:pt x="975664" y="124409"/>
                  </a:moveTo>
                  <a:lnTo>
                    <a:pt x="858100" y="124409"/>
                  </a:lnTo>
                  <a:lnTo>
                    <a:pt x="858100" y="315798"/>
                  </a:lnTo>
                  <a:lnTo>
                    <a:pt x="855294" y="344779"/>
                  </a:lnTo>
                  <a:lnTo>
                    <a:pt x="845883" y="369201"/>
                  </a:lnTo>
                  <a:lnTo>
                    <a:pt x="828395" y="386067"/>
                  </a:lnTo>
                  <a:lnTo>
                    <a:pt x="801357" y="392353"/>
                  </a:lnTo>
                  <a:lnTo>
                    <a:pt x="774725" y="386168"/>
                  </a:lnTo>
                  <a:lnTo>
                    <a:pt x="757453" y="369544"/>
                  </a:lnTo>
                  <a:lnTo>
                    <a:pt x="748118" y="345363"/>
                  </a:lnTo>
                  <a:lnTo>
                    <a:pt x="745312" y="316484"/>
                  </a:lnTo>
                  <a:lnTo>
                    <a:pt x="745312" y="124409"/>
                  </a:lnTo>
                  <a:lnTo>
                    <a:pt x="627748" y="124409"/>
                  </a:lnTo>
                  <a:lnTo>
                    <a:pt x="627748" y="323316"/>
                  </a:lnTo>
                  <a:lnTo>
                    <a:pt x="630859" y="369633"/>
                  </a:lnTo>
                  <a:lnTo>
                    <a:pt x="642099" y="413664"/>
                  </a:lnTo>
                  <a:lnTo>
                    <a:pt x="664362" y="450786"/>
                  </a:lnTo>
                  <a:lnTo>
                    <a:pt x="700544" y="476440"/>
                  </a:lnTo>
                  <a:lnTo>
                    <a:pt x="753516" y="486003"/>
                  </a:lnTo>
                  <a:lnTo>
                    <a:pt x="785050" y="482854"/>
                  </a:lnTo>
                  <a:lnTo>
                    <a:pt x="812990" y="473100"/>
                  </a:lnTo>
                  <a:lnTo>
                    <a:pt x="837336" y="456298"/>
                  </a:lnTo>
                  <a:lnTo>
                    <a:pt x="858100" y="432003"/>
                  </a:lnTo>
                  <a:lnTo>
                    <a:pt x="858100" y="478485"/>
                  </a:lnTo>
                  <a:lnTo>
                    <a:pt x="975664" y="478485"/>
                  </a:lnTo>
                  <a:lnTo>
                    <a:pt x="975664" y="124409"/>
                  </a:lnTo>
                  <a:close/>
                </a:path>
                <a:path w="1621789" h="486409">
                  <a:moveTo>
                    <a:pt x="1305026" y="377317"/>
                  </a:moveTo>
                  <a:lnTo>
                    <a:pt x="1284516" y="319811"/>
                  </a:lnTo>
                  <a:lnTo>
                    <a:pt x="1253121" y="292442"/>
                  </a:lnTo>
                  <a:lnTo>
                    <a:pt x="1202499" y="267957"/>
                  </a:lnTo>
                  <a:lnTo>
                    <a:pt x="1143241" y="243992"/>
                  </a:lnTo>
                  <a:lnTo>
                    <a:pt x="1133970" y="238467"/>
                  </a:lnTo>
                  <a:lnTo>
                    <a:pt x="1128039" y="231800"/>
                  </a:lnTo>
                  <a:lnTo>
                    <a:pt x="1125943" y="223520"/>
                  </a:lnTo>
                  <a:lnTo>
                    <a:pt x="1128483" y="213728"/>
                  </a:lnTo>
                  <a:lnTo>
                    <a:pt x="1135507" y="206184"/>
                  </a:lnTo>
                  <a:lnTo>
                    <a:pt x="1146124" y="201320"/>
                  </a:lnTo>
                  <a:lnTo>
                    <a:pt x="1159433" y="199605"/>
                  </a:lnTo>
                  <a:lnTo>
                    <a:pt x="1171714" y="200863"/>
                  </a:lnTo>
                  <a:lnTo>
                    <a:pt x="1185405" y="205587"/>
                  </a:lnTo>
                  <a:lnTo>
                    <a:pt x="1198067" y="215176"/>
                  </a:lnTo>
                  <a:lnTo>
                    <a:pt x="1207274" y="231051"/>
                  </a:lnTo>
                  <a:lnTo>
                    <a:pt x="1295463" y="197548"/>
                  </a:lnTo>
                  <a:lnTo>
                    <a:pt x="1268361" y="157835"/>
                  </a:lnTo>
                  <a:lnTo>
                    <a:pt x="1235049" y="133121"/>
                  </a:lnTo>
                  <a:lnTo>
                    <a:pt x="1198283" y="120459"/>
                  </a:lnTo>
                  <a:lnTo>
                    <a:pt x="1160805" y="116890"/>
                  </a:lnTo>
                  <a:lnTo>
                    <a:pt x="1104811" y="124523"/>
                  </a:lnTo>
                  <a:lnTo>
                    <a:pt x="1058951" y="146202"/>
                  </a:lnTo>
                  <a:lnTo>
                    <a:pt x="1027950" y="180047"/>
                  </a:lnTo>
                  <a:lnTo>
                    <a:pt x="1016571" y="224205"/>
                  </a:lnTo>
                  <a:lnTo>
                    <a:pt x="1023429" y="258813"/>
                  </a:lnTo>
                  <a:lnTo>
                    <a:pt x="1042720" y="287858"/>
                  </a:lnTo>
                  <a:lnTo>
                    <a:pt x="1072515" y="311391"/>
                  </a:lnTo>
                  <a:lnTo>
                    <a:pt x="1110907" y="329476"/>
                  </a:lnTo>
                  <a:lnTo>
                    <a:pt x="1169695" y="354076"/>
                  </a:lnTo>
                  <a:lnTo>
                    <a:pt x="1181709" y="359816"/>
                  </a:lnTo>
                  <a:lnTo>
                    <a:pt x="1189507" y="365188"/>
                  </a:lnTo>
                  <a:lnTo>
                    <a:pt x="1193723" y="370801"/>
                  </a:lnTo>
                  <a:lnTo>
                    <a:pt x="1194981" y="377317"/>
                  </a:lnTo>
                  <a:lnTo>
                    <a:pt x="1191552" y="387870"/>
                  </a:lnTo>
                  <a:lnTo>
                    <a:pt x="1182420" y="395097"/>
                  </a:lnTo>
                  <a:lnTo>
                    <a:pt x="1169314" y="399237"/>
                  </a:lnTo>
                  <a:lnTo>
                    <a:pt x="1153972" y="400570"/>
                  </a:lnTo>
                  <a:lnTo>
                    <a:pt x="1132827" y="398272"/>
                  </a:lnTo>
                  <a:lnTo>
                    <a:pt x="1112951" y="390398"/>
                  </a:lnTo>
                  <a:lnTo>
                    <a:pt x="1096683" y="375475"/>
                  </a:lnTo>
                  <a:lnTo>
                    <a:pt x="1086294" y="352031"/>
                  </a:lnTo>
                  <a:lnTo>
                    <a:pt x="1000848" y="386207"/>
                  </a:lnTo>
                  <a:lnTo>
                    <a:pt x="1023404" y="433527"/>
                  </a:lnTo>
                  <a:lnTo>
                    <a:pt x="1059294" y="464299"/>
                  </a:lnTo>
                  <a:lnTo>
                    <a:pt x="1103896" y="480987"/>
                  </a:lnTo>
                  <a:lnTo>
                    <a:pt x="1152601" y="486003"/>
                  </a:lnTo>
                  <a:lnTo>
                    <a:pt x="1199426" y="481520"/>
                  </a:lnTo>
                  <a:lnTo>
                    <a:pt x="1241094" y="468223"/>
                  </a:lnTo>
                  <a:lnTo>
                    <a:pt x="1274597" y="446290"/>
                  </a:lnTo>
                  <a:lnTo>
                    <a:pt x="1296911" y="415925"/>
                  </a:lnTo>
                  <a:lnTo>
                    <a:pt x="1305026" y="377317"/>
                  </a:lnTo>
                  <a:close/>
                </a:path>
                <a:path w="1621789" h="486409">
                  <a:moveTo>
                    <a:pt x="1621663" y="373214"/>
                  </a:moveTo>
                  <a:lnTo>
                    <a:pt x="1620735" y="362559"/>
                  </a:lnTo>
                  <a:lnTo>
                    <a:pt x="1618843" y="351523"/>
                  </a:lnTo>
                  <a:lnTo>
                    <a:pt x="1615795" y="340728"/>
                  </a:lnTo>
                  <a:lnTo>
                    <a:pt x="1611414" y="330835"/>
                  </a:lnTo>
                  <a:lnTo>
                    <a:pt x="1527340" y="330835"/>
                  </a:lnTo>
                  <a:lnTo>
                    <a:pt x="1529054" y="335940"/>
                  </a:lnTo>
                  <a:lnTo>
                    <a:pt x="1530832" y="343395"/>
                  </a:lnTo>
                  <a:lnTo>
                    <a:pt x="1527505" y="382612"/>
                  </a:lnTo>
                  <a:lnTo>
                    <a:pt x="1508874" y="392353"/>
                  </a:lnTo>
                  <a:lnTo>
                    <a:pt x="1498727" y="390296"/>
                  </a:lnTo>
                  <a:lnTo>
                    <a:pt x="1491716" y="384581"/>
                  </a:lnTo>
                  <a:lnTo>
                    <a:pt x="1487639" y="375920"/>
                  </a:lnTo>
                  <a:lnTo>
                    <a:pt x="1486331" y="365010"/>
                  </a:lnTo>
                  <a:lnTo>
                    <a:pt x="1486331" y="213271"/>
                  </a:lnTo>
                  <a:lnTo>
                    <a:pt x="1579295" y="213271"/>
                  </a:lnTo>
                  <a:lnTo>
                    <a:pt x="1579295" y="124409"/>
                  </a:lnTo>
                  <a:lnTo>
                    <a:pt x="1486331" y="124409"/>
                  </a:lnTo>
                  <a:lnTo>
                    <a:pt x="1486331" y="37604"/>
                  </a:lnTo>
                  <a:lnTo>
                    <a:pt x="1395412" y="37604"/>
                  </a:lnTo>
                  <a:lnTo>
                    <a:pt x="1379689" y="124409"/>
                  </a:lnTo>
                  <a:lnTo>
                    <a:pt x="1318171" y="124409"/>
                  </a:lnTo>
                  <a:lnTo>
                    <a:pt x="1318171" y="213271"/>
                  </a:lnTo>
                  <a:lnTo>
                    <a:pt x="1369441" y="213271"/>
                  </a:lnTo>
                  <a:lnTo>
                    <a:pt x="1369441" y="358863"/>
                  </a:lnTo>
                  <a:lnTo>
                    <a:pt x="1376832" y="411721"/>
                  </a:lnTo>
                  <a:lnTo>
                    <a:pt x="1396758" y="448208"/>
                  </a:lnTo>
                  <a:lnTo>
                    <a:pt x="1425841" y="470979"/>
                  </a:lnTo>
                  <a:lnTo>
                    <a:pt x="1460690" y="482688"/>
                  </a:lnTo>
                  <a:lnTo>
                    <a:pt x="1497939" y="486003"/>
                  </a:lnTo>
                  <a:lnTo>
                    <a:pt x="1548701" y="478383"/>
                  </a:lnTo>
                  <a:lnTo>
                    <a:pt x="1587741" y="456272"/>
                  </a:lnTo>
                  <a:lnTo>
                    <a:pt x="1612811" y="420827"/>
                  </a:lnTo>
                  <a:lnTo>
                    <a:pt x="1621663" y="373214"/>
                  </a:lnTo>
                  <a:close/>
                </a:path>
              </a:pathLst>
            </a:custGeom>
            <a:solidFill>
              <a:srgbClr val="0A2645"/>
            </a:solidFill>
          </p:spPr>
          <p:txBody>
            <a:bodyPr wrap="square" lIns="0" tIns="0" rIns="0" bIns="0" rtlCol="0"/>
            <a:lstStyle/>
            <a:p>
              <a:endParaRPr/>
            </a:p>
          </p:txBody>
        </p:sp>
        <p:grpSp>
          <p:nvGrpSpPr>
            <p:cNvPr id="16" name="object 6">
              <a:extLst>
                <a:ext uri="{FF2B5EF4-FFF2-40B4-BE49-F238E27FC236}">
                  <a16:creationId xmlns:a16="http://schemas.microsoft.com/office/drawing/2014/main" id="{C082890E-4F64-D073-07BB-4F8F7E87AEBD}"/>
                </a:ext>
              </a:extLst>
            </p:cNvPr>
            <p:cNvGrpSpPr/>
            <p:nvPr/>
          </p:nvGrpSpPr>
          <p:grpSpPr>
            <a:xfrm>
              <a:off x="406400" y="406400"/>
              <a:ext cx="1080135" cy="1080135"/>
              <a:chOff x="406400" y="406400"/>
              <a:chExt cx="1080135" cy="1080135"/>
            </a:xfrm>
          </p:grpSpPr>
          <p:sp>
            <p:nvSpPr>
              <p:cNvPr id="17" name="object 7">
                <a:extLst>
                  <a:ext uri="{FF2B5EF4-FFF2-40B4-BE49-F238E27FC236}">
                    <a16:creationId xmlns:a16="http://schemas.microsoft.com/office/drawing/2014/main" id="{93400084-E529-165C-933B-8A20EF88A804}"/>
                  </a:ext>
                </a:extLst>
              </p:cNvPr>
              <p:cNvSpPr/>
              <p:nvPr/>
            </p:nvSpPr>
            <p:spPr>
              <a:xfrm>
                <a:off x="406400" y="406400"/>
                <a:ext cx="1080135" cy="1080135"/>
              </a:xfrm>
              <a:custGeom>
                <a:avLst/>
                <a:gdLst/>
                <a:ahLst/>
                <a:cxnLst/>
                <a:rect l="l" t="t" r="r" b="b"/>
                <a:pathLst>
                  <a:path w="1080135" h="1080135">
                    <a:moveTo>
                      <a:pt x="1079995" y="0"/>
                    </a:moveTo>
                    <a:lnTo>
                      <a:pt x="0" y="0"/>
                    </a:lnTo>
                    <a:lnTo>
                      <a:pt x="0" y="1079995"/>
                    </a:lnTo>
                    <a:lnTo>
                      <a:pt x="1079995" y="1079995"/>
                    </a:lnTo>
                    <a:lnTo>
                      <a:pt x="1079995" y="0"/>
                    </a:lnTo>
                    <a:close/>
                  </a:path>
                </a:pathLst>
              </a:custGeom>
              <a:solidFill>
                <a:srgbClr val="3D54C9"/>
              </a:solidFill>
            </p:spPr>
            <p:txBody>
              <a:bodyPr wrap="square" lIns="0" tIns="0" rIns="0" bIns="0" rtlCol="0"/>
              <a:lstStyle/>
              <a:p>
                <a:endParaRPr/>
              </a:p>
            </p:txBody>
          </p:sp>
          <p:sp>
            <p:nvSpPr>
              <p:cNvPr id="19" name="object 8">
                <a:extLst>
                  <a:ext uri="{FF2B5EF4-FFF2-40B4-BE49-F238E27FC236}">
                    <a16:creationId xmlns:a16="http://schemas.microsoft.com/office/drawing/2014/main" id="{F4ABDC31-2CA6-999B-BE86-5DEA1EB6FC5D}"/>
                  </a:ext>
                </a:extLst>
              </p:cNvPr>
              <p:cNvSpPr/>
              <p:nvPr/>
            </p:nvSpPr>
            <p:spPr>
              <a:xfrm>
                <a:off x="491274" y="656856"/>
                <a:ext cx="916940" cy="624840"/>
              </a:xfrm>
              <a:custGeom>
                <a:avLst/>
                <a:gdLst/>
                <a:ahLst/>
                <a:cxnLst/>
                <a:rect l="l" t="t" r="r" b="b"/>
                <a:pathLst>
                  <a:path w="916940" h="624840">
                    <a:moveTo>
                      <a:pt x="615340" y="586968"/>
                    </a:moveTo>
                    <a:lnTo>
                      <a:pt x="607974" y="557263"/>
                    </a:lnTo>
                    <a:lnTo>
                      <a:pt x="563245" y="483412"/>
                    </a:lnTo>
                    <a:lnTo>
                      <a:pt x="542645" y="431647"/>
                    </a:lnTo>
                    <a:lnTo>
                      <a:pt x="532942" y="379018"/>
                    </a:lnTo>
                    <a:lnTo>
                      <a:pt x="530885" y="326745"/>
                    </a:lnTo>
                    <a:lnTo>
                      <a:pt x="533171" y="276085"/>
                    </a:lnTo>
                    <a:lnTo>
                      <a:pt x="536562" y="228257"/>
                    </a:lnTo>
                    <a:lnTo>
                      <a:pt x="537781" y="184492"/>
                    </a:lnTo>
                    <a:lnTo>
                      <a:pt x="533565" y="146037"/>
                    </a:lnTo>
                    <a:lnTo>
                      <a:pt x="520649" y="114122"/>
                    </a:lnTo>
                    <a:lnTo>
                      <a:pt x="488289" y="82600"/>
                    </a:lnTo>
                    <a:lnTo>
                      <a:pt x="448919" y="73139"/>
                    </a:lnTo>
                    <a:lnTo>
                      <a:pt x="406044" y="85775"/>
                    </a:lnTo>
                    <a:lnTo>
                      <a:pt x="363232" y="120523"/>
                    </a:lnTo>
                    <a:lnTo>
                      <a:pt x="337299" y="154774"/>
                    </a:lnTo>
                    <a:lnTo>
                      <a:pt x="316687" y="193357"/>
                    </a:lnTo>
                    <a:lnTo>
                      <a:pt x="300151" y="235775"/>
                    </a:lnTo>
                    <a:lnTo>
                      <a:pt x="286435" y="281571"/>
                    </a:lnTo>
                    <a:lnTo>
                      <a:pt x="274294" y="330263"/>
                    </a:lnTo>
                    <a:lnTo>
                      <a:pt x="271970" y="279273"/>
                    </a:lnTo>
                    <a:lnTo>
                      <a:pt x="272656" y="227520"/>
                    </a:lnTo>
                    <a:lnTo>
                      <a:pt x="274116" y="176847"/>
                    </a:lnTo>
                    <a:lnTo>
                      <a:pt x="274078" y="129057"/>
                    </a:lnTo>
                    <a:lnTo>
                      <a:pt x="270281" y="85953"/>
                    </a:lnTo>
                    <a:lnTo>
                      <a:pt x="260489" y="49364"/>
                    </a:lnTo>
                    <a:lnTo>
                      <a:pt x="242417" y="21082"/>
                    </a:lnTo>
                    <a:lnTo>
                      <a:pt x="210908" y="5092"/>
                    </a:lnTo>
                    <a:lnTo>
                      <a:pt x="170141" y="7416"/>
                    </a:lnTo>
                    <a:lnTo>
                      <a:pt x="126403" y="27368"/>
                    </a:lnTo>
                    <a:lnTo>
                      <a:pt x="85979" y="64198"/>
                    </a:lnTo>
                    <a:lnTo>
                      <a:pt x="47358" y="127393"/>
                    </a:lnTo>
                    <a:lnTo>
                      <a:pt x="32410" y="165671"/>
                    </a:lnTo>
                    <a:lnTo>
                      <a:pt x="20332" y="208610"/>
                    </a:lnTo>
                    <a:lnTo>
                      <a:pt x="11074" y="256387"/>
                    </a:lnTo>
                    <a:lnTo>
                      <a:pt x="4635" y="309168"/>
                    </a:lnTo>
                    <a:lnTo>
                      <a:pt x="952" y="367131"/>
                    </a:lnTo>
                    <a:lnTo>
                      <a:pt x="0" y="430428"/>
                    </a:lnTo>
                    <a:lnTo>
                      <a:pt x="1765" y="499237"/>
                    </a:lnTo>
                    <a:lnTo>
                      <a:pt x="21437" y="548144"/>
                    </a:lnTo>
                    <a:lnTo>
                      <a:pt x="63436" y="564464"/>
                    </a:lnTo>
                    <a:lnTo>
                      <a:pt x="90805" y="557288"/>
                    </a:lnTo>
                    <a:lnTo>
                      <a:pt x="110883" y="537895"/>
                    </a:lnTo>
                    <a:lnTo>
                      <a:pt x="117424" y="507834"/>
                    </a:lnTo>
                    <a:lnTo>
                      <a:pt x="113995" y="417576"/>
                    </a:lnTo>
                    <a:lnTo>
                      <a:pt x="115798" y="339928"/>
                    </a:lnTo>
                    <a:lnTo>
                      <a:pt x="121602" y="274942"/>
                    </a:lnTo>
                    <a:lnTo>
                      <a:pt x="130225" y="222656"/>
                    </a:lnTo>
                    <a:lnTo>
                      <a:pt x="140423" y="183121"/>
                    </a:lnTo>
                    <a:lnTo>
                      <a:pt x="160769" y="142481"/>
                    </a:lnTo>
                    <a:lnTo>
                      <a:pt x="168478" y="141452"/>
                    </a:lnTo>
                    <a:lnTo>
                      <a:pt x="172339" y="155994"/>
                    </a:lnTo>
                    <a:lnTo>
                      <a:pt x="174180" y="187540"/>
                    </a:lnTo>
                    <a:lnTo>
                      <a:pt x="175260" y="231724"/>
                    </a:lnTo>
                    <a:lnTo>
                      <a:pt x="176885" y="284187"/>
                    </a:lnTo>
                    <a:lnTo>
                      <a:pt x="180340" y="340563"/>
                    </a:lnTo>
                    <a:lnTo>
                      <a:pt x="186905" y="396506"/>
                    </a:lnTo>
                    <a:lnTo>
                      <a:pt x="197891" y="447649"/>
                    </a:lnTo>
                    <a:lnTo>
                      <a:pt x="214579" y="489648"/>
                    </a:lnTo>
                    <a:lnTo>
                      <a:pt x="270217" y="528713"/>
                    </a:lnTo>
                    <a:lnTo>
                      <a:pt x="299758" y="518731"/>
                    </a:lnTo>
                    <a:lnTo>
                      <a:pt x="320687" y="491807"/>
                    </a:lnTo>
                    <a:lnTo>
                      <a:pt x="335191" y="453021"/>
                    </a:lnTo>
                    <a:lnTo>
                      <a:pt x="359206" y="346925"/>
                    </a:lnTo>
                    <a:lnTo>
                      <a:pt x="376504" y="289102"/>
                    </a:lnTo>
                    <a:lnTo>
                      <a:pt x="394855" y="242125"/>
                    </a:lnTo>
                    <a:lnTo>
                      <a:pt x="411797" y="214071"/>
                    </a:lnTo>
                    <a:lnTo>
                      <a:pt x="424827" y="213067"/>
                    </a:lnTo>
                    <a:lnTo>
                      <a:pt x="426707" y="228346"/>
                    </a:lnTo>
                    <a:lnTo>
                      <a:pt x="424776" y="303796"/>
                    </a:lnTo>
                    <a:lnTo>
                      <a:pt x="425767" y="356819"/>
                    </a:lnTo>
                    <a:lnTo>
                      <a:pt x="431279" y="415264"/>
                    </a:lnTo>
                    <a:lnTo>
                      <a:pt x="443725" y="475551"/>
                    </a:lnTo>
                    <a:lnTo>
                      <a:pt x="465518" y="534123"/>
                    </a:lnTo>
                    <a:lnTo>
                      <a:pt x="499071" y="587375"/>
                    </a:lnTo>
                    <a:lnTo>
                      <a:pt x="528561" y="613867"/>
                    </a:lnTo>
                    <a:lnTo>
                      <a:pt x="557237" y="624713"/>
                    </a:lnTo>
                    <a:lnTo>
                      <a:pt x="582168" y="623544"/>
                    </a:lnTo>
                    <a:lnTo>
                      <a:pt x="600392" y="614019"/>
                    </a:lnTo>
                    <a:lnTo>
                      <a:pt x="615340" y="586968"/>
                    </a:lnTo>
                    <a:close/>
                  </a:path>
                  <a:path w="916940" h="624840">
                    <a:moveTo>
                      <a:pt x="916571" y="393433"/>
                    </a:moveTo>
                    <a:lnTo>
                      <a:pt x="906284" y="338366"/>
                    </a:lnTo>
                    <a:lnTo>
                      <a:pt x="881837" y="299085"/>
                    </a:lnTo>
                    <a:lnTo>
                      <a:pt x="849477" y="271957"/>
                    </a:lnTo>
                    <a:lnTo>
                      <a:pt x="815492" y="253365"/>
                    </a:lnTo>
                    <a:lnTo>
                      <a:pt x="786142" y="239661"/>
                    </a:lnTo>
                    <a:lnTo>
                      <a:pt x="747890" y="219621"/>
                    </a:lnTo>
                    <a:lnTo>
                      <a:pt x="716292" y="198869"/>
                    </a:lnTo>
                    <a:lnTo>
                      <a:pt x="694804" y="175958"/>
                    </a:lnTo>
                    <a:lnTo>
                      <a:pt x="686879" y="149402"/>
                    </a:lnTo>
                    <a:lnTo>
                      <a:pt x="690333" y="129222"/>
                    </a:lnTo>
                    <a:lnTo>
                      <a:pt x="699795" y="114820"/>
                    </a:lnTo>
                    <a:lnTo>
                      <a:pt x="713930" y="106184"/>
                    </a:lnTo>
                    <a:lnTo>
                      <a:pt x="731393" y="103301"/>
                    </a:lnTo>
                    <a:lnTo>
                      <a:pt x="743458" y="104952"/>
                    </a:lnTo>
                    <a:lnTo>
                      <a:pt x="757745" y="110858"/>
                    </a:lnTo>
                    <a:lnTo>
                      <a:pt x="773341" y="122478"/>
                    </a:lnTo>
                    <a:lnTo>
                      <a:pt x="789355" y="141274"/>
                    </a:lnTo>
                    <a:lnTo>
                      <a:pt x="812952" y="165404"/>
                    </a:lnTo>
                    <a:lnTo>
                      <a:pt x="852284" y="173723"/>
                    </a:lnTo>
                    <a:lnTo>
                      <a:pt x="887831" y="143129"/>
                    </a:lnTo>
                    <a:lnTo>
                      <a:pt x="890270" y="121285"/>
                    </a:lnTo>
                    <a:lnTo>
                      <a:pt x="881176" y="94526"/>
                    </a:lnTo>
                    <a:lnTo>
                      <a:pt x="852271" y="53378"/>
                    </a:lnTo>
                    <a:lnTo>
                      <a:pt x="817473" y="23812"/>
                    </a:lnTo>
                    <a:lnTo>
                      <a:pt x="776973" y="5981"/>
                    </a:lnTo>
                    <a:lnTo>
                      <a:pt x="730986" y="0"/>
                    </a:lnTo>
                    <a:lnTo>
                      <a:pt x="684110" y="7937"/>
                    </a:lnTo>
                    <a:lnTo>
                      <a:pt x="642454" y="29933"/>
                    </a:lnTo>
                    <a:lnTo>
                      <a:pt x="609193" y="63309"/>
                    </a:lnTo>
                    <a:lnTo>
                      <a:pt x="587540" y="105371"/>
                    </a:lnTo>
                    <a:lnTo>
                      <a:pt x="580682" y="153454"/>
                    </a:lnTo>
                    <a:lnTo>
                      <a:pt x="591337" y="205409"/>
                    </a:lnTo>
                    <a:lnTo>
                      <a:pt x="615835" y="246418"/>
                    </a:lnTo>
                    <a:lnTo>
                      <a:pt x="648474" y="277723"/>
                    </a:lnTo>
                    <a:lnTo>
                      <a:pt x="683539" y="300621"/>
                    </a:lnTo>
                    <a:lnTo>
                      <a:pt x="745121" y="330034"/>
                    </a:lnTo>
                    <a:lnTo>
                      <a:pt x="776249" y="348005"/>
                    </a:lnTo>
                    <a:lnTo>
                      <a:pt x="800989" y="371043"/>
                    </a:lnTo>
                    <a:lnTo>
                      <a:pt x="811644" y="399935"/>
                    </a:lnTo>
                    <a:lnTo>
                      <a:pt x="809294" y="415074"/>
                    </a:lnTo>
                    <a:lnTo>
                      <a:pt x="800747" y="430364"/>
                    </a:lnTo>
                    <a:lnTo>
                      <a:pt x="785050" y="442137"/>
                    </a:lnTo>
                    <a:lnTo>
                      <a:pt x="761288" y="446697"/>
                    </a:lnTo>
                    <a:lnTo>
                      <a:pt x="745274" y="443979"/>
                    </a:lnTo>
                    <a:lnTo>
                      <a:pt x="727722" y="434911"/>
                    </a:lnTo>
                    <a:lnTo>
                      <a:pt x="709104" y="417664"/>
                    </a:lnTo>
                    <a:lnTo>
                      <a:pt x="689902" y="390423"/>
                    </a:lnTo>
                    <a:lnTo>
                      <a:pt x="665543" y="362089"/>
                    </a:lnTo>
                    <a:lnTo>
                      <a:pt x="642213" y="352158"/>
                    </a:lnTo>
                    <a:lnTo>
                      <a:pt x="623620" y="352869"/>
                    </a:lnTo>
                    <a:lnTo>
                      <a:pt x="613498" y="356450"/>
                    </a:lnTo>
                    <a:lnTo>
                      <a:pt x="595871" y="373227"/>
                    </a:lnTo>
                    <a:lnTo>
                      <a:pt x="588924" y="396582"/>
                    </a:lnTo>
                    <a:lnTo>
                      <a:pt x="590715" y="423087"/>
                    </a:lnTo>
                    <a:lnTo>
                      <a:pt x="619848" y="482892"/>
                    </a:lnTo>
                    <a:lnTo>
                      <a:pt x="653554" y="516864"/>
                    </a:lnTo>
                    <a:lnTo>
                      <a:pt x="700392" y="543534"/>
                    </a:lnTo>
                    <a:lnTo>
                      <a:pt x="760361" y="555205"/>
                    </a:lnTo>
                    <a:lnTo>
                      <a:pt x="790041" y="552615"/>
                    </a:lnTo>
                    <a:lnTo>
                      <a:pt x="824331" y="542455"/>
                    </a:lnTo>
                    <a:lnTo>
                      <a:pt x="858685" y="523100"/>
                    </a:lnTo>
                    <a:lnTo>
                      <a:pt x="888542" y="492912"/>
                    </a:lnTo>
                    <a:lnTo>
                      <a:pt x="909345" y="450227"/>
                    </a:lnTo>
                    <a:lnTo>
                      <a:pt x="916571" y="393433"/>
                    </a:lnTo>
                    <a:close/>
                  </a:path>
                </a:pathLst>
              </a:custGeom>
              <a:solidFill>
                <a:srgbClr val="FFFFFF"/>
              </a:solidFill>
            </p:spPr>
            <p:txBody>
              <a:bodyPr wrap="square" lIns="0" tIns="0" rIns="0" bIns="0" rtlCol="0"/>
              <a:lstStyle/>
              <a:p>
                <a:endParaRPr/>
              </a:p>
            </p:txBody>
          </p:sp>
        </p:grpSp>
      </p:grpSp>
      <p:sp>
        <p:nvSpPr>
          <p:cNvPr id="30" name="Title 25">
            <a:extLst>
              <a:ext uri="{FF2B5EF4-FFF2-40B4-BE49-F238E27FC236}">
                <a16:creationId xmlns:a16="http://schemas.microsoft.com/office/drawing/2014/main" id="{E38FA81B-CEE9-784A-CE43-E7BBA8BAF874}"/>
              </a:ext>
            </a:extLst>
          </p:cNvPr>
          <p:cNvSpPr>
            <a:spLocks noGrp="1"/>
          </p:cNvSpPr>
          <p:nvPr>
            <p:ph type="title"/>
          </p:nvPr>
        </p:nvSpPr>
        <p:spPr>
          <a:xfrm>
            <a:off x="406399" y="1977565"/>
            <a:ext cx="6255727" cy="1386470"/>
          </a:xfrm>
          <a:prstGeom prst="rect">
            <a:avLst/>
          </a:prstGeom>
        </p:spPr>
        <p:txBody>
          <a:bodyPr wrap="square" lIns="0" tIns="0" rIns="0" bIns="0">
            <a:spAutoFit/>
          </a:bodyPr>
          <a:lstStyle>
            <a:lvl1pPr>
              <a:lnSpc>
                <a:spcPct val="80000"/>
              </a:lnSpc>
              <a:defRPr sz="5500" b="1" i="0" spc="-100" baseline="0">
                <a:solidFill>
                  <a:srgbClr val="0A2645"/>
                </a:solidFill>
                <a:latin typeface="DM Sans 14pt ExtraBold" pitchFamily="2" charset="77"/>
              </a:defRPr>
            </a:lvl1pPr>
          </a:lstStyle>
          <a:p>
            <a:r>
              <a:rPr lang="en-GB" dirty="0"/>
              <a:t>Click to edit Master title style</a:t>
            </a:r>
            <a:endParaRPr lang="en-US" dirty="0"/>
          </a:p>
        </p:txBody>
      </p:sp>
      <p:sp>
        <p:nvSpPr>
          <p:cNvPr id="32" name="Text Placeholder 31">
            <a:extLst>
              <a:ext uri="{FF2B5EF4-FFF2-40B4-BE49-F238E27FC236}">
                <a16:creationId xmlns:a16="http://schemas.microsoft.com/office/drawing/2014/main" id="{25855E2E-6854-76C2-9DA8-BA3BBBD6E00E}"/>
              </a:ext>
            </a:extLst>
          </p:cNvPr>
          <p:cNvSpPr>
            <a:spLocks noGrp="1"/>
          </p:cNvSpPr>
          <p:nvPr>
            <p:ph type="body" sz="quarter" idx="13"/>
          </p:nvPr>
        </p:nvSpPr>
        <p:spPr>
          <a:xfrm>
            <a:off x="431799" y="4891646"/>
            <a:ext cx="3001963" cy="353943"/>
          </a:xfrm>
          <a:prstGeom prst="rect">
            <a:avLst/>
          </a:prstGeom>
        </p:spPr>
        <p:txBody>
          <a:bodyPr lIns="0" tIns="0" rIns="0" bIns="0">
            <a:spAutoFit/>
          </a:bodyPr>
          <a:lstStyle>
            <a:lvl1pPr>
              <a:defRPr sz="23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dirty="0"/>
              <a:t>Click to edit Master</a:t>
            </a:r>
            <a:endParaRPr lang="en-US" dirty="0"/>
          </a:p>
        </p:txBody>
      </p:sp>
      <p:sp>
        <p:nvSpPr>
          <p:cNvPr id="33" name="Text Placeholder 31">
            <a:extLst>
              <a:ext uri="{FF2B5EF4-FFF2-40B4-BE49-F238E27FC236}">
                <a16:creationId xmlns:a16="http://schemas.microsoft.com/office/drawing/2014/main" id="{D3A960F5-025E-FA37-2B68-CDA186C49923}"/>
              </a:ext>
            </a:extLst>
          </p:cNvPr>
          <p:cNvSpPr>
            <a:spLocks noGrp="1"/>
          </p:cNvSpPr>
          <p:nvPr>
            <p:ph type="body" sz="quarter" idx="14"/>
          </p:nvPr>
        </p:nvSpPr>
        <p:spPr>
          <a:xfrm>
            <a:off x="431799" y="5736620"/>
            <a:ext cx="3001963" cy="246221"/>
          </a:xfrm>
          <a:prstGeom prst="rect">
            <a:avLst/>
          </a:prstGeom>
        </p:spPr>
        <p:txBody>
          <a:bodyPr lIns="0" tIns="0" rIns="0" bIns="0">
            <a:spAutoFit/>
          </a:bodyPr>
          <a:lstStyle>
            <a:lvl1pPr>
              <a:defRPr sz="16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dirty="0"/>
              <a:t>Click to edit Master</a:t>
            </a:r>
            <a:endParaRPr lang="en-US" dirty="0"/>
          </a:p>
        </p:txBody>
      </p:sp>
    </p:spTree>
    <p:extLst>
      <p:ext uri="{BB962C8B-B14F-4D97-AF65-F5344CB8AC3E}">
        <p14:creationId xmlns:p14="http://schemas.microsoft.com/office/powerpoint/2010/main" val="305794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EA6434-BF67-7144-CD46-FF930A3CF0F6}"/>
              </a:ext>
            </a:extLst>
          </p:cNvPr>
          <p:cNvGrpSpPr/>
          <p:nvPr userDrawn="1"/>
        </p:nvGrpSpPr>
        <p:grpSpPr>
          <a:xfrm>
            <a:off x="406399" y="406399"/>
            <a:ext cx="2798978" cy="1080135"/>
            <a:chOff x="406400" y="406400"/>
            <a:chExt cx="2798978" cy="1080135"/>
          </a:xfrm>
        </p:grpSpPr>
        <p:sp>
          <p:nvSpPr>
            <p:cNvPr id="13" name="object 5">
              <a:extLst>
                <a:ext uri="{FF2B5EF4-FFF2-40B4-BE49-F238E27FC236}">
                  <a16:creationId xmlns:a16="http://schemas.microsoft.com/office/drawing/2014/main" id="{21D3B2AD-1702-29BA-E589-0CAF5957C9C3}"/>
                </a:ext>
              </a:extLst>
            </p:cNvPr>
            <p:cNvSpPr/>
            <p:nvPr/>
          </p:nvSpPr>
          <p:spPr>
            <a:xfrm>
              <a:off x="1583588" y="703401"/>
              <a:ext cx="1621790" cy="486409"/>
            </a:xfrm>
            <a:custGeom>
              <a:avLst/>
              <a:gdLst/>
              <a:ahLst/>
              <a:cxnLst/>
              <a:rect l="l" t="t" r="r" b="b"/>
              <a:pathLst>
                <a:path w="1621789" h="486409">
                  <a:moveTo>
                    <a:pt x="384149" y="0"/>
                  </a:moveTo>
                  <a:lnTo>
                    <a:pt x="0" y="0"/>
                  </a:lnTo>
                  <a:lnTo>
                    <a:pt x="0" y="100330"/>
                  </a:lnTo>
                  <a:lnTo>
                    <a:pt x="130556" y="100330"/>
                  </a:lnTo>
                  <a:lnTo>
                    <a:pt x="130556" y="478790"/>
                  </a:lnTo>
                  <a:lnTo>
                    <a:pt x="251536" y="478790"/>
                  </a:lnTo>
                  <a:lnTo>
                    <a:pt x="251536" y="100330"/>
                  </a:lnTo>
                  <a:lnTo>
                    <a:pt x="384149" y="100330"/>
                  </a:lnTo>
                  <a:lnTo>
                    <a:pt x="384149" y="0"/>
                  </a:lnTo>
                  <a:close/>
                </a:path>
                <a:path w="1621789" h="486409">
                  <a:moveTo>
                    <a:pt x="585749" y="118935"/>
                  </a:moveTo>
                  <a:lnTo>
                    <a:pt x="574128" y="116890"/>
                  </a:lnTo>
                  <a:lnTo>
                    <a:pt x="561822" y="116890"/>
                  </a:lnTo>
                  <a:lnTo>
                    <a:pt x="537121" y="120497"/>
                  </a:lnTo>
                  <a:lnTo>
                    <a:pt x="507225" y="133464"/>
                  </a:lnTo>
                  <a:lnTo>
                    <a:pt x="480021" y="158991"/>
                  </a:lnTo>
                  <a:lnTo>
                    <a:pt x="463397" y="200279"/>
                  </a:lnTo>
                  <a:lnTo>
                    <a:pt x="463397" y="124409"/>
                  </a:lnTo>
                  <a:lnTo>
                    <a:pt x="349923" y="124409"/>
                  </a:lnTo>
                  <a:lnTo>
                    <a:pt x="349923" y="478485"/>
                  </a:lnTo>
                  <a:lnTo>
                    <a:pt x="467499" y="478485"/>
                  </a:lnTo>
                  <a:lnTo>
                    <a:pt x="467499" y="301447"/>
                  </a:lnTo>
                  <a:lnTo>
                    <a:pt x="472592" y="271957"/>
                  </a:lnTo>
                  <a:lnTo>
                    <a:pt x="487235" y="249072"/>
                  </a:lnTo>
                  <a:lnTo>
                    <a:pt x="510463" y="234264"/>
                  </a:lnTo>
                  <a:lnTo>
                    <a:pt x="541324" y="228993"/>
                  </a:lnTo>
                  <a:lnTo>
                    <a:pt x="550087" y="229171"/>
                  </a:lnTo>
                  <a:lnTo>
                    <a:pt x="561225" y="229844"/>
                  </a:lnTo>
                  <a:lnTo>
                    <a:pt x="573519" y="231305"/>
                  </a:lnTo>
                  <a:lnTo>
                    <a:pt x="585749" y="233768"/>
                  </a:lnTo>
                  <a:lnTo>
                    <a:pt x="585749" y="118935"/>
                  </a:lnTo>
                  <a:close/>
                </a:path>
                <a:path w="1621789" h="486409">
                  <a:moveTo>
                    <a:pt x="975664" y="124409"/>
                  </a:moveTo>
                  <a:lnTo>
                    <a:pt x="858100" y="124409"/>
                  </a:lnTo>
                  <a:lnTo>
                    <a:pt x="858100" y="315798"/>
                  </a:lnTo>
                  <a:lnTo>
                    <a:pt x="855294" y="344779"/>
                  </a:lnTo>
                  <a:lnTo>
                    <a:pt x="845883" y="369201"/>
                  </a:lnTo>
                  <a:lnTo>
                    <a:pt x="828395" y="386067"/>
                  </a:lnTo>
                  <a:lnTo>
                    <a:pt x="801357" y="392353"/>
                  </a:lnTo>
                  <a:lnTo>
                    <a:pt x="774725" y="386168"/>
                  </a:lnTo>
                  <a:lnTo>
                    <a:pt x="757453" y="369544"/>
                  </a:lnTo>
                  <a:lnTo>
                    <a:pt x="748118" y="345363"/>
                  </a:lnTo>
                  <a:lnTo>
                    <a:pt x="745312" y="316484"/>
                  </a:lnTo>
                  <a:lnTo>
                    <a:pt x="745312" y="124409"/>
                  </a:lnTo>
                  <a:lnTo>
                    <a:pt x="627748" y="124409"/>
                  </a:lnTo>
                  <a:lnTo>
                    <a:pt x="627748" y="323316"/>
                  </a:lnTo>
                  <a:lnTo>
                    <a:pt x="630859" y="369633"/>
                  </a:lnTo>
                  <a:lnTo>
                    <a:pt x="642099" y="413664"/>
                  </a:lnTo>
                  <a:lnTo>
                    <a:pt x="664362" y="450786"/>
                  </a:lnTo>
                  <a:lnTo>
                    <a:pt x="700544" y="476440"/>
                  </a:lnTo>
                  <a:lnTo>
                    <a:pt x="753516" y="486003"/>
                  </a:lnTo>
                  <a:lnTo>
                    <a:pt x="785050" y="482854"/>
                  </a:lnTo>
                  <a:lnTo>
                    <a:pt x="812990" y="473100"/>
                  </a:lnTo>
                  <a:lnTo>
                    <a:pt x="837336" y="456298"/>
                  </a:lnTo>
                  <a:lnTo>
                    <a:pt x="858100" y="432003"/>
                  </a:lnTo>
                  <a:lnTo>
                    <a:pt x="858100" y="478485"/>
                  </a:lnTo>
                  <a:lnTo>
                    <a:pt x="975664" y="478485"/>
                  </a:lnTo>
                  <a:lnTo>
                    <a:pt x="975664" y="124409"/>
                  </a:lnTo>
                  <a:close/>
                </a:path>
                <a:path w="1621789" h="486409">
                  <a:moveTo>
                    <a:pt x="1305026" y="377317"/>
                  </a:moveTo>
                  <a:lnTo>
                    <a:pt x="1284516" y="319811"/>
                  </a:lnTo>
                  <a:lnTo>
                    <a:pt x="1253121" y="292442"/>
                  </a:lnTo>
                  <a:lnTo>
                    <a:pt x="1202499" y="267957"/>
                  </a:lnTo>
                  <a:lnTo>
                    <a:pt x="1143241" y="243992"/>
                  </a:lnTo>
                  <a:lnTo>
                    <a:pt x="1133970" y="238467"/>
                  </a:lnTo>
                  <a:lnTo>
                    <a:pt x="1128039" y="231800"/>
                  </a:lnTo>
                  <a:lnTo>
                    <a:pt x="1125943" y="223520"/>
                  </a:lnTo>
                  <a:lnTo>
                    <a:pt x="1128483" y="213728"/>
                  </a:lnTo>
                  <a:lnTo>
                    <a:pt x="1135507" y="206184"/>
                  </a:lnTo>
                  <a:lnTo>
                    <a:pt x="1146124" y="201320"/>
                  </a:lnTo>
                  <a:lnTo>
                    <a:pt x="1159433" y="199605"/>
                  </a:lnTo>
                  <a:lnTo>
                    <a:pt x="1171714" y="200863"/>
                  </a:lnTo>
                  <a:lnTo>
                    <a:pt x="1185405" y="205587"/>
                  </a:lnTo>
                  <a:lnTo>
                    <a:pt x="1198067" y="215176"/>
                  </a:lnTo>
                  <a:lnTo>
                    <a:pt x="1207274" y="231051"/>
                  </a:lnTo>
                  <a:lnTo>
                    <a:pt x="1295463" y="197548"/>
                  </a:lnTo>
                  <a:lnTo>
                    <a:pt x="1268361" y="157835"/>
                  </a:lnTo>
                  <a:lnTo>
                    <a:pt x="1235049" y="133121"/>
                  </a:lnTo>
                  <a:lnTo>
                    <a:pt x="1198283" y="120459"/>
                  </a:lnTo>
                  <a:lnTo>
                    <a:pt x="1160805" y="116890"/>
                  </a:lnTo>
                  <a:lnTo>
                    <a:pt x="1104811" y="124523"/>
                  </a:lnTo>
                  <a:lnTo>
                    <a:pt x="1058951" y="146202"/>
                  </a:lnTo>
                  <a:lnTo>
                    <a:pt x="1027950" y="180047"/>
                  </a:lnTo>
                  <a:lnTo>
                    <a:pt x="1016571" y="224205"/>
                  </a:lnTo>
                  <a:lnTo>
                    <a:pt x="1023429" y="258813"/>
                  </a:lnTo>
                  <a:lnTo>
                    <a:pt x="1042720" y="287858"/>
                  </a:lnTo>
                  <a:lnTo>
                    <a:pt x="1072515" y="311391"/>
                  </a:lnTo>
                  <a:lnTo>
                    <a:pt x="1110907" y="329476"/>
                  </a:lnTo>
                  <a:lnTo>
                    <a:pt x="1169695" y="354076"/>
                  </a:lnTo>
                  <a:lnTo>
                    <a:pt x="1181709" y="359816"/>
                  </a:lnTo>
                  <a:lnTo>
                    <a:pt x="1189507" y="365188"/>
                  </a:lnTo>
                  <a:lnTo>
                    <a:pt x="1193723" y="370801"/>
                  </a:lnTo>
                  <a:lnTo>
                    <a:pt x="1194981" y="377317"/>
                  </a:lnTo>
                  <a:lnTo>
                    <a:pt x="1191552" y="387870"/>
                  </a:lnTo>
                  <a:lnTo>
                    <a:pt x="1182420" y="395097"/>
                  </a:lnTo>
                  <a:lnTo>
                    <a:pt x="1169314" y="399237"/>
                  </a:lnTo>
                  <a:lnTo>
                    <a:pt x="1153972" y="400570"/>
                  </a:lnTo>
                  <a:lnTo>
                    <a:pt x="1132827" y="398272"/>
                  </a:lnTo>
                  <a:lnTo>
                    <a:pt x="1112951" y="390398"/>
                  </a:lnTo>
                  <a:lnTo>
                    <a:pt x="1096683" y="375475"/>
                  </a:lnTo>
                  <a:lnTo>
                    <a:pt x="1086294" y="352031"/>
                  </a:lnTo>
                  <a:lnTo>
                    <a:pt x="1000848" y="386207"/>
                  </a:lnTo>
                  <a:lnTo>
                    <a:pt x="1023404" y="433527"/>
                  </a:lnTo>
                  <a:lnTo>
                    <a:pt x="1059294" y="464299"/>
                  </a:lnTo>
                  <a:lnTo>
                    <a:pt x="1103896" y="480987"/>
                  </a:lnTo>
                  <a:lnTo>
                    <a:pt x="1152601" y="486003"/>
                  </a:lnTo>
                  <a:lnTo>
                    <a:pt x="1199426" y="481520"/>
                  </a:lnTo>
                  <a:lnTo>
                    <a:pt x="1241094" y="468223"/>
                  </a:lnTo>
                  <a:lnTo>
                    <a:pt x="1274597" y="446290"/>
                  </a:lnTo>
                  <a:lnTo>
                    <a:pt x="1296911" y="415925"/>
                  </a:lnTo>
                  <a:lnTo>
                    <a:pt x="1305026" y="377317"/>
                  </a:lnTo>
                  <a:close/>
                </a:path>
                <a:path w="1621789" h="486409">
                  <a:moveTo>
                    <a:pt x="1621663" y="373214"/>
                  </a:moveTo>
                  <a:lnTo>
                    <a:pt x="1620735" y="362559"/>
                  </a:lnTo>
                  <a:lnTo>
                    <a:pt x="1618843" y="351523"/>
                  </a:lnTo>
                  <a:lnTo>
                    <a:pt x="1615795" y="340728"/>
                  </a:lnTo>
                  <a:lnTo>
                    <a:pt x="1611414" y="330835"/>
                  </a:lnTo>
                  <a:lnTo>
                    <a:pt x="1527340" y="330835"/>
                  </a:lnTo>
                  <a:lnTo>
                    <a:pt x="1529054" y="335940"/>
                  </a:lnTo>
                  <a:lnTo>
                    <a:pt x="1530832" y="343395"/>
                  </a:lnTo>
                  <a:lnTo>
                    <a:pt x="1527505" y="382612"/>
                  </a:lnTo>
                  <a:lnTo>
                    <a:pt x="1508874" y="392353"/>
                  </a:lnTo>
                  <a:lnTo>
                    <a:pt x="1498727" y="390296"/>
                  </a:lnTo>
                  <a:lnTo>
                    <a:pt x="1491716" y="384581"/>
                  </a:lnTo>
                  <a:lnTo>
                    <a:pt x="1487639" y="375920"/>
                  </a:lnTo>
                  <a:lnTo>
                    <a:pt x="1486331" y="365010"/>
                  </a:lnTo>
                  <a:lnTo>
                    <a:pt x="1486331" y="213271"/>
                  </a:lnTo>
                  <a:lnTo>
                    <a:pt x="1579295" y="213271"/>
                  </a:lnTo>
                  <a:lnTo>
                    <a:pt x="1579295" y="124409"/>
                  </a:lnTo>
                  <a:lnTo>
                    <a:pt x="1486331" y="124409"/>
                  </a:lnTo>
                  <a:lnTo>
                    <a:pt x="1486331" y="37604"/>
                  </a:lnTo>
                  <a:lnTo>
                    <a:pt x="1395412" y="37604"/>
                  </a:lnTo>
                  <a:lnTo>
                    <a:pt x="1379689" y="124409"/>
                  </a:lnTo>
                  <a:lnTo>
                    <a:pt x="1318171" y="124409"/>
                  </a:lnTo>
                  <a:lnTo>
                    <a:pt x="1318171" y="213271"/>
                  </a:lnTo>
                  <a:lnTo>
                    <a:pt x="1369441" y="213271"/>
                  </a:lnTo>
                  <a:lnTo>
                    <a:pt x="1369441" y="358863"/>
                  </a:lnTo>
                  <a:lnTo>
                    <a:pt x="1376832" y="411721"/>
                  </a:lnTo>
                  <a:lnTo>
                    <a:pt x="1396758" y="448208"/>
                  </a:lnTo>
                  <a:lnTo>
                    <a:pt x="1425841" y="470979"/>
                  </a:lnTo>
                  <a:lnTo>
                    <a:pt x="1460690" y="482688"/>
                  </a:lnTo>
                  <a:lnTo>
                    <a:pt x="1497939" y="486003"/>
                  </a:lnTo>
                  <a:lnTo>
                    <a:pt x="1548701" y="478383"/>
                  </a:lnTo>
                  <a:lnTo>
                    <a:pt x="1587741" y="456272"/>
                  </a:lnTo>
                  <a:lnTo>
                    <a:pt x="1612811" y="420827"/>
                  </a:lnTo>
                  <a:lnTo>
                    <a:pt x="1621663" y="373214"/>
                  </a:lnTo>
                  <a:close/>
                </a:path>
              </a:pathLst>
            </a:custGeom>
            <a:solidFill>
              <a:srgbClr val="0A2645"/>
            </a:solidFill>
          </p:spPr>
          <p:txBody>
            <a:bodyPr wrap="square" lIns="0" tIns="0" rIns="0" bIns="0" rtlCol="0"/>
            <a:lstStyle/>
            <a:p>
              <a:endParaRPr/>
            </a:p>
          </p:txBody>
        </p:sp>
        <p:grpSp>
          <p:nvGrpSpPr>
            <p:cNvPr id="16" name="object 6">
              <a:extLst>
                <a:ext uri="{FF2B5EF4-FFF2-40B4-BE49-F238E27FC236}">
                  <a16:creationId xmlns:a16="http://schemas.microsoft.com/office/drawing/2014/main" id="{C082890E-4F64-D073-07BB-4F8F7E87AEBD}"/>
                </a:ext>
              </a:extLst>
            </p:cNvPr>
            <p:cNvGrpSpPr/>
            <p:nvPr/>
          </p:nvGrpSpPr>
          <p:grpSpPr>
            <a:xfrm>
              <a:off x="406400" y="406400"/>
              <a:ext cx="1080135" cy="1080135"/>
              <a:chOff x="406400" y="406400"/>
              <a:chExt cx="1080135" cy="1080135"/>
            </a:xfrm>
          </p:grpSpPr>
          <p:sp>
            <p:nvSpPr>
              <p:cNvPr id="17" name="object 7">
                <a:extLst>
                  <a:ext uri="{FF2B5EF4-FFF2-40B4-BE49-F238E27FC236}">
                    <a16:creationId xmlns:a16="http://schemas.microsoft.com/office/drawing/2014/main" id="{93400084-E529-165C-933B-8A20EF88A804}"/>
                  </a:ext>
                </a:extLst>
              </p:cNvPr>
              <p:cNvSpPr/>
              <p:nvPr/>
            </p:nvSpPr>
            <p:spPr>
              <a:xfrm>
                <a:off x="406400" y="406400"/>
                <a:ext cx="1080135" cy="1080135"/>
              </a:xfrm>
              <a:custGeom>
                <a:avLst/>
                <a:gdLst/>
                <a:ahLst/>
                <a:cxnLst/>
                <a:rect l="l" t="t" r="r" b="b"/>
                <a:pathLst>
                  <a:path w="1080135" h="1080135">
                    <a:moveTo>
                      <a:pt x="1079995" y="0"/>
                    </a:moveTo>
                    <a:lnTo>
                      <a:pt x="0" y="0"/>
                    </a:lnTo>
                    <a:lnTo>
                      <a:pt x="0" y="1079995"/>
                    </a:lnTo>
                    <a:lnTo>
                      <a:pt x="1079995" y="1079995"/>
                    </a:lnTo>
                    <a:lnTo>
                      <a:pt x="1079995" y="0"/>
                    </a:lnTo>
                    <a:close/>
                  </a:path>
                </a:pathLst>
              </a:custGeom>
              <a:solidFill>
                <a:srgbClr val="3D54C9"/>
              </a:solidFill>
            </p:spPr>
            <p:txBody>
              <a:bodyPr wrap="square" lIns="0" tIns="0" rIns="0" bIns="0" rtlCol="0"/>
              <a:lstStyle/>
              <a:p>
                <a:endParaRPr/>
              </a:p>
            </p:txBody>
          </p:sp>
          <p:sp>
            <p:nvSpPr>
              <p:cNvPr id="19" name="object 8">
                <a:extLst>
                  <a:ext uri="{FF2B5EF4-FFF2-40B4-BE49-F238E27FC236}">
                    <a16:creationId xmlns:a16="http://schemas.microsoft.com/office/drawing/2014/main" id="{F4ABDC31-2CA6-999B-BE86-5DEA1EB6FC5D}"/>
                  </a:ext>
                </a:extLst>
              </p:cNvPr>
              <p:cNvSpPr/>
              <p:nvPr/>
            </p:nvSpPr>
            <p:spPr>
              <a:xfrm>
                <a:off x="491274" y="656856"/>
                <a:ext cx="916940" cy="624840"/>
              </a:xfrm>
              <a:custGeom>
                <a:avLst/>
                <a:gdLst/>
                <a:ahLst/>
                <a:cxnLst/>
                <a:rect l="l" t="t" r="r" b="b"/>
                <a:pathLst>
                  <a:path w="916940" h="624840">
                    <a:moveTo>
                      <a:pt x="615340" y="586968"/>
                    </a:moveTo>
                    <a:lnTo>
                      <a:pt x="607974" y="557263"/>
                    </a:lnTo>
                    <a:lnTo>
                      <a:pt x="563245" y="483412"/>
                    </a:lnTo>
                    <a:lnTo>
                      <a:pt x="542645" y="431647"/>
                    </a:lnTo>
                    <a:lnTo>
                      <a:pt x="532942" y="379018"/>
                    </a:lnTo>
                    <a:lnTo>
                      <a:pt x="530885" y="326745"/>
                    </a:lnTo>
                    <a:lnTo>
                      <a:pt x="533171" y="276085"/>
                    </a:lnTo>
                    <a:lnTo>
                      <a:pt x="536562" y="228257"/>
                    </a:lnTo>
                    <a:lnTo>
                      <a:pt x="537781" y="184492"/>
                    </a:lnTo>
                    <a:lnTo>
                      <a:pt x="533565" y="146037"/>
                    </a:lnTo>
                    <a:lnTo>
                      <a:pt x="520649" y="114122"/>
                    </a:lnTo>
                    <a:lnTo>
                      <a:pt x="488289" y="82600"/>
                    </a:lnTo>
                    <a:lnTo>
                      <a:pt x="448919" y="73139"/>
                    </a:lnTo>
                    <a:lnTo>
                      <a:pt x="406044" y="85775"/>
                    </a:lnTo>
                    <a:lnTo>
                      <a:pt x="363232" y="120523"/>
                    </a:lnTo>
                    <a:lnTo>
                      <a:pt x="337299" y="154774"/>
                    </a:lnTo>
                    <a:lnTo>
                      <a:pt x="316687" y="193357"/>
                    </a:lnTo>
                    <a:lnTo>
                      <a:pt x="300151" y="235775"/>
                    </a:lnTo>
                    <a:lnTo>
                      <a:pt x="286435" y="281571"/>
                    </a:lnTo>
                    <a:lnTo>
                      <a:pt x="274294" y="330263"/>
                    </a:lnTo>
                    <a:lnTo>
                      <a:pt x="271970" y="279273"/>
                    </a:lnTo>
                    <a:lnTo>
                      <a:pt x="272656" y="227520"/>
                    </a:lnTo>
                    <a:lnTo>
                      <a:pt x="274116" y="176847"/>
                    </a:lnTo>
                    <a:lnTo>
                      <a:pt x="274078" y="129057"/>
                    </a:lnTo>
                    <a:lnTo>
                      <a:pt x="270281" y="85953"/>
                    </a:lnTo>
                    <a:lnTo>
                      <a:pt x="260489" y="49364"/>
                    </a:lnTo>
                    <a:lnTo>
                      <a:pt x="242417" y="21082"/>
                    </a:lnTo>
                    <a:lnTo>
                      <a:pt x="210908" y="5092"/>
                    </a:lnTo>
                    <a:lnTo>
                      <a:pt x="170141" y="7416"/>
                    </a:lnTo>
                    <a:lnTo>
                      <a:pt x="126403" y="27368"/>
                    </a:lnTo>
                    <a:lnTo>
                      <a:pt x="85979" y="64198"/>
                    </a:lnTo>
                    <a:lnTo>
                      <a:pt x="47358" y="127393"/>
                    </a:lnTo>
                    <a:lnTo>
                      <a:pt x="32410" y="165671"/>
                    </a:lnTo>
                    <a:lnTo>
                      <a:pt x="20332" y="208610"/>
                    </a:lnTo>
                    <a:lnTo>
                      <a:pt x="11074" y="256387"/>
                    </a:lnTo>
                    <a:lnTo>
                      <a:pt x="4635" y="309168"/>
                    </a:lnTo>
                    <a:lnTo>
                      <a:pt x="952" y="367131"/>
                    </a:lnTo>
                    <a:lnTo>
                      <a:pt x="0" y="430428"/>
                    </a:lnTo>
                    <a:lnTo>
                      <a:pt x="1765" y="499237"/>
                    </a:lnTo>
                    <a:lnTo>
                      <a:pt x="21437" y="548144"/>
                    </a:lnTo>
                    <a:lnTo>
                      <a:pt x="63436" y="564464"/>
                    </a:lnTo>
                    <a:lnTo>
                      <a:pt x="90805" y="557288"/>
                    </a:lnTo>
                    <a:lnTo>
                      <a:pt x="110883" y="537895"/>
                    </a:lnTo>
                    <a:lnTo>
                      <a:pt x="117424" y="507834"/>
                    </a:lnTo>
                    <a:lnTo>
                      <a:pt x="113995" y="417576"/>
                    </a:lnTo>
                    <a:lnTo>
                      <a:pt x="115798" y="339928"/>
                    </a:lnTo>
                    <a:lnTo>
                      <a:pt x="121602" y="274942"/>
                    </a:lnTo>
                    <a:lnTo>
                      <a:pt x="130225" y="222656"/>
                    </a:lnTo>
                    <a:lnTo>
                      <a:pt x="140423" y="183121"/>
                    </a:lnTo>
                    <a:lnTo>
                      <a:pt x="160769" y="142481"/>
                    </a:lnTo>
                    <a:lnTo>
                      <a:pt x="168478" y="141452"/>
                    </a:lnTo>
                    <a:lnTo>
                      <a:pt x="172339" y="155994"/>
                    </a:lnTo>
                    <a:lnTo>
                      <a:pt x="174180" y="187540"/>
                    </a:lnTo>
                    <a:lnTo>
                      <a:pt x="175260" y="231724"/>
                    </a:lnTo>
                    <a:lnTo>
                      <a:pt x="176885" y="284187"/>
                    </a:lnTo>
                    <a:lnTo>
                      <a:pt x="180340" y="340563"/>
                    </a:lnTo>
                    <a:lnTo>
                      <a:pt x="186905" y="396506"/>
                    </a:lnTo>
                    <a:lnTo>
                      <a:pt x="197891" y="447649"/>
                    </a:lnTo>
                    <a:lnTo>
                      <a:pt x="214579" y="489648"/>
                    </a:lnTo>
                    <a:lnTo>
                      <a:pt x="270217" y="528713"/>
                    </a:lnTo>
                    <a:lnTo>
                      <a:pt x="299758" y="518731"/>
                    </a:lnTo>
                    <a:lnTo>
                      <a:pt x="320687" y="491807"/>
                    </a:lnTo>
                    <a:lnTo>
                      <a:pt x="335191" y="453021"/>
                    </a:lnTo>
                    <a:lnTo>
                      <a:pt x="359206" y="346925"/>
                    </a:lnTo>
                    <a:lnTo>
                      <a:pt x="376504" y="289102"/>
                    </a:lnTo>
                    <a:lnTo>
                      <a:pt x="394855" y="242125"/>
                    </a:lnTo>
                    <a:lnTo>
                      <a:pt x="411797" y="214071"/>
                    </a:lnTo>
                    <a:lnTo>
                      <a:pt x="424827" y="213067"/>
                    </a:lnTo>
                    <a:lnTo>
                      <a:pt x="426707" y="228346"/>
                    </a:lnTo>
                    <a:lnTo>
                      <a:pt x="424776" y="303796"/>
                    </a:lnTo>
                    <a:lnTo>
                      <a:pt x="425767" y="356819"/>
                    </a:lnTo>
                    <a:lnTo>
                      <a:pt x="431279" y="415264"/>
                    </a:lnTo>
                    <a:lnTo>
                      <a:pt x="443725" y="475551"/>
                    </a:lnTo>
                    <a:lnTo>
                      <a:pt x="465518" y="534123"/>
                    </a:lnTo>
                    <a:lnTo>
                      <a:pt x="499071" y="587375"/>
                    </a:lnTo>
                    <a:lnTo>
                      <a:pt x="528561" y="613867"/>
                    </a:lnTo>
                    <a:lnTo>
                      <a:pt x="557237" y="624713"/>
                    </a:lnTo>
                    <a:lnTo>
                      <a:pt x="582168" y="623544"/>
                    </a:lnTo>
                    <a:lnTo>
                      <a:pt x="600392" y="614019"/>
                    </a:lnTo>
                    <a:lnTo>
                      <a:pt x="615340" y="586968"/>
                    </a:lnTo>
                    <a:close/>
                  </a:path>
                  <a:path w="916940" h="624840">
                    <a:moveTo>
                      <a:pt x="916571" y="393433"/>
                    </a:moveTo>
                    <a:lnTo>
                      <a:pt x="906284" y="338366"/>
                    </a:lnTo>
                    <a:lnTo>
                      <a:pt x="881837" y="299085"/>
                    </a:lnTo>
                    <a:lnTo>
                      <a:pt x="849477" y="271957"/>
                    </a:lnTo>
                    <a:lnTo>
                      <a:pt x="815492" y="253365"/>
                    </a:lnTo>
                    <a:lnTo>
                      <a:pt x="786142" y="239661"/>
                    </a:lnTo>
                    <a:lnTo>
                      <a:pt x="747890" y="219621"/>
                    </a:lnTo>
                    <a:lnTo>
                      <a:pt x="716292" y="198869"/>
                    </a:lnTo>
                    <a:lnTo>
                      <a:pt x="694804" y="175958"/>
                    </a:lnTo>
                    <a:lnTo>
                      <a:pt x="686879" y="149402"/>
                    </a:lnTo>
                    <a:lnTo>
                      <a:pt x="690333" y="129222"/>
                    </a:lnTo>
                    <a:lnTo>
                      <a:pt x="699795" y="114820"/>
                    </a:lnTo>
                    <a:lnTo>
                      <a:pt x="713930" y="106184"/>
                    </a:lnTo>
                    <a:lnTo>
                      <a:pt x="731393" y="103301"/>
                    </a:lnTo>
                    <a:lnTo>
                      <a:pt x="743458" y="104952"/>
                    </a:lnTo>
                    <a:lnTo>
                      <a:pt x="757745" y="110858"/>
                    </a:lnTo>
                    <a:lnTo>
                      <a:pt x="773341" y="122478"/>
                    </a:lnTo>
                    <a:lnTo>
                      <a:pt x="789355" y="141274"/>
                    </a:lnTo>
                    <a:lnTo>
                      <a:pt x="812952" y="165404"/>
                    </a:lnTo>
                    <a:lnTo>
                      <a:pt x="852284" y="173723"/>
                    </a:lnTo>
                    <a:lnTo>
                      <a:pt x="887831" y="143129"/>
                    </a:lnTo>
                    <a:lnTo>
                      <a:pt x="890270" y="121285"/>
                    </a:lnTo>
                    <a:lnTo>
                      <a:pt x="881176" y="94526"/>
                    </a:lnTo>
                    <a:lnTo>
                      <a:pt x="852271" y="53378"/>
                    </a:lnTo>
                    <a:lnTo>
                      <a:pt x="817473" y="23812"/>
                    </a:lnTo>
                    <a:lnTo>
                      <a:pt x="776973" y="5981"/>
                    </a:lnTo>
                    <a:lnTo>
                      <a:pt x="730986" y="0"/>
                    </a:lnTo>
                    <a:lnTo>
                      <a:pt x="684110" y="7937"/>
                    </a:lnTo>
                    <a:lnTo>
                      <a:pt x="642454" y="29933"/>
                    </a:lnTo>
                    <a:lnTo>
                      <a:pt x="609193" y="63309"/>
                    </a:lnTo>
                    <a:lnTo>
                      <a:pt x="587540" y="105371"/>
                    </a:lnTo>
                    <a:lnTo>
                      <a:pt x="580682" y="153454"/>
                    </a:lnTo>
                    <a:lnTo>
                      <a:pt x="591337" y="205409"/>
                    </a:lnTo>
                    <a:lnTo>
                      <a:pt x="615835" y="246418"/>
                    </a:lnTo>
                    <a:lnTo>
                      <a:pt x="648474" y="277723"/>
                    </a:lnTo>
                    <a:lnTo>
                      <a:pt x="683539" y="300621"/>
                    </a:lnTo>
                    <a:lnTo>
                      <a:pt x="745121" y="330034"/>
                    </a:lnTo>
                    <a:lnTo>
                      <a:pt x="776249" y="348005"/>
                    </a:lnTo>
                    <a:lnTo>
                      <a:pt x="800989" y="371043"/>
                    </a:lnTo>
                    <a:lnTo>
                      <a:pt x="811644" y="399935"/>
                    </a:lnTo>
                    <a:lnTo>
                      <a:pt x="809294" y="415074"/>
                    </a:lnTo>
                    <a:lnTo>
                      <a:pt x="800747" y="430364"/>
                    </a:lnTo>
                    <a:lnTo>
                      <a:pt x="785050" y="442137"/>
                    </a:lnTo>
                    <a:lnTo>
                      <a:pt x="761288" y="446697"/>
                    </a:lnTo>
                    <a:lnTo>
                      <a:pt x="745274" y="443979"/>
                    </a:lnTo>
                    <a:lnTo>
                      <a:pt x="727722" y="434911"/>
                    </a:lnTo>
                    <a:lnTo>
                      <a:pt x="709104" y="417664"/>
                    </a:lnTo>
                    <a:lnTo>
                      <a:pt x="689902" y="390423"/>
                    </a:lnTo>
                    <a:lnTo>
                      <a:pt x="665543" y="362089"/>
                    </a:lnTo>
                    <a:lnTo>
                      <a:pt x="642213" y="352158"/>
                    </a:lnTo>
                    <a:lnTo>
                      <a:pt x="623620" y="352869"/>
                    </a:lnTo>
                    <a:lnTo>
                      <a:pt x="613498" y="356450"/>
                    </a:lnTo>
                    <a:lnTo>
                      <a:pt x="595871" y="373227"/>
                    </a:lnTo>
                    <a:lnTo>
                      <a:pt x="588924" y="396582"/>
                    </a:lnTo>
                    <a:lnTo>
                      <a:pt x="590715" y="423087"/>
                    </a:lnTo>
                    <a:lnTo>
                      <a:pt x="619848" y="482892"/>
                    </a:lnTo>
                    <a:lnTo>
                      <a:pt x="653554" y="516864"/>
                    </a:lnTo>
                    <a:lnTo>
                      <a:pt x="700392" y="543534"/>
                    </a:lnTo>
                    <a:lnTo>
                      <a:pt x="760361" y="555205"/>
                    </a:lnTo>
                    <a:lnTo>
                      <a:pt x="790041" y="552615"/>
                    </a:lnTo>
                    <a:lnTo>
                      <a:pt x="824331" y="542455"/>
                    </a:lnTo>
                    <a:lnTo>
                      <a:pt x="858685" y="523100"/>
                    </a:lnTo>
                    <a:lnTo>
                      <a:pt x="888542" y="492912"/>
                    </a:lnTo>
                    <a:lnTo>
                      <a:pt x="909345" y="450227"/>
                    </a:lnTo>
                    <a:lnTo>
                      <a:pt x="916571" y="393433"/>
                    </a:lnTo>
                    <a:close/>
                  </a:path>
                </a:pathLst>
              </a:custGeom>
              <a:solidFill>
                <a:srgbClr val="FFFFFF"/>
              </a:solidFill>
            </p:spPr>
            <p:txBody>
              <a:bodyPr wrap="square" lIns="0" tIns="0" rIns="0" bIns="0" rtlCol="0"/>
              <a:lstStyle/>
              <a:p>
                <a:endParaRPr/>
              </a:p>
            </p:txBody>
          </p:sp>
        </p:grpSp>
      </p:grpSp>
      <p:sp>
        <p:nvSpPr>
          <p:cNvPr id="28" name="object 22">
            <a:extLst>
              <a:ext uri="{FF2B5EF4-FFF2-40B4-BE49-F238E27FC236}">
                <a16:creationId xmlns:a16="http://schemas.microsoft.com/office/drawing/2014/main" id="{242BDBA2-BFB1-29BD-EEC8-1CA974BA9CE6}"/>
              </a:ext>
            </a:extLst>
          </p:cNvPr>
          <p:cNvSpPr txBox="1">
            <a:spLocks/>
          </p:cNvSpPr>
          <p:nvPr userDrawn="1"/>
        </p:nvSpPr>
        <p:spPr>
          <a:xfrm>
            <a:off x="406399" y="2289975"/>
            <a:ext cx="2709660" cy="437841"/>
          </a:xfrm>
          <a:prstGeom prst="rect">
            <a:avLst/>
          </a:prstGeom>
          <a:solidFill>
            <a:srgbClr val="4B3D94"/>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dirty="0">
                <a:solidFill>
                  <a:schemeClr val="bg1"/>
                </a:solidFill>
                <a:latin typeface="DM Sans 14pt ExtraBold" pitchFamily="2" charset="77"/>
              </a:rPr>
              <a:t>Recruitment pack</a:t>
            </a:r>
          </a:p>
        </p:txBody>
      </p:sp>
      <p:sp>
        <p:nvSpPr>
          <p:cNvPr id="30" name="Title 25">
            <a:extLst>
              <a:ext uri="{FF2B5EF4-FFF2-40B4-BE49-F238E27FC236}">
                <a16:creationId xmlns:a16="http://schemas.microsoft.com/office/drawing/2014/main" id="{E38FA81B-CEE9-784A-CE43-E7BBA8BAF874}"/>
              </a:ext>
            </a:extLst>
          </p:cNvPr>
          <p:cNvSpPr>
            <a:spLocks noGrp="1"/>
          </p:cNvSpPr>
          <p:nvPr>
            <p:ph type="title"/>
          </p:nvPr>
        </p:nvSpPr>
        <p:spPr>
          <a:xfrm>
            <a:off x="406399" y="2957129"/>
            <a:ext cx="6255727" cy="1386470"/>
          </a:xfrm>
          <a:prstGeom prst="rect">
            <a:avLst/>
          </a:prstGeom>
        </p:spPr>
        <p:txBody>
          <a:bodyPr wrap="square" lIns="0" tIns="0" rIns="0" bIns="0">
            <a:spAutoFit/>
          </a:bodyPr>
          <a:lstStyle>
            <a:lvl1pPr>
              <a:lnSpc>
                <a:spcPct val="80000"/>
              </a:lnSpc>
              <a:defRPr sz="5500" b="1" i="0" spc="-100" baseline="0">
                <a:solidFill>
                  <a:srgbClr val="0A2645"/>
                </a:solidFill>
                <a:latin typeface="DM Sans 14pt ExtraBold" pitchFamily="2" charset="77"/>
              </a:defRPr>
            </a:lvl1pPr>
          </a:lstStyle>
          <a:p>
            <a:r>
              <a:rPr lang="en-GB" dirty="0"/>
              <a:t>Click to edit Master title style</a:t>
            </a:r>
            <a:endParaRPr lang="en-US" dirty="0"/>
          </a:p>
        </p:txBody>
      </p:sp>
      <p:sp>
        <p:nvSpPr>
          <p:cNvPr id="32" name="Text Placeholder 31">
            <a:extLst>
              <a:ext uri="{FF2B5EF4-FFF2-40B4-BE49-F238E27FC236}">
                <a16:creationId xmlns:a16="http://schemas.microsoft.com/office/drawing/2014/main" id="{25855E2E-6854-76C2-9DA8-BA3BBBD6E00E}"/>
              </a:ext>
            </a:extLst>
          </p:cNvPr>
          <p:cNvSpPr>
            <a:spLocks noGrp="1"/>
          </p:cNvSpPr>
          <p:nvPr>
            <p:ph type="body" sz="quarter" idx="13"/>
          </p:nvPr>
        </p:nvSpPr>
        <p:spPr>
          <a:xfrm>
            <a:off x="431799" y="4891646"/>
            <a:ext cx="3001963" cy="353943"/>
          </a:xfrm>
          <a:prstGeom prst="rect">
            <a:avLst/>
          </a:prstGeom>
        </p:spPr>
        <p:txBody>
          <a:bodyPr lIns="0" tIns="0" rIns="0" bIns="0">
            <a:spAutoFit/>
          </a:bodyPr>
          <a:lstStyle>
            <a:lvl1pPr>
              <a:defRPr sz="23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dirty="0"/>
              <a:t>Click to edit Master</a:t>
            </a:r>
            <a:endParaRPr lang="en-US" dirty="0"/>
          </a:p>
        </p:txBody>
      </p:sp>
      <p:sp>
        <p:nvSpPr>
          <p:cNvPr id="33" name="Text Placeholder 31">
            <a:extLst>
              <a:ext uri="{FF2B5EF4-FFF2-40B4-BE49-F238E27FC236}">
                <a16:creationId xmlns:a16="http://schemas.microsoft.com/office/drawing/2014/main" id="{D3A960F5-025E-FA37-2B68-CDA186C49923}"/>
              </a:ext>
            </a:extLst>
          </p:cNvPr>
          <p:cNvSpPr>
            <a:spLocks noGrp="1"/>
          </p:cNvSpPr>
          <p:nvPr>
            <p:ph type="body" sz="quarter" idx="14"/>
          </p:nvPr>
        </p:nvSpPr>
        <p:spPr>
          <a:xfrm>
            <a:off x="431799" y="5736620"/>
            <a:ext cx="3001963" cy="246221"/>
          </a:xfrm>
          <a:prstGeom prst="rect">
            <a:avLst/>
          </a:prstGeom>
        </p:spPr>
        <p:txBody>
          <a:bodyPr lIns="0" tIns="0" rIns="0" bIns="0">
            <a:spAutoFit/>
          </a:bodyPr>
          <a:lstStyle>
            <a:lvl1pPr>
              <a:defRPr sz="16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dirty="0"/>
              <a:t>Click to edit Master</a:t>
            </a:r>
            <a:endParaRPr lang="en-US" dirty="0"/>
          </a:p>
        </p:txBody>
      </p:sp>
    </p:spTree>
    <p:extLst>
      <p:ext uri="{BB962C8B-B14F-4D97-AF65-F5344CB8AC3E}">
        <p14:creationId xmlns:p14="http://schemas.microsoft.com/office/powerpoint/2010/main" val="30127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E56557E-26E5-9D5C-6F78-E5E67D753DFD}"/>
              </a:ext>
            </a:extLst>
          </p:cNvPr>
          <p:cNvSpPr/>
          <p:nvPr/>
        </p:nvSpPr>
        <p:spPr>
          <a:xfrm>
            <a:off x="406400" y="406400"/>
            <a:ext cx="5080000" cy="3620477"/>
          </a:xfrm>
          <a:custGeom>
            <a:avLst/>
            <a:gdLst/>
            <a:ahLst/>
            <a:cxnLst/>
            <a:rect l="l" t="t" r="r" b="b"/>
            <a:pathLst>
              <a:path w="5080000" h="3962400">
                <a:moveTo>
                  <a:pt x="5080000" y="0"/>
                </a:moveTo>
                <a:lnTo>
                  <a:pt x="0" y="0"/>
                </a:lnTo>
                <a:lnTo>
                  <a:pt x="0" y="3962400"/>
                </a:lnTo>
                <a:lnTo>
                  <a:pt x="5080000" y="3962400"/>
                </a:lnTo>
                <a:lnTo>
                  <a:pt x="5080000" y="0"/>
                </a:lnTo>
                <a:close/>
              </a:path>
            </a:pathLst>
          </a:custGeom>
          <a:solidFill>
            <a:srgbClr val="FFFFFF"/>
          </a:solidFill>
        </p:spPr>
        <p:txBody>
          <a:bodyPr wrap="square" lIns="0" tIns="0" rIns="0" bIns="0" rtlCol="0"/>
          <a:lstStyle/>
          <a:p>
            <a:endParaRPr dirty="0"/>
          </a:p>
        </p:txBody>
      </p:sp>
      <p:grpSp>
        <p:nvGrpSpPr>
          <p:cNvPr id="10" name="object 7">
            <a:extLst>
              <a:ext uri="{FF2B5EF4-FFF2-40B4-BE49-F238E27FC236}">
                <a16:creationId xmlns:a16="http://schemas.microsoft.com/office/drawing/2014/main" id="{8B23CF40-4B82-8A14-4361-3042A423BDC0}"/>
              </a:ext>
            </a:extLst>
          </p:cNvPr>
          <p:cNvGrpSpPr/>
          <p:nvPr userDrawn="1"/>
        </p:nvGrpSpPr>
        <p:grpSpPr>
          <a:xfrm>
            <a:off x="584200" y="1473200"/>
            <a:ext cx="4354830" cy="2212975"/>
            <a:chOff x="584200" y="1473200"/>
            <a:chExt cx="4354830" cy="2212975"/>
          </a:xfrm>
        </p:grpSpPr>
        <p:sp>
          <p:nvSpPr>
            <p:cNvPr id="12" name="object 8">
              <a:extLst>
                <a:ext uri="{FF2B5EF4-FFF2-40B4-BE49-F238E27FC236}">
                  <a16:creationId xmlns:a16="http://schemas.microsoft.com/office/drawing/2014/main" id="{B493E4E9-1CB4-6A4F-B844-8418FB7C0BF9}"/>
                </a:ext>
              </a:extLst>
            </p:cNvPr>
            <p:cNvSpPr/>
            <p:nvPr/>
          </p:nvSpPr>
          <p:spPr>
            <a:xfrm>
              <a:off x="584200" y="14747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14" name="object 9">
              <a:extLst>
                <a:ext uri="{FF2B5EF4-FFF2-40B4-BE49-F238E27FC236}">
                  <a16:creationId xmlns:a16="http://schemas.microsoft.com/office/drawing/2014/main" id="{FEE44172-EF88-5E61-E838-787B7AE6A728}"/>
                </a:ext>
              </a:extLst>
            </p:cNvPr>
            <p:cNvSpPr/>
            <p:nvPr/>
          </p:nvSpPr>
          <p:spPr>
            <a:xfrm>
              <a:off x="584200" y="18430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15" name="object 10">
              <a:extLst>
                <a:ext uri="{FF2B5EF4-FFF2-40B4-BE49-F238E27FC236}">
                  <a16:creationId xmlns:a16="http://schemas.microsoft.com/office/drawing/2014/main" id="{DED0E1B9-BFB7-760E-A930-0671137A87E9}"/>
                </a:ext>
              </a:extLst>
            </p:cNvPr>
            <p:cNvSpPr/>
            <p:nvPr/>
          </p:nvSpPr>
          <p:spPr>
            <a:xfrm>
              <a:off x="584200" y="22113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18" name="object 11">
              <a:extLst>
                <a:ext uri="{FF2B5EF4-FFF2-40B4-BE49-F238E27FC236}">
                  <a16:creationId xmlns:a16="http://schemas.microsoft.com/office/drawing/2014/main" id="{E490E346-E067-3864-E9F0-100285429704}"/>
                </a:ext>
              </a:extLst>
            </p:cNvPr>
            <p:cNvSpPr/>
            <p:nvPr/>
          </p:nvSpPr>
          <p:spPr>
            <a:xfrm>
              <a:off x="584200" y="25796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20" name="object 12">
              <a:extLst>
                <a:ext uri="{FF2B5EF4-FFF2-40B4-BE49-F238E27FC236}">
                  <a16:creationId xmlns:a16="http://schemas.microsoft.com/office/drawing/2014/main" id="{EC76529B-8030-16D5-DE01-AD584423FE90}"/>
                </a:ext>
              </a:extLst>
            </p:cNvPr>
            <p:cNvSpPr/>
            <p:nvPr/>
          </p:nvSpPr>
          <p:spPr>
            <a:xfrm>
              <a:off x="584200" y="29479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21" name="object 13">
              <a:extLst>
                <a:ext uri="{FF2B5EF4-FFF2-40B4-BE49-F238E27FC236}">
                  <a16:creationId xmlns:a16="http://schemas.microsoft.com/office/drawing/2014/main" id="{F9A03F28-0919-3613-AACB-3744337EE27D}"/>
                </a:ext>
              </a:extLst>
            </p:cNvPr>
            <p:cNvSpPr/>
            <p:nvPr/>
          </p:nvSpPr>
          <p:spPr>
            <a:xfrm>
              <a:off x="584200" y="33162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22" name="object 14">
              <a:extLst>
                <a:ext uri="{FF2B5EF4-FFF2-40B4-BE49-F238E27FC236}">
                  <a16:creationId xmlns:a16="http://schemas.microsoft.com/office/drawing/2014/main" id="{4D064D7D-774E-2E75-0E79-6C42288D23D6}"/>
                </a:ext>
              </a:extLst>
            </p:cNvPr>
            <p:cNvSpPr/>
            <p:nvPr/>
          </p:nvSpPr>
          <p:spPr>
            <a:xfrm>
              <a:off x="584200" y="36845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grpSp>
      <p:sp>
        <p:nvSpPr>
          <p:cNvPr id="43" name="Title 11">
            <a:extLst>
              <a:ext uri="{FF2B5EF4-FFF2-40B4-BE49-F238E27FC236}">
                <a16:creationId xmlns:a16="http://schemas.microsoft.com/office/drawing/2014/main" id="{F8D67762-886B-E922-FD23-6BED3EED242B}"/>
              </a:ext>
            </a:extLst>
          </p:cNvPr>
          <p:cNvSpPr txBox="1">
            <a:spLocks/>
          </p:cNvSpPr>
          <p:nvPr userDrawn="1"/>
        </p:nvSpPr>
        <p:spPr>
          <a:xfrm>
            <a:off x="571499" y="480933"/>
            <a:ext cx="4914901" cy="646395"/>
          </a:xfrm>
          <a:prstGeom prst="rect">
            <a:avLst/>
          </a:prstGeom>
        </p:spPr>
        <p:txBody>
          <a:bodyPr wrap="square" lIns="0" tIns="0" rIns="0" bIns="0">
            <a:spAutoFit/>
          </a:bodyPr>
          <a:lstStyle>
            <a:lvl1pPr>
              <a:lnSpc>
                <a:spcPct val="90000"/>
              </a:lnSpc>
              <a:defRPr sz="4600" b="0" i="0">
                <a:solidFill>
                  <a:srgbClr val="0A2645"/>
                </a:solidFill>
                <a:latin typeface="DM Sans 14pt ExtraBold" pitchFamily="2" charset="77"/>
                <a:ea typeface="+mj-ea"/>
                <a:cs typeface="+mj-cs"/>
              </a:defRPr>
            </a:lvl1pPr>
          </a:lstStyle>
          <a:p>
            <a:r>
              <a:rPr lang="en-GB" spc="-150" baseline="0" dirty="0"/>
              <a:t>Contents</a:t>
            </a:r>
            <a:endParaRPr lang="en-US" spc="-150" baseline="0" dirty="0"/>
          </a:p>
        </p:txBody>
      </p:sp>
      <p:sp>
        <p:nvSpPr>
          <p:cNvPr id="46" name="Text Placeholder 45">
            <a:extLst>
              <a:ext uri="{FF2B5EF4-FFF2-40B4-BE49-F238E27FC236}">
                <a16:creationId xmlns:a16="http://schemas.microsoft.com/office/drawing/2014/main" id="{A53847C5-CE0F-EB3C-D6D8-1B635035B27E}"/>
              </a:ext>
            </a:extLst>
          </p:cNvPr>
          <p:cNvSpPr>
            <a:spLocks noGrp="1"/>
          </p:cNvSpPr>
          <p:nvPr>
            <p:ph type="body" sz="quarter" idx="10" hasCustomPrompt="1"/>
          </p:nvPr>
        </p:nvSpPr>
        <p:spPr>
          <a:xfrm>
            <a:off x="571499" y="1470472"/>
            <a:ext cx="4367531" cy="335605"/>
          </a:xfrm>
          <a:prstGeom prst="rect">
            <a:avLst/>
          </a:prstGeom>
        </p:spPr>
        <p:txBody>
          <a:bodyPr wrap="square" lIns="0" tIns="0" rIns="0" bIns="0">
            <a:spAutoFit/>
          </a:bodyPr>
          <a:lstStyle>
            <a:lvl1pPr marL="4763" indent="0">
              <a:lnSpc>
                <a:spcPct val="150000"/>
              </a:lnSpc>
              <a:spcAft>
                <a:spcPts val="0"/>
              </a:spcAft>
              <a:tabLst>
                <a:tab pos="3773488" algn="r"/>
              </a:tabLst>
              <a:defRPr sz="1600" b="0" i="0">
                <a:solidFill>
                  <a:srgbClr val="0A2645"/>
                </a:solidFill>
                <a:latin typeface="DM Sans 14pt" pitchFamily="2" charset="77"/>
              </a:defRPr>
            </a:lvl1pPr>
            <a:lvl2pPr marL="4763" indent="0">
              <a:tabLst/>
              <a:defRPr sz="1600" b="0" i="0">
                <a:latin typeface="DM Sans 14pt" pitchFamily="2" charset="77"/>
              </a:defRPr>
            </a:lvl2pPr>
            <a:lvl3pPr marL="4763" indent="0">
              <a:tabLst/>
              <a:defRPr sz="1600" b="0" i="0">
                <a:latin typeface="DM Sans 14pt" pitchFamily="2" charset="77"/>
              </a:defRPr>
            </a:lvl3pPr>
            <a:lvl4pPr marL="4763" indent="0">
              <a:tabLst/>
              <a:defRPr sz="1600" b="0" i="0">
                <a:latin typeface="DM Sans 14pt" pitchFamily="2" charset="77"/>
              </a:defRPr>
            </a:lvl4pPr>
            <a:lvl5pPr marL="4763" indent="0">
              <a:tabLst/>
              <a:defRPr sz="1600" b="0" i="0">
                <a:latin typeface="DM Sans 14pt" pitchFamily="2" charset="77"/>
              </a:defRPr>
            </a:lvl5pPr>
          </a:lstStyle>
          <a:p>
            <a:pPr marL="4763" marR="0" lvl="0" indent="0" defTabSz="914400" eaLnBrk="1" fontAlgn="auto" latinLnBrk="0" hangingPunct="1">
              <a:lnSpc>
                <a:spcPct val="150000"/>
              </a:lnSpc>
              <a:spcBef>
                <a:spcPts val="0"/>
              </a:spcBef>
              <a:spcAft>
                <a:spcPts val="0"/>
              </a:spcAft>
              <a:buClrTx/>
              <a:buSzTx/>
              <a:buFontTx/>
              <a:buNone/>
              <a:tabLst>
                <a:tab pos="3549600" algn="r"/>
              </a:tabLst>
              <a:defRPr/>
            </a:pPr>
            <a:r>
              <a:rPr lang="en-GB" dirty="0"/>
              <a:t>Click to edit Master text styles	3</a:t>
            </a:r>
          </a:p>
        </p:txBody>
      </p:sp>
      <p:sp>
        <p:nvSpPr>
          <p:cNvPr id="47" name="Holder 3">
            <a:extLst>
              <a:ext uri="{FF2B5EF4-FFF2-40B4-BE49-F238E27FC236}">
                <a16:creationId xmlns:a16="http://schemas.microsoft.com/office/drawing/2014/main" id="{718426AD-BE4F-E029-DC51-81ABB72CF63B}"/>
              </a:ext>
            </a:extLst>
          </p:cNvPr>
          <p:cNvSpPr>
            <a:spLocks noGrp="1"/>
          </p:cNvSpPr>
          <p:nvPr>
            <p:ph type="ftr" sz="quarter" idx="5"/>
          </p:nvPr>
        </p:nvSpPr>
        <p:spPr>
          <a:xfrm>
            <a:off x="393705" y="6537899"/>
            <a:ext cx="279273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48" name="Holder 4">
            <a:extLst>
              <a:ext uri="{FF2B5EF4-FFF2-40B4-BE49-F238E27FC236}">
                <a16:creationId xmlns:a16="http://schemas.microsoft.com/office/drawing/2014/main" id="{A10D6115-5674-E67A-37F1-94591E17E901}"/>
              </a:ext>
            </a:extLst>
          </p:cNvPr>
          <p:cNvSpPr>
            <a:spLocks noGrp="1"/>
          </p:cNvSpPr>
          <p:nvPr>
            <p:ph type="dt" sz="half" idx="6"/>
          </p:nvPr>
        </p:nvSpPr>
        <p:spPr>
          <a:xfrm>
            <a:off x="4000505" y="6537899"/>
            <a:ext cx="87630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49" name="Holder 5">
            <a:extLst>
              <a:ext uri="{FF2B5EF4-FFF2-40B4-BE49-F238E27FC236}">
                <a16:creationId xmlns:a16="http://schemas.microsoft.com/office/drawing/2014/main" id="{CB6D9DE4-65B8-CC6B-61A0-3FFCCC3B032E}"/>
              </a:ext>
            </a:extLst>
          </p:cNvPr>
          <p:cNvSpPr>
            <a:spLocks noGrp="1"/>
          </p:cNvSpPr>
          <p:nvPr>
            <p:ph type="sldNum" sz="quarter" idx="7"/>
          </p:nvPr>
        </p:nvSpPr>
        <p:spPr>
          <a:xfrm>
            <a:off x="9142348" y="6537899"/>
            <a:ext cx="192404"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Tree>
    <p:extLst>
      <p:ext uri="{BB962C8B-B14F-4D97-AF65-F5344CB8AC3E}">
        <p14:creationId xmlns:p14="http://schemas.microsoft.com/office/powerpoint/2010/main" val="387388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m the C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448F504B-FAC3-4885-6290-220E887539B0}"/>
              </a:ext>
            </a:extLst>
          </p:cNvPr>
          <p:cNvSpPr/>
          <p:nvPr/>
        </p:nvSpPr>
        <p:spPr>
          <a:xfrm>
            <a:off x="406405"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FFDECE"/>
          </a:solidFill>
        </p:spPr>
        <p:txBody>
          <a:bodyPr wrap="square" lIns="0" tIns="0" rIns="0" bIns="0" rtlCol="0"/>
          <a:lstStyle/>
          <a:p>
            <a:endParaRPr dirty="0"/>
          </a:p>
        </p:txBody>
      </p:sp>
      <p:sp>
        <p:nvSpPr>
          <p:cNvPr id="3" name="Holder 3"/>
          <p:cNvSpPr>
            <a:spLocks noGrp="1"/>
          </p:cNvSpPr>
          <p:nvPr>
            <p:ph type="ftr" sz="quarter" idx="5"/>
          </p:nvPr>
        </p:nvSpPr>
        <p:spPr>
          <a:xfrm>
            <a:off x="393705" y="6537899"/>
            <a:ext cx="279273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4" name="Holder 4"/>
          <p:cNvSpPr>
            <a:spLocks noGrp="1"/>
          </p:cNvSpPr>
          <p:nvPr>
            <p:ph type="dt" sz="half" idx="6"/>
          </p:nvPr>
        </p:nvSpPr>
        <p:spPr>
          <a:xfrm>
            <a:off x="4000505" y="6537899"/>
            <a:ext cx="87630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 </a:t>
            </a:r>
            <a:br>
              <a:rPr lang="en-GB" dirty="0"/>
            </a:br>
            <a:r>
              <a:rPr lang="en-GB" dirty="0"/>
              <a:t>Master title style</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2143369"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dirty="0">
                <a:solidFill>
                  <a:schemeClr val="bg1"/>
                </a:solidFill>
                <a:latin typeface="DM Sans 14pt ExtraBold" pitchFamily="2" charset="77"/>
              </a:rPr>
              <a:t>From the CEO</a:t>
            </a:r>
            <a:endParaRPr lang="en-GB" sz="2100" b="1" i="0" spc="-25" dirty="0">
              <a:solidFill>
                <a:schemeClr val="bg1"/>
              </a:solidFill>
              <a:latin typeface="DM Sans 14pt ExtraBold" pitchFamily="2" charset="77"/>
            </a:endParaRP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7481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w to app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B9873E8-B2AA-919D-DB05-853CB52B80D9}"/>
              </a:ext>
            </a:extLst>
          </p:cNvPr>
          <p:cNvSpPr/>
          <p:nvPr/>
        </p:nvSpPr>
        <p:spPr>
          <a:xfrm>
            <a:off x="406405"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FFDECE"/>
          </a:solidFill>
        </p:spPr>
        <p:txBody>
          <a:bodyPr wrap="square" lIns="0" tIns="0" rIns="0" bIns="0" rtlCol="0"/>
          <a:lstStyle/>
          <a:p>
            <a:endParaRPr/>
          </a:p>
        </p:txBody>
      </p:sp>
      <p:sp>
        <p:nvSpPr>
          <p:cNvPr id="3" name="Holder 3"/>
          <p:cNvSpPr>
            <a:spLocks noGrp="1"/>
          </p:cNvSpPr>
          <p:nvPr>
            <p:ph type="ftr" sz="quarter" idx="5"/>
          </p:nvPr>
        </p:nvSpPr>
        <p:spPr>
          <a:xfrm>
            <a:off x="393705" y="6537899"/>
            <a:ext cx="279273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4" name="Holder 4"/>
          <p:cNvSpPr>
            <a:spLocks noGrp="1"/>
          </p:cNvSpPr>
          <p:nvPr>
            <p:ph type="dt" sz="half" idx="6"/>
          </p:nvPr>
        </p:nvSpPr>
        <p:spPr>
          <a:xfrm>
            <a:off x="4000505" y="6537899"/>
            <a:ext cx="87630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 </a:t>
            </a:r>
            <a:br>
              <a:rPr lang="en-GB" dirty="0"/>
            </a:br>
            <a:r>
              <a:rPr lang="en-GB" dirty="0"/>
              <a:t>Master title style</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2032001"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dirty="0">
                <a:solidFill>
                  <a:schemeClr val="bg1"/>
                </a:solidFill>
                <a:latin typeface="DM Sans 14pt ExtraBold" pitchFamily="2" charset="77"/>
              </a:rPr>
              <a:t>How to apply</a:t>
            </a:r>
            <a:endParaRPr lang="en-GB" sz="2100" b="1" i="0" spc="-25" dirty="0">
              <a:solidFill>
                <a:schemeClr val="bg1"/>
              </a:solidFill>
              <a:latin typeface="DM Sans 14pt ExtraBold" pitchFamily="2" charset="77"/>
            </a:endParaRP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753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object 4">
            <a:extLst>
              <a:ext uri="{FF2B5EF4-FFF2-40B4-BE49-F238E27FC236}">
                <a16:creationId xmlns:a16="http://schemas.microsoft.com/office/drawing/2014/main" id="{14461CF5-70A7-38D7-409D-D1C329174B3D}"/>
              </a:ext>
            </a:extLst>
          </p:cNvPr>
          <p:cNvSpPr/>
          <p:nvPr/>
        </p:nvSpPr>
        <p:spPr>
          <a:xfrm>
            <a:off x="406400"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FAFFD0"/>
          </a:solidFill>
        </p:spPr>
        <p:txBody>
          <a:bodyPr wrap="square" lIns="0" tIns="0" rIns="0" bIns="0" rtlCol="0"/>
          <a:lstStyle/>
          <a:p>
            <a:endParaRPr dirty="0">
              <a:latin typeface="DM Sans 14pt" pitchFamily="2" charset="77"/>
            </a:endParaRPr>
          </a:p>
        </p:txBody>
      </p:sp>
      <p:sp>
        <p:nvSpPr>
          <p:cNvPr id="3" name="Holder 3"/>
          <p:cNvSpPr>
            <a:spLocks noGrp="1"/>
          </p:cNvSpPr>
          <p:nvPr>
            <p:ph type="ftr" sz="quarter" idx="5"/>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4" name="Holder 4"/>
          <p:cNvSpPr>
            <a:spLocks noGrp="1"/>
          </p:cNvSpPr>
          <p:nvPr>
            <p:ph type="dt" sz="half" idx="6"/>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 </a:t>
            </a:r>
            <a:br>
              <a:rPr lang="en-GB" dirty="0"/>
            </a:br>
            <a:r>
              <a:rPr lang="en-GB" dirty="0"/>
              <a:t>Master title style</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400" y="406399"/>
            <a:ext cx="1473200"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dirty="0">
                <a:solidFill>
                  <a:schemeClr val="bg1"/>
                </a:solidFill>
                <a:latin typeface="DM Sans 14pt ExtraBold" pitchFamily="2" charset="77"/>
              </a:rPr>
              <a:t>About</a:t>
            </a:r>
            <a:r>
              <a:rPr lang="en-GB" sz="2100" b="1" i="0" spc="-114" dirty="0">
                <a:solidFill>
                  <a:schemeClr val="bg1"/>
                </a:solidFill>
                <a:latin typeface="DM Sans 14pt ExtraBold" pitchFamily="2" charset="77"/>
              </a:rPr>
              <a:t> </a:t>
            </a:r>
            <a:r>
              <a:rPr lang="en-GB" sz="2100" b="1" i="0" spc="-25" dirty="0">
                <a:solidFill>
                  <a:schemeClr val="bg1"/>
                </a:solidFill>
                <a:latin typeface="DM Sans 14pt ExtraBold" pitchFamily="2" charset="77"/>
              </a:rPr>
              <a:t>us</a:t>
            </a: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0820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7CA91D3-C904-631B-077D-B01B94C4138A}"/>
              </a:ext>
            </a:extLst>
          </p:cNvPr>
          <p:cNvSpPr>
            <a:spLocks noGrp="1"/>
          </p:cNvSpPr>
          <p:nvPr>
            <p:ph type="title"/>
          </p:nvPr>
        </p:nvSpPr>
        <p:spPr>
          <a:xfrm>
            <a:off x="406399" y="1014848"/>
            <a:ext cx="5334000" cy="646395"/>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423425"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1809263"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0" i="0" dirty="0">
                <a:solidFill>
                  <a:schemeClr val="bg1"/>
                </a:solidFill>
                <a:latin typeface="DM Sans 14pt ExtraBold" pitchFamily="2" charset="77"/>
              </a:rPr>
              <a:t>At a glance</a:t>
            </a:r>
            <a:endParaRPr lang="en-GB" sz="2100" b="0" i="0" spc="-25" dirty="0">
              <a:solidFill>
                <a:schemeClr val="bg1"/>
              </a:solidFill>
              <a:latin typeface="DM Sans 14pt ExtraBold" pitchFamily="2" charset="77"/>
            </a:endParaRPr>
          </a:p>
        </p:txBody>
      </p:sp>
      <p:sp>
        <p:nvSpPr>
          <p:cNvPr id="8" name="Date Placeholder 7">
            <a:extLst>
              <a:ext uri="{FF2B5EF4-FFF2-40B4-BE49-F238E27FC236}">
                <a16:creationId xmlns:a16="http://schemas.microsoft.com/office/drawing/2014/main" id="{4F4BA9F0-0646-ABF0-2DAA-46467A6957E4}"/>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9" name="Footer Placeholder 8">
            <a:extLst>
              <a:ext uri="{FF2B5EF4-FFF2-40B4-BE49-F238E27FC236}">
                <a16:creationId xmlns:a16="http://schemas.microsoft.com/office/drawing/2014/main" id="{0FE918E4-D49C-47CF-766C-9DC5D18FE87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10" name="Slide Number Placeholder 9">
            <a:extLst>
              <a:ext uri="{FF2B5EF4-FFF2-40B4-BE49-F238E27FC236}">
                <a16:creationId xmlns:a16="http://schemas.microsoft.com/office/drawing/2014/main" id="{827D4A95-B996-6864-E57B-1176C270C2C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a:t>
            </a:fld>
            <a:endParaRPr lang="en-GB" spc="-25" dirty="0"/>
          </a:p>
        </p:txBody>
      </p:sp>
      <p:sp>
        <p:nvSpPr>
          <p:cNvPr id="17" name="Text Placeholder 13">
            <a:extLst>
              <a:ext uri="{FF2B5EF4-FFF2-40B4-BE49-F238E27FC236}">
                <a16:creationId xmlns:a16="http://schemas.microsoft.com/office/drawing/2014/main" id="{0A45425B-B4A4-929F-7A93-48E826AA6EC5}"/>
              </a:ext>
            </a:extLst>
          </p:cNvPr>
          <p:cNvSpPr>
            <a:spLocks noGrp="1"/>
          </p:cNvSpPr>
          <p:nvPr>
            <p:ph type="body" sz="quarter" idx="16"/>
          </p:nvPr>
        </p:nvSpPr>
        <p:spPr>
          <a:xfrm>
            <a:off x="3429772"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3">
            <a:extLst>
              <a:ext uri="{FF2B5EF4-FFF2-40B4-BE49-F238E27FC236}">
                <a16:creationId xmlns:a16="http://schemas.microsoft.com/office/drawing/2014/main" id="{D2BC467A-5F8D-F538-4A9A-318110BC3634}"/>
              </a:ext>
            </a:extLst>
          </p:cNvPr>
          <p:cNvSpPr>
            <a:spLocks noGrp="1"/>
          </p:cNvSpPr>
          <p:nvPr>
            <p:ph type="body" sz="quarter" idx="17"/>
          </p:nvPr>
        </p:nvSpPr>
        <p:spPr>
          <a:xfrm>
            <a:off x="6436119"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13">
            <a:extLst>
              <a:ext uri="{FF2B5EF4-FFF2-40B4-BE49-F238E27FC236}">
                <a16:creationId xmlns:a16="http://schemas.microsoft.com/office/drawing/2014/main" id="{765FB6E2-1B6E-CBC1-CD2C-0CDDF560E10C}"/>
              </a:ext>
            </a:extLst>
          </p:cNvPr>
          <p:cNvSpPr>
            <a:spLocks noGrp="1"/>
          </p:cNvSpPr>
          <p:nvPr>
            <p:ph type="body" sz="quarter" idx="18"/>
          </p:nvPr>
        </p:nvSpPr>
        <p:spPr>
          <a:xfrm>
            <a:off x="393700" y="1831851"/>
            <a:ext cx="6212254" cy="246221"/>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p:txBody>
      </p:sp>
    </p:spTree>
    <p:extLst>
      <p:ext uri="{BB962C8B-B14F-4D97-AF65-F5344CB8AC3E}">
        <p14:creationId xmlns:p14="http://schemas.microsoft.com/office/powerpoint/2010/main" val="28721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4" name="Holder 4"/>
          <p:cNvSpPr>
            <a:spLocks noGrp="1"/>
          </p:cNvSpPr>
          <p:nvPr>
            <p:ph type="dt" sz="half" idx="6"/>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 </a:t>
            </a:r>
            <a:br>
              <a:rPr lang="en-GB" dirty="0"/>
            </a:br>
            <a:r>
              <a:rPr lang="en-GB" dirty="0"/>
              <a:t>Master title style</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8340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ob 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D1ACCC69-5402-11E8-5F61-2FDA56D727A5}"/>
              </a:ext>
            </a:extLst>
          </p:cNvPr>
          <p:cNvSpPr/>
          <p:nvPr/>
        </p:nvSpPr>
        <p:spPr>
          <a:xfrm>
            <a:off x="406405"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B8E4FF"/>
          </a:solidFill>
        </p:spPr>
        <p:txBody>
          <a:bodyPr wrap="square" lIns="0" tIns="0" rIns="0" bIns="0" rtlCol="0"/>
          <a:lstStyle/>
          <a:p>
            <a:endParaRPr/>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dirty="0"/>
              <a:t>Click to edit </a:t>
            </a:r>
            <a:br>
              <a:rPr lang="en-GB" dirty="0"/>
            </a:br>
            <a:r>
              <a:rPr lang="en-GB" dirty="0"/>
              <a:t>Master title style</a:t>
            </a:r>
            <a:endParaRPr lang="en-US" dirty="0"/>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2377831"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0" i="0" dirty="0">
                <a:solidFill>
                  <a:schemeClr val="bg1"/>
                </a:solidFill>
                <a:latin typeface="DM Sans 14pt ExtraBold" pitchFamily="2" charset="77"/>
              </a:rPr>
              <a:t>Job description</a:t>
            </a:r>
            <a:endParaRPr lang="en-GB" sz="2100" b="0" i="0" spc="-25" dirty="0">
              <a:solidFill>
                <a:schemeClr val="bg1"/>
              </a:solidFill>
              <a:latin typeface="DM Sans 14pt ExtraBold" pitchFamily="2" charset="77"/>
            </a:endParaRP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Date Placeholder 7">
            <a:extLst>
              <a:ext uri="{FF2B5EF4-FFF2-40B4-BE49-F238E27FC236}">
                <a16:creationId xmlns:a16="http://schemas.microsoft.com/office/drawing/2014/main" id="{4F4BA9F0-0646-ABF0-2DAA-46467A6957E4}"/>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9" name="Footer Placeholder 8">
            <a:extLst>
              <a:ext uri="{FF2B5EF4-FFF2-40B4-BE49-F238E27FC236}">
                <a16:creationId xmlns:a16="http://schemas.microsoft.com/office/drawing/2014/main" id="{0FE918E4-D49C-47CF-766C-9DC5D18FE87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10" name="Slide Number Placeholder 9">
            <a:extLst>
              <a:ext uri="{FF2B5EF4-FFF2-40B4-BE49-F238E27FC236}">
                <a16:creationId xmlns:a16="http://schemas.microsoft.com/office/drawing/2014/main" id="{827D4A95-B996-6864-E57B-1176C270C2C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a:t>
            </a:fld>
            <a:endParaRPr lang="en-GB" spc="-25" dirty="0"/>
          </a:p>
        </p:txBody>
      </p:sp>
    </p:spTree>
    <p:extLst>
      <p:ext uri="{BB962C8B-B14F-4D97-AF65-F5344CB8AC3E}">
        <p14:creationId xmlns:p14="http://schemas.microsoft.com/office/powerpoint/2010/main" val="111967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93700" y="6537899"/>
            <a:ext cx="2792730" cy="191134"/>
          </a:xfrm>
          <a:prstGeom prst="rect">
            <a:avLst/>
          </a:prstGeom>
        </p:spPr>
        <p:txBody>
          <a:bodyPr wrap="square" lIns="0" tIns="0" rIns="0" bIns="0">
            <a:spAutoFit/>
          </a:bodyPr>
          <a:lstStyle>
            <a:lvl1pPr>
              <a:defRPr sz="1000" b="0" i="0">
                <a:solidFill>
                  <a:srgbClr val="233C57"/>
                </a:solidFill>
                <a:latin typeface="Arial"/>
                <a:cs typeface="Arial"/>
              </a:defRPr>
            </a:lvl1pPr>
          </a:lstStyle>
          <a:p>
            <a:pPr marL="12700">
              <a:lnSpc>
                <a:spcPct val="100000"/>
              </a:lnSpc>
              <a:spcBef>
                <a:spcPts val="90"/>
              </a:spcBef>
            </a:pPr>
            <a:r>
              <a:rPr spc="10" dirty="0"/>
              <a:t>Recruitment</a:t>
            </a:r>
            <a:r>
              <a:rPr spc="80" dirty="0"/>
              <a:t> </a:t>
            </a:r>
            <a:r>
              <a:rPr spc="10" dirty="0"/>
              <a:t>pack</a:t>
            </a:r>
            <a:r>
              <a:rPr spc="445" dirty="0"/>
              <a:t> </a:t>
            </a:r>
            <a:r>
              <a:rPr spc="10" dirty="0"/>
              <a:t>|</a:t>
            </a:r>
            <a:r>
              <a:rPr spc="450" dirty="0"/>
              <a:t> </a:t>
            </a:r>
            <a:r>
              <a:rPr spc="10" dirty="0"/>
              <a:t>Information</a:t>
            </a:r>
            <a:r>
              <a:rPr spc="80" dirty="0"/>
              <a:t> </a:t>
            </a:r>
            <a:r>
              <a:rPr spc="10" dirty="0"/>
              <a:t>for</a:t>
            </a:r>
            <a:r>
              <a:rPr spc="85" dirty="0"/>
              <a:t> </a:t>
            </a:r>
            <a:r>
              <a:rPr spc="-10" dirty="0"/>
              <a:t>applicants</a:t>
            </a:r>
          </a:p>
        </p:txBody>
      </p:sp>
      <p:sp>
        <p:nvSpPr>
          <p:cNvPr id="5" name="Holder 5"/>
          <p:cNvSpPr>
            <a:spLocks noGrp="1"/>
          </p:cNvSpPr>
          <p:nvPr>
            <p:ph type="dt" sz="half" idx="6"/>
          </p:nvPr>
        </p:nvSpPr>
        <p:spPr>
          <a:xfrm>
            <a:off x="4000500" y="6537899"/>
            <a:ext cx="876300" cy="191134"/>
          </a:xfrm>
          <a:prstGeom prst="rect">
            <a:avLst/>
          </a:prstGeom>
        </p:spPr>
        <p:txBody>
          <a:bodyPr wrap="square" lIns="0" tIns="0" rIns="0" bIns="0">
            <a:spAutoFit/>
          </a:bodyPr>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dirty="0"/>
          </a:p>
        </p:txBody>
      </p:sp>
      <p:sp>
        <p:nvSpPr>
          <p:cNvPr id="6" name="Holder 6"/>
          <p:cNvSpPr>
            <a:spLocks noGrp="1"/>
          </p:cNvSpPr>
          <p:nvPr>
            <p:ph type="sldNum" sz="quarter" idx="7"/>
          </p:nvPr>
        </p:nvSpPr>
        <p:spPr>
          <a:xfrm>
            <a:off x="9142348" y="6537899"/>
            <a:ext cx="192404" cy="191134"/>
          </a:xfrm>
          <a:prstGeom prst="rect">
            <a:avLst/>
          </a:prstGeom>
        </p:spPr>
        <p:txBody>
          <a:bodyPr wrap="square" lIns="0" tIns="0" rIns="0" bIns="0">
            <a:spAutoFit/>
          </a:bodyPr>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69" r:id="rId4"/>
    <p:sldLayoutId id="2147483674" r:id="rId5"/>
    <p:sldLayoutId id="2147483666" r:id="rId6"/>
    <p:sldLayoutId id="2147483671" r:id="rId7"/>
    <p:sldLayoutId id="2147483668" r:id="rId8"/>
    <p:sldLayoutId id="2147483667" r:id="rId9"/>
    <p:sldLayoutId id="2147483670" r:id="rId10"/>
    <p:sldLayoutId id="2147483675" r:id="rId11"/>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recruitment@mstrust.org.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recruitment@mstrust.org.uk"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E09D619-4C07-3CCA-05A2-D394C32098C5}"/>
              </a:ext>
            </a:extLst>
          </p:cNvPr>
          <p:cNvSpPr>
            <a:spLocks noGrp="1"/>
          </p:cNvSpPr>
          <p:nvPr>
            <p:ph type="title"/>
          </p:nvPr>
        </p:nvSpPr>
        <p:spPr>
          <a:xfrm>
            <a:off x="406399" y="2957129"/>
            <a:ext cx="4854533" cy="1386470"/>
          </a:xfrm>
        </p:spPr>
        <p:txBody>
          <a:bodyPr/>
          <a:lstStyle/>
          <a:p>
            <a:r>
              <a:rPr lang="en-US" spc="-150" dirty="0"/>
              <a:t>Information for applicants</a:t>
            </a:r>
          </a:p>
        </p:txBody>
      </p:sp>
      <p:sp>
        <p:nvSpPr>
          <p:cNvPr id="13" name="Text Placeholder 12">
            <a:extLst>
              <a:ext uri="{FF2B5EF4-FFF2-40B4-BE49-F238E27FC236}">
                <a16:creationId xmlns:a16="http://schemas.microsoft.com/office/drawing/2014/main" id="{6C99F3E8-7FEE-B53F-B9C2-5845D4D958DD}"/>
              </a:ext>
            </a:extLst>
          </p:cNvPr>
          <p:cNvSpPr>
            <a:spLocks noGrp="1"/>
          </p:cNvSpPr>
          <p:nvPr>
            <p:ph type="body" sz="quarter" idx="13"/>
          </p:nvPr>
        </p:nvSpPr>
        <p:spPr>
          <a:xfrm>
            <a:off x="431799" y="4544174"/>
            <a:ext cx="4252935" cy="707886"/>
          </a:xfrm>
        </p:spPr>
        <p:txBody>
          <a:bodyPr/>
          <a:lstStyle/>
          <a:p>
            <a:r>
              <a:rPr lang="en-US" dirty="0"/>
              <a:t>For the role of:</a:t>
            </a:r>
            <a:br>
              <a:rPr lang="en-US" dirty="0"/>
            </a:br>
            <a:r>
              <a:rPr lang="en-US" b="1" dirty="0">
                <a:latin typeface="DM Sans 14pt SemiBold" pitchFamily="2" charset="77"/>
              </a:rPr>
              <a:t>Senior Health Education Officer</a:t>
            </a:r>
          </a:p>
        </p:txBody>
      </p:sp>
      <p:sp>
        <p:nvSpPr>
          <p:cNvPr id="14" name="Text Placeholder 13">
            <a:extLst>
              <a:ext uri="{FF2B5EF4-FFF2-40B4-BE49-F238E27FC236}">
                <a16:creationId xmlns:a16="http://schemas.microsoft.com/office/drawing/2014/main" id="{760E2C7E-9B03-B8BE-26E7-635E27C653EB}"/>
              </a:ext>
            </a:extLst>
          </p:cNvPr>
          <p:cNvSpPr>
            <a:spLocks noGrp="1"/>
          </p:cNvSpPr>
          <p:nvPr>
            <p:ph type="body" sz="quarter" idx="14"/>
          </p:nvPr>
        </p:nvSpPr>
        <p:spPr>
          <a:xfrm>
            <a:off x="431799" y="5736620"/>
            <a:ext cx="4522245" cy="738664"/>
          </a:xfrm>
        </p:spPr>
        <p:txBody>
          <a:bodyPr/>
          <a:lstStyle/>
          <a:p>
            <a:r>
              <a:rPr lang="en-US" b="1" dirty="0">
                <a:latin typeface="DM Sans 14pt SemiBold" pitchFamily="2" charset="77"/>
              </a:rPr>
              <a:t>Application closes: </a:t>
            </a:r>
            <a:r>
              <a:rPr lang="en-US" dirty="0">
                <a:latin typeface="DM Sans 14pt SemiBold" pitchFamily="2" charset="77"/>
              </a:rPr>
              <a:t>9am, 20 July 2026</a:t>
            </a:r>
            <a:endParaRPr lang="en-US" dirty="0"/>
          </a:p>
          <a:p>
            <a:r>
              <a:rPr lang="en-US" b="1" dirty="0">
                <a:latin typeface="DM Sans 14pt SemiBold" pitchFamily="2" charset="77"/>
              </a:rPr>
              <a:t>First round of interviews: </a:t>
            </a:r>
            <a:r>
              <a:rPr lang="en-US" dirty="0">
                <a:latin typeface="DM Sans 14pt SemiBold" pitchFamily="2" charset="77"/>
              </a:rPr>
              <a:t>30 July 2026</a:t>
            </a:r>
            <a:endParaRPr lang="en-US" dirty="0"/>
          </a:p>
          <a:p>
            <a:r>
              <a:rPr lang="en-US" b="1" dirty="0">
                <a:latin typeface="DM Sans 14pt SemiBold" pitchFamily="2" charset="77"/>
              </a:rPr>
              <a:t>Applications to: </a:t>
            </a:r>
            <a:r>
              <a:rPr lang="en-US" dirty="0"/>
              <a:t>recruitment@mstrust.org.uk</a:t>
            </a:r>
          </a:p>
        </p:txBody>
      </p:sp>
    </p:spTree>
    <p:extLst>
      <p:ext uri="{BB962C8B-B14F-4D97-AF65-F5344CB8AC3E}">
        <p14:creationId xmlns:p14="http://schemas.microsoft.com/office/powerpoint/2010/main" val="4550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8CF8-EBF5-EAE6-2B2D-804A4B24DE3F}"/>
              </a:ext>
            </a:extLst>
          </p:cNvPr>
          <p:cNvSpPr>
            <a:spLocks noGrp="1"/>
          </p:cNvSpPr>
          <p:nvPr>
            <p:ph type="title"/>
          </p:nvPr>
        </p:nvSpPr>
        <p:spPr>
          <a:xfrm>
            <a:off x="571499" y="1014848"/>
            <a:ext cx="5334000" cy="1274195"/>
          </a:xfrm>
        </p:spPr>
        <p:txBody>
          <a:bodyPr/>
          <a:lstStyle/>
          <a:p>
            <a:r>
              <a:rPr lang="en-GB" dirty="0"/>
              <a:t>Senior Health Education Officer</a:t>
            </a:r>
          </a:p>
        </p:txBody>
      </p:sp>
      <p:sp>
        <p:nvSpPr>
          <p:cNvPr id="3" name="Text Placeholder 2">
            <a:extLst>
              <a:ext uri="{FF2B5EF4-FFF2-40B4-BE49-F238E27FC236}">
                <a16:creationId xmlns:a16="http://schemas.microsoft.com/office/drawing/2014/main" id="{CFF6DC66-CFC0-3D96-5729-4DF35C7754FB}"/>
              </a:ext>
            </a:extLst>
          </p:cNvPr>
          <p:cNvSpPr>
            <a:spLocks noGrp="1"/>
          </p:cNvSpPr>
          <p:nvPr>
            <p:ph type="body" sz="quarter" idx="10"/>
          </p:nvPr>
        </p:nvSpPr>
        <p:spPr>
          <a:xfrm>
            <a:off x="584200" y="2586694"/>
            <a:ext cx="2733280" cy="984885"/>
          </a:xfrm>
        </p:spPr>
        <p:txBody>
          <a:bodyPr/>
          <a:lstStyle/>
          <a:p>
            <a:r>
              <a:rPr lang="en-US" dirty="0"/>
              <a:t>At MS Trust people </a:t>
            </a:r>
            <a:br>
              <a:rPr lang="en-US" dirty="0"/>
            </a:br>
            <a:r>
              <a:rPr lang="en-US" dirty="0"/>
              <a:t>with MS and their families are at the heart of everything we do.</a:t>
            </a:r>
          </a:p>
        </p:txBody>
      </p:sp>
      <p:sp>
        <p:nvSpPr>
          <p:cNvPr id="4" name="Text Placeholder 3">
            <a:extLst>
              <a:ext uri="{FF2B5EF4-FFF2-40B4-BE49-F238E27FC236}">
                <a16:creationId xmlns:a16="http://schemas.microsoft.com/office/drawing/2014/main" id="{66F544BD-DE49-89BF-D230-E3E8BD819664}"/>
              </a:ext>
            </a:extLst>
          </p:cNvPr>
          <p:cNvSpPr>
            <a:spLocks noGrp="1"/>
          </p:cNvSpPr>
          <p:nvPr>
            <p:ph type="body" sz="quarter" idx="11"/>
          </p:nvPr>
        </p:nvSpPr>
        <p:spPr>
          <a:xfrm>
            <a:off x="3550008" y="2523116"/>
            <a:ext cx="3884935" cy="3575338"/>
          </a:xfrm>
        </p:spPr>
        <p:txBody>
          <a:bodyPr/>
          <a:lstStyle/>
          <a:p>
            <a:pPr lvl="2" algn="l"/>
            <a:r>
              <a:rPr lang="en-US" sz="1400" b="1" dirty="0"/>
              <a:t>Job purpose</a:t>
            </a:r>
          </a:p>
          <a:p>
            <a:pPr lvl="0">
              <a:spcAft>
                <a:spcPts val="0"/>
              </a:spcAft>
            </a:pPr>
            <a:r>
              <a:rPr lang="en-GB" sz="1400" i="1" dirty="0"/>
              <a:t>Education for health professionals </a:t>
            </a:r>
          </a:p>
          <a:p>
            <a:pPr lvl="0">
              <a:spcAft>
                <a:spcPts val="0"/>
              </a:spcAft>
            </a:pPr>
            <a:r>
              <a:rPr lang="en-GB" sz="1400" dirty="0"/>
              <a:t>To support and co-ordinate a range of education programmes and deliver education projects. </a:t>
            </a:r>
          </a:p>
          <a:p>
            <a:pPr lvl="0">
              <a:spcAft>
                <a:spcPts val="0"/>
              </a:spcAft>
            </a:pPr>
            <a:endParaRPr lang="en-GB" sz="1400" dirty="0"/>
          </a:p>
          <a:p>
            <a:pPr lvl="0">
              <a:spcAft>
                <a:spcPts val="0"/>
              </a:spcAft>
            </a:pPr>
            <a:r>
              <a:rPr lang="en-GB" sz="1400" i="1" dirty="0"/>
              <a:t>Health professionals’ programme </a:t>
            </a:r>
          </a:p>
          <a:p>
            <a:pPr lvl="0">
              <a:spcAft>
                <a:spcPts val="0"/>
              </a:spcAft>
            </a:pPr>
            <a:r>
              <a:rPr lang="en-GB" sz="1400" dirty="0"/>
              <a:t>To aid the organisation of the health professionals’ programme, including responsibility for site meetings and communication.</a:t>
            </a:r>
          </a:p>
          <a:p>
            <a:pPr lvl="0">
              <a:spcAft>
                <a:spcPts val="0"/>
              </a:spcAft>
            </a:pPr>
            <a:endParaRPr lang="en-GB" sz="1400" dirty="0"/>
          </a:p>
          <a:p>
            <a:pPr lvl="0">
              <a:spcAft>
                <a:spcPts val="0"/>
              </a:spcAft>
            </a:pPr>
            <a:r>
              <a:rPr lang="en-GB" sz="1400" i="1" dirty="0"/>
              <a:t>To liaise with health professionals</a:t>
            </a:r>
            <a:r>
              <a:rPr lang="en-GB" sz="1400" dirty="0"/>
              <a:t> across the UK, to understand their roles and to encourage improvements in MS management and support to people with MS.</a:t>
            </a:r>
          </a:p>
          <a:p>
            <a:pPr lvl="0">
              <a:spcAft>
                <a:spcPts val="0"/>
              </a:spcAft>
            </a:pPr>
            <a:endParaRPr lang="en-GB" sz="1400" dirty="0"/>
          </a:p>
          <a:p>
            <a:pPr lvl="0">
              <a:spcAft>
                <a:spcPts val="0"/>
              </a:spcAft>
            </a:pPr>
            <a:r>
              <a:rPr lang="en-GB" sz="1400" i="1" dirty="0"/>
              <a:t>Identify and implement changes to projects</a:t>
            </a:r>
            <a:r>
              <a:rPr lang="en-GB" sz="1400" dirty="0"/>
              <a:t>, such as data analysis and educational offerings.</a:t>
            </a:r>
            <a:endParaRPr lang="en-GB" dirty="0"/>
          </a:p>
        </p:txBody>
      </p:sp>
      <p:pic>
        <p:nvPicPr>
          <p:cNvPr id="6" name="object 10">
            <a:extLst>
              <a:ext uri="{FF2B5EF4-FFF2-40B4-BE49-F238E27FC236}">
                <a16:creationId xmlns:a16="http://schemas.microsoft.com/office/drawing/2014/main" id="{E2BDDCAE-92DC-54BC-F17C-CB2B31A988FB}"/>
              </a:ext>
            </a:extLst>
          </p:cNvPr>
          <p:cNvPicPr/>
          <p:nvPr/>
        </p:nvPicPr>
        <p:blipFill>
          <a:blip r:embed="rId2" cstate="print"/>
          <a:stretch>
            <a:fillRect/>
          </a:stretch>
        </p:blipFill>
        <p:spPr>
          <a:xfrm>
            <a:off x="7591490" y="5275782"/>
            <a:ext cx="1371499" cy="822672"/>
          </a:xfrm>
          <a:prstGeom prst="rect">
            <a:avLst/>
          </a:prstGeom>
        </p:spPr>
      </p:pic>
      <p:sp>
        <p:nvSpPr>
          <p:cNvPr id="7" name="object 13">
            <a:extLst>
              <a:ext uri="{FF2B5EF4-FFF2-40B4-BE49-F238E27FC236}">
                <a16:creationId xmlns:a16="http://schemas.microsoft.com/office/drawing/2014/main" id="{C0CB14FC-ECC0-3C19-C43A-EB327E0C0D0F}"/>
              </a:ext>
            </a:extLst>
          </p:cNvPr>
          <p:cNvSpPr txBox="1"/>
          <p:nvPr/>
        </p:nvSpPr>
        <p:spPr>
          <a:xfrm>
            <a:off x="513079" y="3562435"/>
            <a:ext cx="2725420" cy="2618767"/>
          </a:xfrm>
          <a:prstGeom prst="rect">
            <a:avLst/>
          </a:prstGeom>
          <a:solidFill>
            <a:srgbClr val="FFFFFF"/>
          </a:solidFill>
        </p:spPr>
        <p:txBody>
          <a:bodyPr vert="horz" wrap="square" lIns="108000" tIns="108000" rIns="108000" bIns="108000" rtlCol="0">
            <a:spAutoFit/>
          </a:bodyPr>
          <a:lstStyle/>
          <a:p>
            <a:pPr marL="4763">
              <a:lnSpc>
                <a:spcPct val="100000"/>
              </a:lnSpc>
              <a:spcBef>
                <a:spcPts val="780"/>
              </a:spcBef>
            </a:pPr>
            <a:r>
              <a:rPr lang="en-GB" sz="1400" b="1" spc="-10" dirty="0">
                <a:solidFill>
                  <a:srgbClr val="233C57"/>
                </a:solidFill>
                <a:latin typeface="DM Sans 14pt SemiBold" pitchFamily="2" charset="77"/>
                <a:cs typeface="Arial"/>
              </a:rPr>
              <a:t>Reports to</a:t>
            </a:r>
          </a:p>
          <a:p>
            <a:pPr marL="4763">
              <a:lnSpc>
                <a:spcPct val="100000"/>
              </a:lnSpc>
              <a:spcBef>
                <a:spcPts val="780"/>
              </a:spcBef>
            </a:pPr>
            <a:r>
              <a:rPr lang="en-GB" sz="1400" spc="-10" dirty="0">
                <a:solidFill>
                  <a:srgbClr val="233C57"/>
                </a:solidFill>
                <a:latin typeface="DM Sans 14pt SemiBold" pitchFamily="2" charset="77"/>
                <a:cs typeface="Arial"/>
              </a:rPr>
              <a:t>Education Manager</a:t>
            </a:r>
          </a:p>
          <a:p>
            <a:pPr marL="4763">
              <a:lnSpc>
                <a:spcPct val="100000"/>
              </a:lnSpc>
              <a:spcBef>
                <a:spcPts val="780"/>
              </a:spcBef>
            </a:pPr>
            <a:r>
              <a:rPr sz="1400" b="1" spc="-10" dirty="0">
                <a:solidFill>
                  <a:srgbClr val="233C57"/>
                </a:solidFill>
                <a:latin typeface="DM Sans 14pt SemiBold" pitchFamily="2" charset="77"/>
                <a:cs typeface="Arial"/>
              </a:rPr>
              <a:t>Salary</a:t>
            </a:r>
            <a:endParaRPr sz="1400" b="1" dirty="0">
              <a:latin typeface="DM Sans 14pt SemiBold" pitchFamily="2" charset="77"/>
              <a:cs typeface="Arial"/>
            </a:endParaRPr>
          </a:p>
          <a:p>
            <a:pPr marL="4763">
              <a:lnSpc>
                <a:spcPct val="100000"/>
              </a:lnSpc>
              <a:spcBef>
                <a:spcPts val="420"/>
              </a:spcBef>
            </a:pPr>
            <a:r>
              <a:rPr sz="1400" spc="-70" dirty="0">
                <a:solidFill>
                  <a:srgbClr val="233C57"/>
                </a:solidFill>
                <a:latin typeface="DM Sans 14pt" pitchFamily="2" charset="77"/>
                <a:cs typeface="Arial"/>
              </a:rPr>
              <a:t>£</a:t>
            </a:r>
            <a:r>
              <a:rPr lang="en-GB" sz="1400" spc="-70" dirty="0">
                <a:solidFill>
                  <a:srgbClr val="233C57"/>
                </a:solidFill>
                <a:latin typeface="DM Sans 14pt" pitchFamily="2" charset="77"/>
                <a:cs typeface="Arial"/>
              </a:rPr>
              <a:t>35,923 FTE</a:t>
            </a:r>
            <a:r>
              <a:rPr sz="1400" spc="55" dirty="0">
                <a:solidFill>
                  <a:srgbClr val="233C57"/>
                </a:solidFill>
                <a:latin typeface="DM Sans 14pt" pitchFamily="2" charset="77"/>
                <a:cs typeface="Arial"/>
              </a:rPr>
              <a:t> </a:t>
            </a:r>
            <a:r>
              <a:rPr sz="1400" dirty="0">
                <a:solidFill>
                  <a:srgbClr val="233C57"/>
                </a:solidFill>
                <a:latin typeface="DM Sans 14pt" pitchFamily="2" charset="77"/>
                <a:cs typeface="Arial"/>
              </a:rPr>
              <a:t>per</a:t>
            </a:r>
            <a:r>
              <a:rPr sz="1400" spc="55" dirty="0">
                <a:solidFill>
                  <a:srgbClr val="233C57"/>
                </a:solidFill>
                <a:latin typeface="DM Sans 14pt" pitchFamily="2" charset="77"/>
                <a:cs typeface="Arial"/>
              </a:rPr>
              <a:t> </a:t>
            </a:r>
            <a:r>
              <a:rPr sz="1400" spc="-10" dirty="0">
                <a:solidFill>
                  <a:srgbClr val="233C57"/>
                </a:solidFill>
                <a:latin typeface="DM Sans 14pt" pitchFamily="2" charset="77"/>
                <a:cs typeface="Arial"/>
              </a:rPr>
              <a:t>annum</a:t>
            </a:r>
            <a:endParaRPr sz="1400" dirty="0">
              <a:latin typeface="DM Sans 14pt" pitchFamily="2" charset="77"/>
              <a:cs typeface="Arial"/>
            </a:endParaRPr>
          </a:p>
          <a:p>
            <a:pPr marL="4763">
              <a:lnSpc>
                <a:spcPct val="100000"/>
              </a:lnSpc>
              <a:spcBef>
                <a:spcPts val="420"/>
              </a:spcBef>
            </a:pPr>
            <a:r>
              <a:rPr sz="1400" b="1" spc="-10" dirty="0">
                <a:solidFill>
                  <a:srgbClr val="233C57"/>
                </a:solidFill>
                <a:latin typeface="DM Sans 14pt SemiBold" pitchFamily="2" charset="77"/>
                <a:cs typeface="Arial"/>
              </a:rPr>
              <a:t>Hours</a:t>
            </a:r>
            <a:endParaRPr sz="1400" b="1" dirty="0">
              <a:latin typeface="DM Sans 14pt SemiBold" pitchFamily="2" charset="77"/>
              <a:cs typeface="Arial"/>
            </a:endParaRPr>
          </a:p>
          <a:p>
            <a:pPr marL="4763">
              <a:lnSpc>
                <a:spcPct val="100000"/>
              </a:lnSpc>
              <a:spcBef>
                <a:spcPts val="420"/>
              </a:spcBef>
            </a:pPr>
            <a:r>
              <a:rPr lang="en-GB" sz="1400" spc="-25" dirty="0">
                <a:solidFill>
                  <a:srgbClr val="233C57"/>
                </a:solidFill>
                <a:latin typeface="DM Sans 14pt" pitchFamily="2" charset="77"/>
                <a:cs typeface="Arial"/>
              </a:rPr>
              <a:t>Full time – 35 hours per week</a:t>
            </a:r>
            <a:endParaRPr sz="1400" dirty="0">
              <a:latin typeface="DM Sans 14pt" pitchFamily="2" charset="77"/>
              <a:cs typeface="Arial"/>
            </a:endParaRPr>
          </a:p>
          <a:p>
            <a:pPr marL="4763">
              <a:lnSpc>
                <a:spcPct val="100000"/>
              </a:lnSpc>
              <a:spcBef>
                <a:spcPts val="420"/>
              </a:spcBef>
            </a:pPr>
            <a:r>
              <a:rPr sz="1400" b="1" spc="-10" dirty="0">
                <a:solidFill>
                  <a:srgbClr val="233C57"/>
                </a:solidFill>
                <a:latin typeface="DM Sans 14pt SemiBold" pitchFamily="2" charset="77"/>
                <a:cs typeface="Arial"/>
              </a:rPr>
              <a:t>Location</a:t>
            </a:r>
            <a:endParaRPr sz="1400" b="1" dirty="0">
              <a:latin typeface="DM Sans 14pt SemiBold" pitchFamily="2" charset="77"/>
              <a:cs typeface="Arial"/>
            </a:endParaRPr>
          </a:p>
          <a:p>
            <a:pPr marL="4763">
              <a:lnSpc>
                <a:spcPct val="100000"/>
              </a:lnSpc>
              <a:spcBef>
                <a:spcPts val="420"/>
              </a:spcBef>
            </a:pPr>
            <a:r>
              <a:rPr lang="en-GB" sz="1400" spc="-25" dirty="0">
                <a:solidFill>
                  <a:srgbClr val="233C57"/>
                </a:solidFill>
                <a:latin typeface="DM Sans 14pt" pitchFamily="2" charset="77"/>
                <a:cs typeface="Arial"/>
              </a:rPr>
              <a:t>Hybrid – one day per week in our Letchworth Office</a:t>
            </a:r>
            <a:endParaRPr sz="1400" dirty="0">
              <a:latin typeface="DM Sans 14pt" pitchFamily="2" charset="77"/>
              <a:cs typeface="Arial"/>
            </a:endParaRPr>
          </a:p>
        </p:txBody>
      </p:sp>
      <p:sp>
        <p:nvSpPr>
          <p:cNvPr id="8" name="Footer Placeholder 7">
            <a:extLst>
              <a:ext uri="{FF2B5EF4-FFF2-40B4-BE49-F238E27FC236}">
                <a16:creationId xmlns:a16="http://schemas.microsoft.com/office/drawing/2014/main" id="{2FB43BD7-6FF3-0BD3-ABC1-767CE66E6EA5}"/>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9" name="Slide Number Placeholder 8">
            <a:extLst>
              <a:ext uri="{FF2B5EF4-FFF2-40B4-BE49-F238E27FC236}">
                <a16:creationId xmlns:a16="http://schemas.microsoft.com/office/drawing/2014/main" id="{9249C695-5984-30DA-6423-6E9F6688F3FF}"/>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10</a:t>
            </a:fld>
            <a:endParaRPr lang="en-GB" spc="-25" dirty="0"/>
          </a:p>
        </p:txBody>
      </p:sp>
      <p:sp>
        <p:nvSpPr>
          <p:cNvPr id="10" name="Date Placeholder 9">
            <a:extLst>
              <a:ext uri="{FF2B5EF4-FFF2-40B4-BE49-F238E27FC236}">
                <a16:creationId xmlns:a16="http://schemas.microsoft.com/office/drawing/2014/main" id="{E2B92119-FC04-5E27-CFF4-07399CA983D3}"/>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Tree>
    <p:extLst>
      <p:ext uri="{BB962C8B-B14F-4D97-AF65-F5344CB8AC3E}">
        <p14:creationId xmlns:p14="http://schemas.microsoft.com/office/powerpoint/2010/main" val="370378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9ED97-D25F-25D5-0C6B-3C89E2563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93DE3-44DB-953D-FEFE-B53398072B2B}"/>
              </a:ext>
            </a:extLst>
          </p:cNvPr>
          <p:cNvSpPr>
            <a:spLocks noGrp="1"/>
          </p:cNvSpPr>
          <p:nvPr>
            <p:ph type="title"/>
          </p:nvPr>
        </p:nvSpPr>
        <p:spPr>
          <a:xfrm>
            <a:off x="571499" y="1014848"/>
            <a:ext cx="5334000" cy="1920590"/>
          </a:xfrm>
        </p:spPr>
        <p:txBody>
          <a:bodyPr/>
          <a:lstStyle/>
          <a:p>
            <a:r>
              <a:rPr lang="en-US" dirty="0"/>
              <a:t>Principal accountabilities</a:t>
            </a:r>
            <a:br>
              <a:rPr lang="en-US" dirty="0"/>
            </a:br>
            <a:endParaRPr lang="en-US" dirty="0"/>
          </a:p>
        </p:txBody>
      </p:sp>
      <p:sp>
        <p:nvSpPr>
          <p:cNvPr id="3" name="Text Placeholder 2">
            <a:extLst>
              <a:ext uri="{FF2B5EF4-FFF2-40B4-BE49-F238E27FC236}">
                <a16:creationId xmlns:a16="http://schemas.microsoft.com/office/drawing/2014/main" id="{036BB42D-5E0F-F498-F402-5EA1F12ED7BE}"/>
              </a:ext>
            </a:extLst>
          </p:cNvPr>
          <p:cNvSpPr>
            <a:spLocks noGrp="1"/>
          </p:cNvSpPr>
          <p:nvPr>
            <p:ph type="body" sz="quarter" idx="10"/>
          </p:nvPr>
        </p:nvSpPr>
        <p:spPr>
          <a:xfrm>
            <a:off x="674190" y="2321360"/>
            <a:ext cx="3681500" cy="4175502"/>
          </a:xfrm>
        </p:spPr>
        <p:txBody>
          <a:bodyPr/>
          <a:lstStyle/>
          <a:p>
            <a:r>
              <a:rPr lang="en-US" dirty="0"/>
              <a:t>The role will involve a number of tasks and accountabilities including but not limited to:</a:t>
            </a:r>
          </a:p>
          <a:p>
            <a:pPr marL="4763" lvl="3" indent="0">
              <a:buNone/>
            </a:pPr>
            <a:r>
              <a:rPr lang="en-GB" b="1" dirty="0"/>
              <a:t>Organisation and development of education programmes:</a:t>
            </a:r>
          </a:p>
          <a:p>
            <a:pPr lvl="3"/>
            <a:r>
              <a:rPr lang="en-GB" dirty="0"/>
              <a:t>Provide support within the Education team to schedule, design, organise, implement, review and improve educational programmes to enable the continuing development of health and social care professionals working with MS. </a:t>
            </a:r>
          </a:p>
          <a:p>
            <a:pPr lvl="3"/>
            <a:r>
              <a:rPr lang="en-GB" dirty="0"/>
              <a:t>The range of programmes organised include, but are not limited to: </a:t>
            </a:r>
          </a:p>
          <a:p>
            <a:pPr lvl="3"/>
            <a:r>
              <a:rPr lang="en-GB" dirty="0"/>
              <a:t>Organisation and support of our Development  Module for new in post MS specialists.</a:t>
            </a:r>
          </a:p>
          <a:p>
            <a:pPr lvl="3"/>
            <a:r>
              <a:rPr lang="en-GB" dirty="0"/>
              <a:t>Supporting the MS Trust’s annual conference</a:t>
            </a:r>
          </a:p>
          <a:p>
            <a:pPr lvl="3"/>
            <a:r>
              <a:rPr lang="en-GB" dirty="0"/>
              <a:t>Supporting other educational events as they evolve</a:t>
            </a:r>
          </a:p>
          <a:p>
            <a:pPr lvl="3"/>
            <a:r>
              <a:rPr lang="en-GB" dirty="0"/>
              <a:t>Regular updates of database ensuring GDPR compliance	</a:t>
            </a:r>
            <a:endParaRPr lang="en-US" dirty="0"/>
          </a:p>
        </p:txBody>
      </p:sp>
      <p:sp>
        <p:nvSpPr>
          <p:cNvPr id="4" name="Text Placeholder 3">
            <a:extLst>
              <a:ext uri="{FF2B5EF4-FFF2-40B4-BE49-F238E27FC236}">
                <a16:creationId xmlns:a16="http://schemas.microsoft.com/office/drawing/2014/main" id="{EB71E4B6-E0FE-0988-AD83-B8BAFCC495EE}"/>
              </a:ext>
            </a:extLst>
          </p:cNvPr>
          <p:cNvSpPr>
            <a:spLocks noGrp="1"/>
          </p:cNvSpPr>
          <p:nvPr>
            <p:ph type="body" sz="quarter" idx="11"/>
          </p:nvPr>
        </p:nvSpPr>
        <p:spPr>
          <a:xfrm>
            <a:off x="4355690" y="2321360"/>
            <a:ext cx="4936780" cy="4231928"/>
          </a:xfrm>
        </p:spPr>
        <p:txBody>
          <a:bodyPr/>
          <a:lstStyle/>
          <a:p>
            <a:pPr marL="4763" lvl="3" indent="0">
              <a:spcAft>
                <a:spcPts val="0"/>
              </a:spcAft>
              <a:buNone/>
            </a:pPr>
            <a:r>
              <a:rPr lang="en-GB" dirty="0"/>
              <a:t>For each programme to facilitate:</a:t>
            </a:r>
          </a:p>
          <a:p>
            <a:pPr marL="409575" lvl="4" indent="-228600">
              <a:spcAft>
                <a:spcPts val="0"/>
              </a:spcAft>
              <a:buFont typeface="+mj-lt"/>
              <a:buAutoNum type="arabicPeriod"/>
            </a:pPr>
            <a:r>
              <a:rPr lang="en-GB" dirty="0"/>
              <a:t>speaker and delegate liaison</a:t>
            </a:r>
          </a:p>
          <a:p>
            <a:pPr marL="409575" lvl="4" indent="-228600">
              <a:spcAft>
                <a:spcPts val="0"/>
              </a:spcAft>
              <a:buFont typeface="+mj-lt"/>
              <a:buAutoNum type="arabicPeriod"/>
            </a:pPr>
            <a:r>
              <a:rPr lang="en-GB" dirty="0"/>
              <a:t>contact for external suppliers </a:t>
            </a:r>
          </a:p>
          <a:p>
            <a:pPr marL="409575" lvl="4" indent="-228600">
              <a:spcAft>
                <a:spcPts val="0"/>
              </a:spcAft>
              <a:buFont typeface="+mj-lt"/>
              <a:buAutoNum type="arabicPeriod"/>
            </a:pPr>
            <a:r>
              <a:rPr lang="en-GB" dirty="0"/>
              <a:t>co-ordination of mailings and promotion of event</a:t>
            </a:r>
          </a:p>
          <a:p>
            <a:pPr marL="409575" lvl="4" indent="-228600">
              <a:spcAft>
                <a:spcPts val="0"/>
              </a:spcAft>
              <a:buFont typeface="+mj-lt"/>
              <a:buAutoNum type="arabicPeriod"/>
            </a:pPr>
            <a:r>
              <a:rPr lang="en-GB" dirty="0"/>
              <a:t>liaison with meeting ‘chairs’; preparing chairing notes as appropriate</a:t>
            </a:r>
          </a:p>
          <a:p>
            <a:pPr marL="409575" lvl="4" indent="-228600">
              <a:spcAft>
                <a:spcPts val="0"/>
              </a:spcAft>
              <a:buFont typeface="+mj-lt"/>
              <a:buAutoNum type="arabicPeriod"/>
            </a:pPr>
            <a:r>
              <a:rPr lang="en-GB" dirty="0"/>
              <a:t>preparing documents for internal staff briefing </a:t>
            </a:r>
          </a:p>
          <a:p>
            <a:pPr marL="409575" lvl="4" indent="-228600">
              <a:spcAft>
                <a:spcPts val="0"/>
              </a:spcAft>
              <a:buFont typeface="+mj-lt"/>
              <a:buAutoNum type="arabicPeriod"/>
            </a:pPr>
            <a:r>
              <a:rPr lang="en-GB" dirty="0"/>
              <a:t>liaison with venue staff to ensure smooth running of events</a:t>
            </a:r>
          </a:p>
          <a:p>
            <a:pPr marL="409575" lvl="4" indent="-228600">
              <a:spcAft>
                <a:spcPts val="0"/>
              </a:spcAft>
              <a:buFont typeface="+mj-lt"/>
              <a:buAutoNum type="arabicPeriod"/>
            </a:pPr>
            <a:r>
              <a:rPr lang="en-GB" dirty="0"/>
              <a:t>liaison with finance to process expenses and raise invoices </a:t>
            </a:r>
          </a:p>
          <a:p>
            <a:pPr marL="409575" lvl="4" indent="-228600">
              <a:spcAft>
                <a:spcPts val="0"/>
              </a:spcAft>
              <a:buFont typeface="+mj-lt"/>
              <a:buAutoNum type="arabicPeriod"/>
            </a:pPr>
            <a:endParaRPr lang="en-GB" dirty="0"/>
          </a:p>
          <a:p>
            <a:pPr lvl="3">
              <a:spcAft>
                <a:spcPts val="0"/>
              </a:spcAft>
            </a:pPr>
            <a:r>
              <a:rPr lang="en-GB" dirty="0"/>
              <a:t>Ensuring the health professionals’ web pages are up to date, including education activities, health professionals’ programmes and Therapists in MS (</a:t>
            </a:r>
            <a:r>
              <a:rPr lang="en-GB" dirty="0" err="1"/>
              <a:t>TiMS</a:t>
            </a:r>
            <a:r>
              <a:rPr lang="en-GB" dirty="0"/>
              <a:t>)</a:t>
            </a:r>
          </a:p>
          <a:p>
            <a:pPr lvl="3">
              <a:spcAft>
                <a:spcPts val="0"/>
              </a:spcAft>
            </a:pPr>
            <a:endParaRPr lang="en-GB" dirty="0"/>
          </a:p>
          <a:p>
            <a:pPr lvl="3">
              <a:spcAft>
                <a:spcPts val="0"/>
              </a:spcAft>
            </a:pPr>
            <a:r>
              <a:rPr lang="en-GB" dirty="0"/>
              <a:t>Onsite support to ensure smooth running of events</a:t>
            </a:r>
          </a:p>
          <a:p>
            <a:pPr lvl="3">
              <a:spcAft>
                <a:spcPts val="0"/>
              </a:spcAft>
            </a:pPr>
            <a:endParaRPr lang="en-GB" dirty="0"/>
          </a:p>
          <a:p>
            <a:pPr lvl="3">
              <a:spcAft>
                <a:spcPts val="0"/>
              </a:spcAft>
            </a:pPr>
            <a:r>
              <a:rPr lang="en-GB" dirty="0"/>
              <a:t>Co-ordination of delegate packs and materials</a:t>
            </a:r>
          </a:p>
          <a:p>
            <a:pPr lvl="3">
              <a:spcAft>
                <a:spcPts val="0"/>
              </a:spcAft>
            </a:pPr>
            <a:endParaRPr lang="en-GB" dirty="0"/>
          </a:p>
          <a:p>
            <a:pPr lvl="3">
              <a:spcAft>
                <a:spcPts val="0"/>
              </a:spcAft>
            </a:pPr>
            <a:r>
              <a:rPr lang="en-GB" dirty="0"/>
              <a:t>Respond to student queries</a:t>
            </a:r>
          </a:p>
          <a:p>
            <a:pPr lvl="3">
              <a:spcAft>
                <a:spcPts val="0"/>
              </a:spcAft>
            </a:pPr>
            <a:endParaRPr lang="en-GB" dirty="0"/>
          </a:p>
          <a:p>
            <a:pPr lvl="3">
              <a:spcAft>
                <a:spcPts val="0"/>
              </a:spcAft>
            </a:pPr>
            <a:r>
              <a:rPr lang="en-GB" dirty="0"/>
              <a:t>Helping to identify and implement changes to improve educational programmes</a:t>
            </a:r>
          </a:p>
          <a:p>
            <a:pPr lvl="3">
              <a:spcAft>
                <a:spcPts val="0"/>
              </a:spcAft>
            </a:pPr>
            <a:endParaRPr lang="en-GB" dirty="0"/>
          </a:p>
          <a:p>
            <a:pPr lvl="3">
              <a:spcAft>
                <a:spcPts val="0"/>
              </a:spcAft>
            </a:pPr>
            <a:r>
              <a:rPr lang="en-GB" dirty="0"/>
              <a:t>Keeping a record of stakeholder engagement for MS Trust’s education projects, including conference and Development Module speaker liaison</a:t>
            </a:r>
          </a:p>
          <a:p>
            <a:pPr marL="4763" lvl="3" indent="0">
              <a:spcAft>
                <a:spcPts val="0"/>
              </a:spcAft>
              <a:buNone/>
            </a:pPr>
            <a:endParaRPr lang="en-GB" dirty="0"/>
          </a:p>
        </p:txBody>
      </p:sp>
      <p:sp>
        <p:nvSpPr>
          <p:cNvPr id="5" name="Text Placeholder 4">
            <a:extLst>
              <a:ext uri="{FF2B5EF4-FFF2-40B4-BE49-F238E27FC236}">
                <a16:creationId xmlns:a16="http://schemas.microsoft.com/office/drawing/2014/main" id="{838230D9-0F2A-73D5-4D6D-2E128B16163C}"/>
              </a:ext>
            </a:extLst>
          </p:cNvPr>
          <p:cNvSpPr>
            <a:spLocks noGrp="1"/>
          </p:cNvSpPr>
          <p:nvPr>
            <p:ph type="body" sz="quarter" idx="12"/>
          </p:nvPr>
        </p:nvSpPr>
        <p:spPr>
          <a:xfrm>
            <a:off x="6508639" y="1478879"/>
            <a:ext cx="2622662" cy="169277"/>
          </a:xfrm>
        </p:spPr>
        <p:txBody>
          <a:bodyPr/>
          <a:lstStyle/>
          <a:p>
            <a:pPr lvl="3"/>
            <a:r>
              <a:rPr lang="en-GB" dirty="0"/>
              <a:t>.</a:t>
            </a:r>
          </a:p>
        </p:txBody>
      </p:sp>
      <p:sp>
        <p:nvSpPr>
          <p:cNvPr id="8" name="Footer Placeholder 7">
            <a:extLst>
              <a:ext uri="{FF2B5EF4-FFF2-40B4-BE49-F238E27FC236}">
                <a16:creationId xmlns:a16="http://schemas.microsoft.com/office/drawing/2014/main" id="{75EBA639-D1D2-B49D-DE15-90D791A435C1}"/>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dirty="0"/>
              <a:t>Recruitment</a:t>
            </a:r>
            <a:r>
              <a:rPr lang="en-GB" spc="80" dirty="0"/>
              <a:t> </a:t>
            </a:r>
            <a:r>
              <a:rPr lang="en-GB" spc="10" dirty="0"/>
              <a:t>pack</a:t>
            </a:r>
            <a:r>
              <a:rPr lang="en-GB" spc="445" dirty="0"/>
              <a:t> </a:t>
            </a:r>
            <a:r>
              <a:rPr lang="en-GB" spc="10" dirty="0"/>
              <a:t>|</a:t>
            </a:r>
            <a:r>
              <a:rPr lang="en-GB" spc="450" dirty="0"/>
              <a:t> </a:t>
            </a:r>
            <a:r>
              <a:rPr lang="en-GB" spc="10" dirty="0"/>
              <a:t>Information</a:t>
            </a:r>
            <a:r>
              <a:rPr lang="en-GB" spc="80" dirty="0"/>
              <a:t> </a:t>
            </a:r>
            <a:r>
              <a:rPr lang="en-GB" spc="10" dirty="0"/>
              <a:t>for</a:t>
            </a:r>
            <a:r>
              <a:rPr lang="en-GB" spc="85" dirty="0"/>
              <a:t> </a:t>
            </a:r>
            <a:r>
              <a:rPr lang="en-GB" spc="-10" dirty="0"/>
              <a:t>applicants</a:t>
            </a:r>
          </a:p>
        </p:txBody>
      </p:sp>
      <p:sp>
        <p:nvSpPr>
          <p:cNvPr id="9" name="Slide Number Placeholder 8">
            <a:extLst>
              <a:ext uri="{FF2B5EF4-FFF2-40B4-BE49-F238E27FC236}">
                <a16:creationId xmlns:a16="http://schemas.microsoft.com/office/drawing/2014/main" id="{DD991505-F36C-4B9D-C299-D6C0A03FF58D}"/>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11</a:t>
            </a:fld>
            <a:endParaRPr lang="en-GB" spc="-25" dirty="0"/>
          </a:p>
        </p:txBody>
      </p:sp>
      <p:sp>
        <p:nvSpPr>
          <p:cNvPr id="10" name="Date Placeholder 9">
            <a:extLst>
              <a:ext uri="{FF2B5EF4-FFF2-40B4-BE49-F238E27FC236}">
                <a16:creationId xmlns:a16="http://schemas.microsoft.com/office/drawing/2014/main" id="{76F76FFC-F1E3-4A32-DE4D-8446D100C9C5}"/>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11" name="object 22">
            <a:extLst>
              <a:ext uri="{FF2B5EF4-FFF2-40B4-BE49-F238E27FC236}">
                <a16:creationId xmlns:a16="http://schemas.microsoft.com/office/drawing/2014/main" id="{DF5D5D0B-A2BC-6289-14B4-E6698E8C76D1}"/>
              </a:ext>
            </a:extLst>
          </p:cNvPr>
          <p:cNvSpPr txBox="1">
            <a:spLocks/>
          </p:cNvSpPr>
          <p:nvPr/>
        </p:nvSpPr>
        <p:spPr>
          <a:xfrm>
            <a:off x="6833419" y="406396"/>
            <a:ext cx="245905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dirty="0">
                <a:solidFill>
                  <a:schemeClr val="bg1"/>
                </a:solidFill>
                <a:latin typeface="DM Sans 14pt SemiBold" pitchFamily="2" charset="77"/>
              </a:rPr>
              <a:t>Senior Health Education Officer</a:t>
            </a:r>
          </a:p>
        </p:txBody>
      </p:sp>
    </p:spTree>
    <p:extLst>
      <p:ext uri="{BB962C8B-B14F-4D97-AF65-F5344CB8AC3E}">
        <p14:creationId xmlns:p14="http://schemas.microsoft.com/office/powerpoint/2010/main" val="393757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40B7-520F-0569-E735-E9DA65555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BDF94-1460-18C2-2497-6B1EFCCBDAA9}"/>
              </a:ext>
            </a:extLst>
          </p:cNvPr>
          <p:cNvSpPr>
            <a:spLocks noGrp="1"/>
          </p:cNvSpPr>
          <p:nvPr>
            <p:ph type="title"/>
          </p:nvPr>
        </p:nvSpPr>
        <p:spPr>
          <a:xfrm>
            <a:off x="551940" y="948800"/>
            <a:ext cx="5334000" cy="1920590"/>
          </a:xfrm>
        </p:spPr>
        <p:txBody>
          <a:bodyPr/>
          <a:lstStyle/>
          <a:p>
            <a:r>
              <a:rPr lang="en-US" dirty="0"/>
              <a:t>Principal accountabilities</a:t>
            </a:r>
            <a:br>
              <a:rPr lang="en-US" dirty="0"/>
            </a:br>
            <a:endParaRPr lang="en-US" dirty="0"/>
          </a:p>
        </p:txBody>
      </p:sp>
      <p:sp>
        <p:nvSpPr>
          <p:cNvPr id="3" name="Text Placeholder 2">
            <a:extLst>
              <a:ext uri="{FF2B5EF4-FFF2-40B4-BE49-F238E27FC236}">
                <a16:creationId xmlns:a16="http://schemas.microsoft.com/office/drawing/2014/main" id="{DE406352-90DE-83EC-CBB4-DBEB9A0B1520}"/>
              </a:ext>
            </a:extLst>
          </p:cNvPr>
          <p:cNvSpPr>
            <a:spLocks noGrp="1"/>
          </p:cNvSpPr>
          <p:nvPr>
            <p:ph type="body" sz="quarter" idx="10"/>
          </p:nvPr>
        </p:nvSpPr>
        <p:spPr>
          <a:xfrm>
            <a:off x="571499" y="2302907"/>
            <a:ext cx="2956181" cy="3349635"/>
          </a:xfrm>
        </p:spPr>
        <p:txBody>
          <a:bodyPr/>
          <a:lstStyle/>
          <a:p>
            <a:pPr marL="4763" lvl="3" indent="0">
              <a:buNone/>
            </a:pPr>
            <a:r>
              <a:rPr lang="en-GB" b="1" dirty="0"/>
              <a:t>Co-ordination of Health Professional projects: </a:t>
            </a:r>
          </a:p>
          <a:p>
            <a:pPr lvl="3"/>
            <a:r>
              <a:rPr lang="en-GB" dirty="0"/>
              <a:t>Organise, minute and, where required, lead meetings with NHS sites on MS Specialist Nurse and AMSC programmes. Liaise with relevant stakeholders, including the finance team.</a:t>
            </a:r>
          </a:p>
          <a:p>
            <a:pPr lvl="3"/>
            <a:r>
              <a:rPr lang="en-GB" dirty="0"/>
              <a:t>Create and maintain a comprehensive and accurate system, including project plans, for documenting all support given to health professionals through the sites programmes.</a:t>
            </a:r>
          </a:p>
          <a:p>
            <a:pPr lvl="3"/>
            <a:r>
              <a:rPr lang="en-GB" dirty="0"/>
              <a:t>Collate and analyse the data to demonstrate the impact of the AMSC roles. Identify and implement changes to data collection methods to ensure that programmes are evidence-based.</a:t>
            </a:r>
          </a:p>
          <a:p>
            <a:pPr lvl="3"/>
            <a:r>
              <a:rPr lang="en-GB" dirty="0"/>
              <a:t>Organise and minute </a:t>
            </a:r>
            <a:r>
              <a:rPr lang="en-GB" dirty="0" err="1"/>
              <a:t>TiMS</a:t>
            </a:r>
            <a:r>
              <a:rPr lang="en-GB" dirty="0"/>
              <a:t> meetings, including a once a year in-person meeting.</a:t>
            </a:r>
          </a:p>
          <a:p>
            <a:pPr marL="4763" lvl="3" indent="0">
              <a:buNone/>
            </a:pPr>
            <a:endParaRPr lang="en-GB" dirty="0"/>
          </a:p>
        </p:txBody>
      </p:sp>
      <p:sp>
        <p:nvSpPr>
          <p:cNvPr id="4" name="Text Placeholder 3">
            <a:extLst>
              <a:ext uri="{FF2B5EF4-FFF2-40B4-BE49-F238E27FC236}">
                <a16:creationId xmlns:a16="http://schemas.microsoft.com/office/drawing/2014/main" id="{9332BD7B-69D6-9A0A-D737-21F22B6FA87B}"/>
              </a:ext>
            </a:extLst>
          </p:cNvPr>
          <p:cNvSpPr>
            <a:spLocks noGrp="1"/>
          </p:cNvSpPr>
          <p:nvPr>
            <p:ph type="body" sz="quarter" idx="11"/>
          </p:nvPr>
        </p:nvSpPr>
        <p:spPr>
          <a:xfrm>
            <a:off x="3547239" y="2302907"/>
            <a:ext cx="2754689" cy="3857466"/>
          </a:xfrm>
        </p:spPr>
        <p:txBody>
          <a:bodyPr/>
          <a:lstStyle/>
          <a:p>
            <a:pPr marL="4763" lvl="3" indent="0">
              <a:buNone/>
            </a:pPr>
            <a:r>
              <a:rPr lang="en-GB" dirty="0"/>
              <a:t>S</a:t>
            </a:r>
            <a:r>
              <a:rPr lang="en-GB" b="1" dirty="0"/>
              <a:t>upport for health and social care professionals</a:t>
            </a:r>
            <a:r>
              <a:rPr lang="en-GB" dirty="0"/>
              <a:t>:</a:t>
            </a:r>
          </a:p>
          <a:p>
            <a:pPr lvl="3"/>
            <a:r>
              <a:rPr lang="en-GB" dirty="0"/>
              <a:t>Be a first point of contact for professionals contacting the MS Trust, introducing them to the support the MS Trust can offer, handling enquiries and sourcing appropriate support and information.</a:t>
            </a:r>
          </a:p>
          <a:p>
            <a:pPr lvl="3"/>
            <a:r>
              <a:rPr lang="en-GB" dirty="0"/>
              <a:t>Develop and maintain links to MS therapy professionals across the UK, and their professional groups.</a:t>
            </a:r>
          </a:p>
          <a:p>
            <a:pPr lvl="3"/>
            <a:r>
              <a:rPr lang="en-GB" dirty="0"/>
              <a:t>Ensure that accurate data records for health and social care professionals   and educational programmes are kept, in compliance with GDPR. </a:t>
            </a:r>
          </a:p>
          <a:p>
            <a:pPr lvl="3"/>
            <a:r>
              <a:rPr lang="en-GB" dirty="0"/>
              <a:t>Create regular mailings for health professionals via </a:t>
            </a:r>
            <a:r>
              <a:rPr lang="en-GB" dirty="0" err="1"/>
              <a:t>DotDigital</a:t>
            </a:r>
            <a:r>
              <a:rPr lang="en-GB" dirty="0"/>
              <a:t>.</a:t>
            </a:r>
          </a:p>
          <a:p>
            <a:pPr lvl="3"/>
            <a:r>
              <a:rPr lang="en-GB" dirty="0"/>
              <a:t>Identify changes and update the website accordingly in relation to the above programmes.</a:t>
            </a:r>
          </a:p>
        </p:txBody>
      </p:sp>
      <p:sp>
        <p:nvSpPr>
          <p:cNvPr id="5" name="Text Placeholder 4">
            <a:extLst>
              <a:ext uri="{FF2B5EF4-FFF2-40B4-BE49-F238E27FC236}">
                <a16:creationId xmlns:a16="http://schemas.microsoft.com/office/drawing/2014/main" id="{84EF1256-133C-6A60-1DD6-909960F48348}"/>
              </a:ext>
            </a:extLst>
          </p:cNvPr>
          <p:cNvSpPr>
            <a:spLocks noGrp="1"/>
          </p:cNvSpPr>
          <p:nvPr>
            <p:ph type="body" sz="quarter" idx="12"/>
          </p:nvPr>
        </p:nvSpPr>
        <p:spPr>
          <a:xfrm>
            <a:off x="6397157" y="2302907"/>
            <a:ext cx="2754689" cy="3857466"/>
          </a:xfrm>
        </p:spPr>
        <p:txBody>
          <a:bodyPr/>
          <a:lstStyle/>
          <a:p>
            <a:pPr marL="4763" lvl="3" indent="0">
              <a:buNone/>
            </a:pPr>
            <a:r>
              <a:rPr lang="en-GB" b="1" dirty="0"/>
              <a:t>Other responsibilities</a:t>
            </a:r>
            <a:endParaRPr lang="en-GB" dirty="0"/>
          </a:p>
          <a:p>
            <a:pPr lvl="3"/>
            <a:r>
              <a:rPr lang="en-GB" dirty="0"/>
              <a:t>Develop good working relationships with all MS Trust staff, to ensure that when support from, or to, the wider team is needed, it is offered.</a:t>
            </a:r>
          </a:p>
          <a:p>
            <a:pPr lvl="3"/>
            <a:r>
              <a:rPr lang="en-GB" dirty="0"/>
              <a:t>Work in partnership across the education team to provide support for programmes and projects as required.</a:t>
            </a:r>
          </a:p>
          <a:p>
            <a:pPr lvl="3"/>
            <a:r>
              <a:rPr lang="en-GB" dirty="0"/>
              <a:t>Any other duties within the post-holder’s skills and abilities as may reasonably be required.</a:t>
            </a:r>
          </a:p>
          <a:p>
            <a:pPr lvl="3"/>
            <a:r>
              <a:rPr lang="en-GB" dirty="0"/>
              <a:t>Able to attend meetings and education events at different sites, this may involve transporting education equipment and resources between the office and the venue.</a:t>
            </a:r>
          </a:p>
          <a:p>
            <a:pPr lvl="3"/>
            <a:r>
              <a:rPr lang="en-GB" dirty="0"/>
              <a:t>Support research – such as send questionnaires out to stakeholders, ensuring compliance with GDPR. Compile responses and support data analysis as necessary.</a:t>
            </a:r>
          </a:p>
        </p:txBody>
      </p:sp>
      <p:sp>
        <p:nvSpPr>
          <p:cNvPr id="8" name="Footer Placeholder 7">
            <a:extLst>
              <a:ext uri="{FF2B5EF4-FFF2-40B4-BE49-F238E27FC236}">
                <a16:creationId xmlns:a16="http://schemas.microsoft.com/office/drawing/2014/main" id="{ADD57991-E81F-37AE-6BE6-2ACAA532A69E}"/>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dirty="0"/>
              <a:t>Recruitment</a:t>
            </a:r>
            <a:r>
              <a:rPr lang="en-GB" spc="80" dirty="0"/>
              <a:t> </a:t>
            </a:r>
            <a:r>
              <a:rPr lang="en-GB" spc="10" dirty="0"/>
              <a:t>pack</a:t>
            </a:r>
            <a:r>
              <a:rPr lang="en-GB" spc="445" dirty="0"/>
              <a:t> </a:t>
            </a:r>
            <a:r>
              <a:rPr lang="en-GB" spc="10" dirty="0"/>
              <a:t>|</a:t>
            </a:r>
            <a:r>
              <a:rPr lang="en-GB" spc="450" dirty="0"/>
              <a:t> </a:t>
            </a:r>
            <a:r>
              <a:rPr lang="en-GB" spc="10" dirty="0"/>
              <a:t>Information</a:t>
            </a:r>
            <a:r>
              <a:rPr lang="en-GB" spc="80" dirty="0"/>
              <a:t> </a:t>
            </a:r>
            <a:r>
              <a:rPr lang="en-GB" spc="10" dirty="0"/>
              <a:t>for</a:t>
            </a:r>
            <a:r>
              <a:rPr lang="en-GB" spc="85" dirty="0"/>
              <a:t> </a:t>
            </a:r>
            <a:r>
              <a:rPr lang="en-GB" spc="-10" dirty="0"/>
              <a:t>applicants</a:t>
            </a:r>
          </a:p>
        </p:txBody>
      </p:sp>
      <p:sp>
        <p:nvSpPr>
          <p:cNvPr id="9" name="Slide Number Placeholder 8">
            <a:extLst>
              <a:ext uri="{FF2B5EF4-FFF2-40B4-BE49-F238E27FC236}">
                <a16:creationId xmlns:a16="http://schemas.microsoft.com/office/drawing/2014/main" id="{0AB7C7EA-2A9F-2905-019E-2C6122C0167C}"/>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12</a:t>
            </a:fld>
            <a:endParaRPr lang="en-GB" spc="-25" dirty="0"/>
          </a:p>
        </p:txBody>
      </p:sp>
      <p:sp>
        <p:nvSpPr>
          <p:cNvPr id="10" name="Date Placeholder 9">
            <a:extLst>
              <a:ext uri="{FF2B5EF4-FFF2-40B4-BE49-F238E27FC236}">
                <a16:creationId xmlns:a16="http://schemas.microsoft.com/office/drawing/2014/main" id="{4EE2FA7D-DE68-F547-4012-43C629D5B8F4}"/>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11" name="object 22">
            <a:extLst>
              <a:ext uri="{FF2B5EF4-FFF2-40B4-BE49-F238E27FC236}">
                <a16:creationId xmlns:a16="http://schemas.microsoft.com/office/drawing/2014/main" id="{11D2D2F6-ABA8-8A6F-78AF-E72BC22AAD1D}"/>
              </a:ext>
            </a:extLst>
          </p:cNvPr>
          <p:cNvSpPr txBox="1">
            <a:spLocks/>
          </p:cNvSpPr>
          <p:nvPr/>
        </p:nvSpPr>
        <p:spPr>
          <a:xfrm>
            <a:off x="6833419" y="406396"/>
            <a:ext cx="245905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dirty="0">
                <a:solidFill>
                  <a:schemeClr val="bg1"/>
                </a:solidFill>
                <a:latin typeface="DM Sans 14pt SemiBold" pitchFamily="2" charset="77"/>
              </a:rPr>
              <a:t>Senior Health Education Officer</a:t>
            </a:r>
          </a:p>
        </p:txBody>
      </p:sp>
    </p:spTree>
    <p:extLst>
      <p:ext uri="{BB962C8B-B14F-4D97-AF65-F5344CB8AC3E}">
        <p14:creationId xmlns:p14="http://schemas.microsoft.com/office/powerpoint/2010/main" val="40620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9532-823C-3308-7CCE-3F63907C3FED}"/>
              </a:ext>
            </a:extLst>
          </p:cNvPr>
          <p:cNvSpPr>
            <a:spLocks noGrp="1"/>
          </p:cNvSpPr>
          <p:nvPr>
            <p:ph type="title"/>
          </p:nvPr>
        </p:nvSpPr>
        <p:spPr>
          <a:xfrm>
            <a:off x="571498" y="1014848"/>
            <a:ext cx="8343901" cy="646395"/>
          </a:xfrm>
        </p:spPr>
        <p:txBody>
          <a:bodyPr/>
          <a:lstStyle/>
          <a:p>
            <a:r>
              <a:rPr lang="en-US" dirty="0"/>
              <a:t>Key relationships</a:t>
            </a:r>
          </a:p>
        </p:txBody>
      </p:sp>
      <p:sp>
        <p:nvSpPr>
          <p:cNvPr id="3" name="Text Placeholder 2">
            <a:extLst>
              <a:ext uri="{FF2B5EF4-FFF2-40B4-BE49-F238E27FC236}">
                <a16:creationId xmlns:a16="http://schemas.microsoft.com/office/drawing/2014/main" id="{4F916F73-449D-6211-373A-D506C9D0C275}"/>
              </a:ext>
            </a:extLst>
          </p:cNvPr>
          <p:cNvSpPr>
            <a:spLocks noGrp="1"/>
          </p:cNvSpPr>
          <p:nvPr>
            <p:ph type="body" sz="quarter" idx="10"/>
          </p:nvPr>
        </p:nvSpPr>
        <p:spPr>
          <a:xfrm>
            <a:off x="584200" y="1585633"/>
            <a:ext cx="7632874" cy="246221"/>
          </a:xfrm>
        </p:spPr>
        <p:txBody>
          <a:bodyPr/>
          <a:lstStyle/>
          <a:p>
            <a:r>
              <a:rPr lang="en-US" dirty="0"/>
              <a:t>The post holder will be expected to work with others as shown below:</a:t>
            </a:r>
          </a:p>
        </p:txBody>
      </p:sp>
      <p:sp>
        <p:nvSpPr>
          <p:cNvPr id="6" name="Date Placeholder 5">
            <a:extLst>
              <a:ext uri="{FF2B5EF4-FFF2-40B4-BE49-F238E27FC236}">
                <a16:creationId xmlns:a16="http://schemas.microsoft.com/office/drawing/2014/main" id="{BBB3DF08-A98D-3CAF-011A-BAC99F52C806}"/>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7" name="Footer Placeholder 6">
            <a:extLst>
              <a:ext uri="{FF2B5EF4-FFF2-40B4-BE49-F238E27FC236}">
                <a16:creationId xmlns:a16="http://schemas.microsoft.com/office/drawing/2014/main" id="{28C08E82-9F98-86A3-57A8-E9A9F67E79F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8" name="Slide Number Placeholder 7">
            <a:extLst>
              <a:ext uri="{FF2B5EF4-FFF2-40B4-BE49-F238E27FC236}">
                <a16:creationId xmlns:a16="http://schemas.microsoft.com/office/drawing/2014/main" id="{AD98EA57-B4A6-00E1-CEDB-7B7DC28812DA}"/>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13</a:t>
            </a:fld>
            <a:endParaRPr lang="en-GB" spc="-25" dirty="0"/>
          </a:p>
        </p:txBody>
      </p:sp>
      <p:graphicFrame>
        <p:nvGraphicFramePr>
          <p:cNvPr id="9" name="object 7">
            <a:extLst>
              <a:ext uri="{FF2B5EF4-FFF2-40B4-BE49-F238E27FC236}">
                <a16:creationId xmlns:a16="http://schemas.microsoft.com/office/drawing/2014/main" id="{C504A98C-D8E7-896F-C890-8275E4E54CFA}"/>
              </a:ext>
            </a:extLst>
          </p:cNvPr>
          <p:cNvGraphicFramePr>
            <a:graphicFrameLocks noGrp="1"/>
          </p:cNvGraphicFramePr>
          <p:nvPr>
            <p:extLst>
              <p:ext uri="{D42A27DB-BD31-4B8C-83A1-F6EECF244321}">
                <p14:modId xmlns:p14="http://schemas.microsoft.com/office/powerpoint/2010/main" val="3939224484"/>
              </p:ext>
            </p:extLst>
          </p:nvPr>
        </p:nvGraphicFramePr>
        <p:xfrm>
          <a:off x="571498" y="1920664"/>
          <a:ext cx="8570850" cy="2349112"/>
        </p:xfrm>
        <a:graphic>
          <a:graphicData uri="http://schemas.openxmlformats.org/drawingml/2006/table">
            <a:tbl>
              <a:tblPr firstRow="1" bandRow="1">
                <a:tableStyleId>{2D5ABB26-0587-4C30-8999-92F81FD0307C}</a:tableStyleId>
              </a:tblPr>
              <a:tblGrid>
                <a:gridCol w="3122956">
                  <a:extLst>
                    <a:ext uri="{9D8B030D-6E8A-4147-A177-3AD203B41FA5}">
                      <a16:colId xmlns:a16="http://schemas.microsoft.com/office/drawing/2014/main" val="20000"/>
                    </a:ext>
                  </a:extLst>
                </a:gridCol>
                <a:gridCol w="5447894">
                  <a:extLst>
                    <a:ext uri="{9D8B030D-6E8A-4147-A177-3AD203B41FA5}">
                      <a16:colId xmlns:a16="http://schemas.microsoft.com/office/drawing/2014/main" val="20001"/>
                    </a:ext>
                  </a:extLst>
                </a:gridCol>
              </a:tblGrid>
              <a:tr h="228212">
                <a:tc>
                  <a:txBody>
                    <a:bodyPr/>
                    <a:lstStyle/>
                    <a:p>
                      <a:pPr marL="50800">
                        <a:lnSpc>
                          <a:spcPct val="100000"/>
                        </a:lnSpc>
                        <a:spcBef>
                          <a:spcPts val="400"/>
                        </a:spcBef>
                      </a:pPr>
                      <a:r>
                        <a:rPr sz="1100" b="1" spc="0" baseline="0" dirty="0">
                          <a:solidFill>
                            <a:srgbClr val="FFFFFF"/>
                          </a:solidFill>
                          <a:latin typeface="DM Sans 14pt"/>
                          <a:cs typeface="Arial"/>
                        </a:rPr>
                        <a:t>Internal</a:t>
                      </a:r>
                      <a:endParaRPr sz="1100" spc="0" baseline="0" dirty="0">
                        <a:latin typeface="DM Sans 14pt"/>
                        <a:cs typeface="Arial"/>
                      </a:endParaRPr>
                    </a:p>
                  </a:txBody>
                  <a:tcPr marL="0" marR="0" marT="50800" marB="0">
                    <a:solidFill>
                      <a:srgbClr val="0A2645"/>
                    </a:solidFill>
                  </a:tcPr>
                </a:tc>
                <a:tc>
                  <a:txBody>
                    <a:bodyPr/>
                    <a:lstStyle/>
                    <a:p>
                      <a:pPr marL="50800">
                        <a:lnSpc>
                          <a:spcPct val="100000"/>
                        </a:lnSpc>
                        <a:spcBef>
                          <a:spcPts val="400"/>
                        </a:spcBef>
                      </a:pPr>
                      <a:r>
                        <a:rPr sz="1050" b="1" spc="0" baseline="0" dirty="0">
                          <a:solidFill>
                            <a:srgbClr val="FFFFFF"/>
                          </a:solidFill>
                          <a:latin typeface="DM Sans 14pt"/>
                          <a:cs typeface="Arial"/>
                        </a:rPr>
                        <a:t>Nature</a:t>
                      </a:r>
                      <a:endParaRPr sz="1050" spc="0" baseline="0">
                        <a:latin typeface="DM Sans 14pt"/>
                        <a:cs typeface="Arial"/>
                      </a:endParaRPr>
                    </a:p>
                  </a:txBody>
                  <a:tcPr marL="0" marR="0" marT="50800" marB="0">
                    <a:solidFill>
                      <a:srgbClr val="0A2645"/>
                    </a:solidFill>
                  </a:tcPr>
                </a:tc>
                <a:extLst>
                  <a:ext uri="{0D108BD9-81ED-4DB2-BD59-A6C34878D82A}">
                    <a16:rowId xmlns:a16="http://schemas.microsoft.com/office/drawing/2014/main" val="10000"/>
                  </a:ext>
                </a:extLst>
              </a:tr>
              <a:tr h="1009526">
                <a:tc>
                  <a:txBody>
                    <a:bodyPr/>
                    <a:lstStyle/>
                    <a:p>
                      <a:pPr marR="286385">
                        <a:lnSpc>
                          <a:spcPts val="1400"/>
                        </a:lnSpc>
                        <a:buNone/>
                      </a:pPr>
                      <a:r>
                        <a:rPr lang="en-US" sz="1100" dirty="0">
                          <a:effectLst/>
                          <a:latin typeface="DM Sans 14pt"/>
                          <a:ea typeface="Calibri" panose="020F0502020204030204" pitchFamily="34" charset="0"/>
                          <a:cs typeface="Arial" panose="020B0604020202020204" pitchFamily="34" charset="0"/>
                        </a:rPr>
                        <a:t>Head of Education</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Works closely with the Head of Education on the planning, organisation and delivery of education </a:t>
                      </a:r>
                      <a:r>
                        <a:rPr lang="en-US" sz="1050" dirty="0" err="1">
                          <a:effectLst/>
                          <a:latin typeface="DM Sans 14pt"/>
                          <a:ea typeface="Calibri" panose="020F0502020204030204" pitchFamily="34" charset="0"/>
                          <a:cs typeface="Arial" panose="020B0604020202020204" pitchFamily="34" charset="0"/>
                        </a:rPr>
                        <a:t>programmes</a:t>
                      </a:r>
                      <a:r>
                        <a:rPr lang="en-US" sz="1050" dirty="0">
                          <a:effectLst/>
                          <a:latin typeface="DM Sans 14pt"/>
                          <a:ea typeface="Calibri" panose="020F0502020204030204" pitchFamily="34" charset="0"/>
                          <a:cs typeface="Arial" panose="020B0604020202020204" pitchFamily="34" charset="0"/>
                        </a:rPr>
                        <a:t> and events.</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Provides administrative support, progress updates and accurate information to support effective programme delivery.</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Supports speaker and delegate liaison, promotion, event logistics and follow-up activity.</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Collaborates on day-to-day delivery of education activities and events.</a:t>
                      </a:r>
                      <a:endParaRPr lang="en-GB" sz="105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517626">
                <a:tc>
                  <a:txBody>
                    <a:bodyPr/>
                    <a:lstStyle/>
                    <a:p>
                      <a:pPr marR="286385">
                        <a:lnSpc>
                          <a:spcPts val="1400"/>
                        </a:lnSpc>
                        <a:buNone/>
                      </a:pPr>
                      <a:r>
                        <a:rPr lang="en-US" sz="1200" dirty="0">
                          <a:effectLst/>
                          <a:latin typeface="DM Sans 14pt"/>
                          <a:ea typeface="Calibri" panose="020F0502020204030204" pitchFamily="34" charset="0"/>
                          <a:cs typeface="Arial" panose="020B0604020202020204" pitchFamily="34" charset="0"/>
                        </a:rPr>
                        <a:t> </a:t>
                      </a:r>
                      <a:endParaRPr lang="en-GB" sz="1100" dirty="0">
                        <a:effectLst/>
                        <a:latin typeface="DM Sans 14pt"/>
                        <a:ea typeface="Calibri" panose="020F0502020204030204" pitchFamily="34" charset="0"/>
                        <a:cs typeface="Arial" panose="020B0604020202020204" pitchFamily="34" charset="0"/>
                      </a:endParaRPr>
                    </a:p>
                    <a:p>
                      <a:pPr marR="286385">
                        <a:lnSpc>
                          <a:spcPts val="1400"/>
                        </a:lnSpc>
                        <a:buNone/>
                      </a:pPr>
                      <a:r>
                        <a:rPr lang="en-US" sz="1200" dirty="0">
                          <a:effectLst/>
                          <a:latin typeface="DM Sans 14pt"/>
                          <a:ea typeface="Calibri" panose="020F0502020204030204" pitchFamily="34" charset="0"/>
                          <a:cs typeface="Arial" panose="020B0604020202020204" pitchFamily="34" charset="0"/>
                        </a:rPr>
                        <a:t>Head of Engagement &amp; Research</a:t>
                      </a:r>
                      <a:endParaRPr lang="en-GB" sz="1100" dirty="0">
                        <a:effectLst/>
                        <a:latin typeface="DM Sans 14pt"/>
                        <a:ea typeface="Calibri" panose="020F0502020204030204" pitchFamily="34" charset="0"/>
                        <a:cs typeface="Arial" panose="020B0604020202020204" pitchFamily="34" charset="0"/>
                      </a:endParaRPr>
                    </a:p>
                    <a:p>
                      <a:pPr marR="286385">
                        <a:lnSpc>
                          <a:spcPts val="1400"/>
                        </a:lnSpc>
                        <a:buNone/>
                      </a:pPr>
                      <a:r>
                        <a:rPr lang="en-US" sz="1200" dirty="0">
                          <a:effectLst/>
                          <a:latin typeface="DM Sans 14pt"/>
                          <a:ea typeface="Calibri" panose="020F0502020204030204" pitchFamily="34" charset="0"/>
                          <a:cs typeface="Arial" panose="020B0604020202020204" pitchFamily="34" charset="0"/>
                        </a:rPr>
                        <a:t> </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Collaborates on day-to-day delivery of research activities and events.</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Shares information, deadlines, and best practice to ensure continuity and quality.</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Provides timely administrative support, progress updates, and accurate reporting.</a:t>
                      </a:r>
                      <a:endParaRPr lang="en-GB" sz="1050" dirty="0">
                        <a:effectLst/>
                        <a:latin typeface="DM Sans 14pt"/>
                        <a:ea typeface="Calibri" panose="020F0502020204030204" pitchFamily="34" charset="0"/>
                        <a:cs typeface="Arial" panose="020B0604020202020204" pitchFamily="34" charset="0"/>
                      </a:endParaRPr>
                    </a:p>
                  </a:txBody>
                  <a:tcPr marL="68580" marR="68580" marT="0" marB="0" anchor="ctr">
                    <a:lnL w="3175" cap="flat" cmpd="sng" algn="ctr">
                      <a:solidFill>
                        <a:srgbClr val="0A2645"/>
                      </a:solidFill>
                      <a:prstDash val="solid"/>
                      <a:round/>
                      <a:headEnd type="none" w="med" len="med"/>
                      <a:tailEnd type="none" w="med" len="me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bl>
          </a:graphicData>
        </a:graphic>
      </p:graphicFrame>
      <p:sp>
        <p:nvSpPr>
          <p:cNvPr id="14" name="object 22">
            <a:extLst>
              <a:ext uri="{FF2B5EF4-FFF2-40B4-BE49-F238E27FC236}">
                <a16:creationId xmlns:a16="http://schemas.microsoft.com/office/drawing/2014/main" id="{FA1282F3-0D7E-CCD6-5C96-883E6884A0A9}"/>
              </a:ext>
            </a:extLst>
          </p:cNvPr>
          <p:cNvSpPr txBox="1">
            <a:spLocks/>
          </p:cNvSpPr>
          <p:nvPr/>
        </p:nvSpPr>
        <p:spPr>
          <a:xfrm>
            <a:off x="6794091" y="406396"/>
            <a:ext cx="2498380"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dirty="0">
                <a:solidFill>
                  <a:schemeClr val="bg1"/>
                </a:solidFill>
                <a:latin typeface="DM Sans 14pt SemiBold" pitchFamily="2" charset="77"/>
              </a:rPr>
              <a:t>Senior Health Education Officer</a:t>
            </a:r>
          </a:p>
        </p:txBody>
      </p:sp>
      <p:graphicFrame>
        <p:nvGraphicFramePr>
          <p:cNvPr id="4" name="Table 3">
            <a:extLst>
              <a:ext uri="{FF2B5EF4-FFF2-40B4-BE49-F238E27FC236}">
                <a16:creationId xmlns:a16="http://schemas.microsoft.com/office/drawing/2014/main" id="{2D42F888-2D72-3BB6-2A16-CE4ED2D07063}"/>
              </a:ext>
            </a:extLst>
          </p:cNvPr>
          <p:cNvGraphicFramePr>
            <a:graphicFrameLocks noGrp="1"/>
          </p:cNvGraphicFramePr>
          <p:nvPr>
            <p:extLst>
              <p:ext uri="{D42A27DB-BD31-4B8C-83A1-F6EECF244321}">
                <p14:modId xmlns:p14="http://schemas.microsoft.com/office/powerpoint/2010/main" val="3214446509"/>
              </p:ext>
            </p:extLst>
          </p:nvPr>
        </p:nvGraphicFramePr>
        <p:xfrm>
          <a:off x="560452" y="3739805"/>
          <a:ext cx="8581896" cy="2654300"/>
        </p:xfrm>
        <a:graphic>
          <a:graphicData uri="http://schemas.openxmlformats.org/drawingml/2006/table">
            <a:tbl>
              <a:tblPr firstRow="1" bandRow="1">
                <a:tableStyleId>{2D5ABB26-0587-4C30-8999-92F81FD0307C}</a:tableStyleId>
              </a:tblPr>
              <a:tblGrid>
                <a:gridCol w="3129805">
                  <a:extLst>
                    <a:ext uri="{9D8B030D-6E8A-4147-A177-3AD203B41FA5}">
                      <a16:colId xmlns:a16="http://schemas.microsoft.com/office/drawing/2014/main" val="2556661971"/>
                    </a:ext>
                  </a:extLst>
                </a:gridCol>
                <a:gridCol w="5452091">
                  <a:extLst>
                    <a:ext uri="{9D8B030D-6E8A-4147-A177-3AD203B41FA5}">
                      <a16:colId xmlns:a16="http://schemas.microsoft.com/office/drawing/2014/main" val="3299874492"/>
                    </a:ext>
                  </a:extLst>
                </a:gridCol>
              </a:tblGrid>
              <a:tr h="1009526">
                <a:tc>
                  <a:txBody>
                    <a:bodyPr/>
                    <a:lstStyle/>
                    <a:p>
                      <a:pPr marR="286385">
                        <a:lnSpc>
                          <a:spcPts val="1400"/>
                        </a:lnSpc>
                        <a:buNone/>
                      </a:pPr>
                      <a:r>
                        <a:rPr lang="en-US" sz="1200" dirty="0">
                          <a:effectLst/>
                          <a:latin typeface="DM Sans 14pt"/>
                          <a:ea typeface="Calibri" panose="020F0502020204030204" pitchFamily="34" charset="0"/>
                          <a:cs typeface="Arial" panose="020B0604020202020204" pitchFamily="34" charset="0"/>
                        </a:rPr>
                        <a:t>Director of Services</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Provides information, updates and briefing material as required to support oversight of education activity.</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Ensures reporting and administrative information is accurate and provided in a timely way.</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Contributes data, reports, or briefing information to support strategic oversight, audits, or funding requirements.</a:t>
                      </a:r>
                      <a:endParaRPr lang="en-GB" sz="105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4026948161"/>
                  </a:ext>
                </a:extLst>
              </a:tr>
              <a:tr h="765039">
                <a:tc>
                  <a:txBody>
                    <a:bodyPr/>
                    <a:lstStyle/>
                    <a:p>
                      <a:pPr marR="286385">
                        <a:lnSpc>
                          <a:spcPts val="1400"/>
                        </a:lnSpc>
                        <a:buNone/>
                      </a:pPr>
                      <a:r>
                        <a:rPr lang="en-US" sz="1100" dirty="0">
                          <a:effectLst/>
                          <a:latin typeface="DM Sans 14pt"/>
                          <a:ea typeface="Calibri" panose="020F0502020204030204" pitchFamily="34" charset="0"/>
                          <a:cs typeface="Arial" panose="020B0604020202020204" pitchFamily="34" charset="0"/>
                        </a:rPr>
                        <a:t>Other MS Trust teams, including Digital, Finance, Communications and Fundraising</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Works collaboratively with colleagues to support promotion, website updates, invoices, expenses and smooth delivery of education activity.</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Builds positive working relationships to ensure accurate information sharing and coordinated support across the organisation.</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Contributes content and updates for newsletters and other communications linked to education </a:t>
                      </a:r>
                      <a:r>
                        <a:rPr lang="en-US" sz="1050" dirty="0" err="1">
                          <a:effectLst/>
                          <a:latin typeface="DM Sans 14pt"/>
                          <a:ea typeface="Calibri" panose="020F0502020204030204" pitchFamily="34" charset="0"/>
                          <a:cs typeface="Arial" panose="020B0604020202020204" pitchFamily="34" charset="0"/>
                        </a:rPr>
                        <a:t>programmes</a:t>
                      </a:r>
                      <a:r>
                        <a:rPr lang="en-US" sz="1050" dirty="0">
                          <a:effectLst/>
                          <a:latin typeface="DM Sans 14pt"/>
                          <a:ea typeface="Calibri" panose="020F0502020204030204" pitchFamily="34" charset="0"/>
                          <a:cs typeface="Arial" panose="020B0604020202020204" pitchFamily="34" charset="0"/>
                        </a:rPr>
                        <a:t>.</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Collaborate closely with teams to deliver </a:t>
                      </a:r>
                      <a:r>
                        <a:rPr lang="en-US" sz="1050" dirty="0" err="1">
                          <a:effectLst/>
                          <a:latin typeface="DM Sans 14pt"/>
                          <a:ea typeface="Calibri" panose="020F0502020204030204" pitchFamily="34" charset="0"/>
                          <a:cs typeface="Arial" panose="020B0604020202020204" pitchFamily="34" charset="0"/>
                        </a:rPr>
                        <a:t>organisational</a:t>
                      </a:r>
                      <a:r>
                        <a:rPr lang="en-US" sz="1050" dirty="0">
                          <a:effectLst/>
                          <a:latin typeface="DM Sans 14pt"/>
                          <a:ea typeface="Calibri" panose="020F0502020204030204" pitchFamily="34" charset="0"/>
                          <a:cs typeface="Arial" panose="020B0604020202020204" pitchFamily="34" charset="0"/>
                        </a:rPr>
                        <a:t> objectives.</a:t>
                      </a:r>
                      <a:endParaRPr lang="en-GB" sz="105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050" dirty="0">
                          <a:effectLst/>
                          <a:latin typeface="DM Sans 14pt"/>
                          <a:ea typeface="Calibri" panose="020F0502020204030204" pitchFamily="34" charset="0"/>
                          <a:cs typeface="Arial" panose="020B0604020202020204" pitchFamily="34" charset="0"/>
                        </a:rPr>
                        <a:t>Share relevant updates, insights, and feedback across departments to support continuous improvement.</a:t>
                      </a:r>
                      <a:endParaRPr lang="en-GB" sz="105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661281640"/>
                  </a:ext>
                </a:extLst>
              </a:tr>
            </a:tbl>
          </a:graphicData>
        </a:graphic>
      </p:graphicFrame>
    </p:spTree>
    <p:extLst>
      <p:ext uri="{BB962C8B-B14F-4D97-AF65-F5344CB8AC3E}">
        <p14:creationId xmlns:p14="http://schemas.microsoft.com/office/powerpoint/2010/main" val="11381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E6E6-84C8-AE5E-A4D8-1BEE3B6A9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A1CB6-DEAB-B4D7-19A9-9C4A00124C72}"/>
              </a:ext>
            </a:extLst>
          </p:cNvPr>
          <p:cNvSpPr>
            <a:spLocks noGrp="1"/>
          </p:cNvSpPr>
          <p:nvPr>
            <p:ph type="title"/>
          </p:nvPr>
        </p:nvSpPr>
        <p:spPr>
          <a:xfrm>
            <a:off x="571498" y="1014848"/>
            <a:ext cx="8343901" cy="646395"/>
          </a:xfrm>
        </p:spPr>
        <p:txBody>
          <a:bodyPr/>
          <a:lstStyle/>
          <a:p>
            <a:r>
              <a:rPr lang="en-US" dirty="0"/>
              <a:t>Key relationships</a:t>
            </a:r>
          </a:p>
        </p:txBody>
      </p:sp>
      <p:sp>
        <p:nvSpPr>
          <p:cNvPr id="3" name="Text Placeholder 2">
            <a:extLst>
              <a:ext uri="{FF2B5EF4-FFF2-40B4-BE49-F238E27FC236}">
                <a16:creationId xmlns:a16="http://schemas.microsoft.com/office/drawing/2014/main" id="{EAA0A0EE-8148-D96D-CC20-AC817FB2EF6E}"/>
              </a:ext>
            </a:extLst>
          </p:cNvPr>
          <p:cNvSpPr>
            <a:spLocks noGrp="1"/>
          </p:cNvSpPr>
          <p:nvPr>
            <p:ph type="body" sz="quarter" idx="10"/>
          </p:nvPr>
        </p:nvSpPr>
        <p:spPr>
          <a:xfrm>
            <a:off x="584200" y="1797554"/>
            <a:ext cx="7632874" cy="246221"/>
          </a:xfrm>
        </p:spPr>
        <p:txBody>
          <a:bodyPr/>
          <a:lstStyle/>
          <a:p>
            <a:r>
              <a:rPr lang="en-US" dirty="0"/>
              <a:t>The post holder will be expected to work with others as shown below:</a:t>
            </a:r>
          </a:p>
        </p:txBody>
      </p:sp>
      <p:sp>
        <p:nvSpPr>
          <p:cNvPr id="6" name="Date Placeholder 5">
            <a:extLst>
              <a:ext uri="{FF2B5EF4-FFF2-40B4-BE49-F238E27FC236}">
                <a16:creationId xmlns:a16="http://schemas.microsoft.com/office/drawing/2014/main" id="{D8C22F8B-171E-6585-4698-FB99E9EEDD60}"/>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7" name="Footer Placeholder 6">
            <a:extLst>
              <a:ext uri="{FF2B5EF4-FFF2-40B4-BE49-F238E27FC236}">
                <a16:creationId xmlns:a16="http://schemas.microsoft.com/office/drawing/2014/main" id="{23A3FC59-FF7D-E852-E644-14F939E4A42A}"/>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8" name="Slide Number Placeholder 7">
            <a:extLst>
              <a:ext uri="{FF2B5EF4-FFF2-40B4-BE49-F238E27FC236}">
                <a16:creationId xmlns:a16="http://schemas.microsoft.com/office/drawing/2014/main" id="{B2C53E6A-93B3-8C9E-109B-71771AF6868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14</a:t>
            </a:fld>
            <a:endParaRPr lang="en-GB" spc="-25" dirty="0"/>
          </a:p>
        </p:txBody>
      </p:sp>
      <p:graphicFrame>
        <p:nvGraphicFramePr>
          <p:cNvPr id="10" name="object 8">
            <a:extLst>
              <a:ext uri="{FF2B5EF4-FFF2-40B4-BE49-F238E27FC236}">
                <a16:creationId xmlns:a16="http://schemas.microsoft.com/office/drawing/2014/main" id="{50439C96-6476-3CF9-9624-A5B870044E0D}"/>
              </a:ext>
            </a:extLst>
          </p:cNvPr>
          <p:cNvGraphicFramePr>
            <a:graphicFrameLocks noGrp="1"/>
          </p:cNvGraphicFramePr>
          <p:nvPr/>
        </p:nvGraphicFramePr>
        <p:xfrm>
          <a:off x="587331" y="2180086"/>
          <a:ext cx="8410365" cy="4058663"/>
        </p:xfrm>
        <a:graphic>
          <a:graphicData uri="http://schemas.openxmlformats.org/drawingml/2006/table">
            <a:tbl>
              <a:tblPr firstRow="1" bandRow="1">
                <a:tableStyleId>{2D5ABB26-0587-4C30-8999-92F81FD0307C}</a:tableStyleId>
              </a:tblPr>
              <a:tblGrid>
                <a:gridCol w="3064480">
                  <a:extLst>
                    <a:ext uri="{9D8B030D-6E8A-4147-A177-3AD203B41FA5}">
                      <a16:colId xmlns:a16="http://schemas.microsoft.com/office/drawing/2014/main" val="20000"/>
                    </a:ext>
                  </a:extLst>
                </a:gridCol>
                <a:gridCol w="5345885">
                  <a:extLst>
                    <a:ext uri="{9D8B030D-6E8A-4147-A177-3AD203B41FA5}">
                      <a16:colId xmlns:a16="http://schemas.microsoft.com/office/drawing/2014/main" val="20001"/>
                    </a:ext>
                  </a:extLst>
                </a:gridCol>
              </a:tblGrid>
              <a:tr h="267657">
                <a:tc>
                  <a:txBody>
                    <a:bodyPr/>
                    <a:lstStyle/>
                    <a:p>
                      <a:pPr marL="50800" algn="l">
                        <a:lnSpc>
                          <a:spcPct val="100000"/>
                        </a:lnSpc>
                        <a:spcBef>
                          <a:spcPts val="400"/>
                        </a:spcBef>
                      </a:pPr>
                      <a:r>
                        <a:rPr sz="1100" b="1" spc="-10" dirty="0">
                          <a:solidFill>
                            <a:srgbClr val="FFFFFF"/>
                          </a:solidFill>
                          <a:latin typeface="DM Sans 14pt" pitchFamily="2" charset="77"/>
                          <a:cs typeface="Arial"/>
                        </a:rPr>
                        <a:t>External</a:t>
                      </a:r>
                      <a:endParaRPr sz="1100" dirty="0">
                        <a:latin typeface="DM Sans 14pt" pitchFamily="2" charset="77"/>
                        <a:cs typeface="Arial"/>
                      </a:endParaRPr>
                    </a:p>
                  </a:txBody>
                  <a:tcPr marL="0" marR="0" marT="50800" marB="0">
                    <a:solidFill>
                      <a:srgbClr val="0A2645"/>
                    </a:solidFill>
                  </a:tcPr>
                </a:tc>
                <a:tc>
                  <a:txBody>
                    <a:bodyPr/>
                    <a:lstStyle/>
                    <a:p>
                      <a:pPr marL="50800" algn="l">
                        <a:lnSpc>
                          <a:spcPct val="100000"/>
                        </a:lnSpc>
                        <a:spcBef>
                          <a:spcPts val="400"/>
                        </a:spcBef>
                      </a:pPr>
                      <a:r>
                        <a:rPr sz="1100" b="1" spc="-10" dirty="0">
                          <a:solidFill>
                            <a:srgbClr val="FFFFFF"/>
                          </a:solidFill>
                          <a:latin typeface="DM Sans 14pt" pitchFamily="2" charset="77"/>
                          <a:cs typeface="Arial"/>
                        </a:rPr>
                        <a:t>Nature</a:t>
                      </a:r>
                      <a:endParaRPr sz="1100">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447779">
                <a:tc>
                  <a:txBody>
                    <a:bodyPr/>
                    <a:lstStyle/>
                    <a:p>
                      <a:pPr marR="286385">
                        <a:lnSpc>
                          <a:spcPts val="1400"/>
                        </a:lnSpc>
                        <a:buNone/>
                      </a:pPr>
                      <a:r>
                        <a:rPr lang="en-US" sz="1100" dirty="0">
                          <a:effectLst/>
                          <a:latin typeface="DM Sans 14pt"/>
                          <a:ea typeface="Calibri" panose="020F0502020204030204" pitchFamily="34" charset="0"/>
                          <a:cs typeface="Arial" panose="020B0604020202020204" pitchFamily="34" charset="0"/>
                        </a:rPr>
                        <a:t>Health and social care professionals across the UK</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Acts as a professional point of contact for enquiries relating to education </a:t>
                      </a:r>
                      <a:r>
                        <a:rPr lang="en-US" sz="1100" dirty="0" err="1">
                          <a:effectLst/>
                          <a:latin typeface="DM Sans 14pt"/>
                          <a:ea typeface="Calibri" panose="020F0502020204030204" pitchFamily="34" charset="0"/>
                          <a:cs typeface="Arial" panose="020B0604020202020204" pitchFamily="34" charset="0"/>
                        </a:rPr>
                        <a:t>programmes</a:t>
                      </a:r>
                      <a:r>
                        <a:rPr lang="en-US" sz="1100" dirty="0">
                          <a:effectLst/>
                          <a:latin typeface="DM Sans 14pt"/>
                          <a:ea typeface="Calibri" panose="020F0502020204030204" pitchFamily="34" charset="0"/>
                          <a:cs typeface="Arial" panose="020B0604020202020204" pitchFamily="34" charset="0"/>
                        </a:rPr>
                        <a:t> and support available from the MS Trust.</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Maintains effective communication with delegates and contacts to support participation in meetings, courses and events.</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Helps ensure delegates receive professional and well-supported experience across MS Trust education activities.</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Supports accurate database records and helps ensure information is managed appropriately and in line with GDPR.</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607095">
                <a:tc>
                  <a:txBody>
                    <a:bodyPr/>
                    <a:lstStyle/>
                    <a:p>
                      <a:pPr marR="286385">
                        <a:lnSpc>
                          <a:spcPts val="1400"/>
                        </a:lnSpc>
                        <a:buNone/>
                      </a:pPr>
                      <a:r>
                        <a:rPr lang="en-US" sz="1100">
                          <a:effectLst/>
                          <a:latin typeface="DM Sans 14pt"/>
                          <a:ea typeface="Calibri" panose="020F0502020204030204" pitchFamily="34" charset="0"/>
                          <a:cs typeface="Arial" panose="020B0604020202020204" pitchFamily="34" charset="0"/>
                        </a:rPr>
                        <a:t>Speakers, chairs, venues and external suppliers</a:t>
                      </a:r>
                      <a:endParaRPr lang="en-GB" sz="110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Coordinates communication and practical arrangements to support the smooth running of education meetings and events.</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Provides timely information, documentation and administrative support before, during and after events.</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Supports liaison with meeting chairs and venue staff to help ensure events are well </a:t>
                      </a:r>
                      <a:r>
                        <a:rPr lang="en-US" sz="1100" dirty="0" err="1">
                          <a:effectLst/>
                          <a:latin typeface="DM Sans 14pt"/>
                          <a:ea typeface="Calibri" panose="020F0502020204030204" pitchFamily="34" charset="0"/>
                          <a:cs typeface="Arial" panose="020B0604020202020204" pitchFamily="34" charset="0"/>
                        </a:rPr>
                        <a:t>organised</a:t>
                      </a:r>
                      <a:r>
                        <a:rPr lang="en-US" sz="1100" dirty="0">
                          <a:effectLst/>
                          <a:latin typeface="DM Sans 14pt"/>
                          <a:ea typeface="Calibri" panose="020F0502020204030204" pitchFamily="34" charset="0"/>
                          <a:cs typeface="Arial" panose="020B0604020202020204" pitchFamily="34" charset="0"/>
                        </a:rPr>
                        <a:t> and delivered effectively.</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Supports the coordination of sponsor-related requirements, such as acknowledgements, reporting data, and compliance documentation, under guidance from the Education Manager.</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r h="777422">
                <a:tc>
                  <a:txBody>
                    <a:bodyPr/>
                    <a:lstStyle/>
                    <a:p>
                      <a:pPr marR="286385">
                        <a:lnSpc>
                          <a:spcPts val="1400"/>
                        </a:lnSpc>
                        <a:buNone/>
                      </a:pPr>
                      <a:r>
                        <a:rPr lang="en-US" sz="1100">
                          <a:effectLst/>
                          <a:latin typeface="DM Sans 14pt"/>
                          <a:ea typeface="Calibri" panose="020F0502020204030204" pitchFamily="34" charset="0"/>
                          <a:cs typeface="Arial" panose="020B0604020202020204" pitchFamily="34" charset="0"/>
                        </a:rPr>
                        <a:t>Online learning platform contacts</a:t>
                      </a:r>
                      <a:endParaRPr lang="en-GB" sz="110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Supports agreed updates and administrative tasks linked to the online learning platform.</a:t>
                      </a:r>
                      <a:endParaRPr lang="en-GB" sz="1100" dirty="0">
                        <a:effectLst/>
                        <a:latin typeface="DM Sans 14pt"/>
                        <a:ea typeface="Calibri" panose="020F0502020204030204" pitchFamily="34" charset="0"/>
                        <a:cs typeface="Arial" panose="020B0604020202020204" pitchFamily="34" charset="0"/>
                      </a:endParaRPr>
                    </a:p>
                    <a:p>
                      <a:pPr marL="342900" marR="286385" lvl="0" indent="-342900">
                        <a:lnSpc>
                          <a:spcPts val="1400"/>
                        </a:lnSpc>
                        <a:buSzPts val="1000"/>
                        <a:buFont typeface="Symbol" panose="05050102010706020507" pitchFamily="18" charset="2"/>
                        <a:buChar char=""/>
                        <a:tabLst>
                          <a:tab pos="457200" algn="l"/>
                        </a:tabLst>
                      </a:pPr>
                      <a:r>
                        <a:rPr lang="en-US" sz="1100" dirty="0">
                          <a:effectLst/>
                          <a:latin typeface="DM Sans 14pt"/>
                          <a:ea typeface="Calibri" panose="020F0502020204030204" pitchFamily="34" charset="0"/>
                          <a:cs typeface="Arial" panose="020B0604020202020204" pitchFamily="34" charset="0"/>
                        </a:rPr>
                        <a:t>Works with relevant contacts to help ensure learners and programme information are current and accessible.</a:t>
                      </a:r>
                      <a:endParaRPr lang="en-GB" sz="1100" dirty="0">
                        <a:effectLst/>
                        <a:latin typeface="DM Sans 14pt"/>
                        <a:ea typeface="Calibri" panose="020F0502020204030204" pitchFamily="34" charset="0"/>
                        <a:cs typeface="Arial" panose="020B0604020202020204" pitchFamily="34" charset="0"/>
                      </a:endParaRPr>
                    </a:p>
                  </a:txBody>
                  <a:tcPr marL="68580" marR="68580" marT="0" marB="0" anchor="ctr">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bl>
          </a:graphicData>
        </a:graphic>
      </p:graphicFrame>
      <p:sp>
        <p:nvSpPr>
          <p:cNvPr id="14" name="object 22">
            <a:extLst>
              <a:ext uri="{FF2B5EF4-FFF2-40B4-BE49-F238E27FC236}">
                <a16:creationId xmlns:a16="http://schemas.microsoft.com/office/drawing/2014/main" id="{058E644F-DD58-1C81-A672-006475FC32B2}"/>
              </a:ext>
            </a:extLst>
          </p:cNvPr>
          <p:cNvSpPr txBox="1">
            <a:spLocks/>
          </p:cNvSpPr>
          <p:nvPr/>
        </p:nvSpPr>
        <p:spPr>
          <a:xfrm>
            <a:off x="6803923" y="406396"/>
            <a:ext cx="2488547"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dirty="0">
                <a:solidFill>
                  <a:schemeClr val="bg1"/>
                </a:solidFill>
                <a:latin typeface="DM Sans 14pt SemiBold" pitchFamily="2" charset="77"/>
              </a:rPr>
              <a:t>Senior Health Education Officer</a:t>
            </a:r>
          </a:p>
        </p:txBody>
      </p:sp>
    </p:spTree>
    <p:extLst>
      <p:ext uri="{BB962C8B-B14F-4D97-AF65-F5344CB8AC3E}">
        <p14:creationId xmlns:p14="http://schemas.microsoft.com/office/powerpoint/2010/main" val="40132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DEA2-B28C-0F14-636E-BB06F817A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FA4E0-737B-6D27-838E-B4EFB19F30C4}"/>
              </a:ext>
            </a:extLst>
          </p:cNvPr>
          <p:cNvSpPr>
            <a:spLocks noGrp="1"/>
          </p:cNvSpPr>
          <p:nvPr>
            <p:ph type="title"/>
          </p:nvPr>
        </p:nvSpPr>
        <p:spPr>
          <a:xfrm>
            <a:off x="571498" y="1014848"/>
            <a:ext cx="8570849" cy="637097"/>
          </a:xfrm>
        </p:spPr>
        <p:txBody>
          <a:bodyPr/>
          <a:lstStyle/>
          <a:p>
            <a:r>
              <a:rPr lang="en-US" dirty="0"/>
              <a:t>Person specification</a:t>
            </a:r>
          </a:p>
        </p:txBody>
      </p:sp>
      <p:sp>
        <p:nvSpPr>
          <p:cNvPr id="6" name="Date Placeholder 5">
            <a:extLst>
              <a:ext uri="{FF2B5EF4-FFF2-40B4-BE49-F238E27FC236}">
                <a16:creationId xmlns:a16="http://schemas.microsoft.com/office/drawing/2014/main" id="{17B7FBC8-8E42-60CE-6E04-6C0016C7E347}"/>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7" name="Footer Placeholder 6">
            <a:extLst>
              <a:ext uri="{FF2B5EF4-FFF2-40B4-BE49-F238E27FC236}">
                <a16:creationId xmlns:a16="http://schemas.microsoft.com/office/drawing/2014/main" id="{31BE452C-6EB0-C96F-5ADF-A649A65ACBB8}"/>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8" name="Slide Number Placeholder 7">
            <a:extLst>
              <a:ext uri="{FF2B5EF4-FFF2-40B4-BE49-F238E27FC236}">
                <a16:creationId xmlns:a16="http://schemas.microsoft.com/office/drawing/2014/main" id="{101683B4-E546-AC94-E319-3D8D2B0B2CCB}"/>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15</a:t>
            </a:fld>
            <a:endParaRPr lang="en-GB" spc="-25" dirty="0"/>
          </a:p>
        </p:txBody>
      </p:sp>
      <p:graphicFrame>
        <p:nvGraphicFramePr>
          <p:cNvPr id="9" name="object 7">
            <a:extLst>
              <a:ext uri="{FF2B5EF4-FFF2-40B4-BE49-F238E27FC236}">
                <a16:creationId xmlns:a16="http://schemas.microsoft.com/office/drawing/2014/main" id="{1A31DE1D-3C0F-E2D9-A75E-6AD0795CE7CC}"/>
              </a:ext>
            </a:extLst>
          </p:cNvPr>
          <p:cNvGraphicFramePr>
            <a:graphicFrameLocks noGrp="1"/>
          </p:cNvGraphicFramePr>
          <p:nvPr>
            <p:extLst>
              <p:ext uri="{D42A27DB-BD31-4B8C-83A1-F6EECF244321}">
                <p14:modId xmlns:p14="http://schemas.microsoft.com/office/powerpoint/2010/main" val="2202368053"/>
              </p:ext>
            </p:extLst>
          </p:nvPr>
        </p:nvGraphicFramePr>
        <p:xfrm>
          <a:off x="571499" y="1661243"/>
          <a:ext cx="8462773" cy="4984242"/>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4059936">
                  <a:extLst>
                    <a:ext uri="{9D8B030D-6E8A-4147-A177-3AD203B41FA5}">
                      <a16:colId xmlns:a16="http://schemas.microsoft.com/office/drawing/2014/main" val="20001"/>
                    </a:ext>
                  </a:extLst>
                </a:gridCol>
                <a:gridCol w="2761487">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dirty="0">
                          <a:solidFill>
                            <a:srgbClr val="FFFFFF"/>
                          </a:solidFill>
                          <a:latin typeface="DM Sans 14pt" pitchFamily="2" charset="77"/>
                          <a:cs typeface="Arial"/>
                        </a:rPr>
                        <a:t>Area</a:t>
                      </a:r>
                      <a:endParaRPr sz="1100" spc="0" baseline="0" dirty="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dirty="0">
                          <a:solidFill>
                            <a:srgbClr val="FFFFFF"/>
                          </a:solidFill>
                          <a:latin typeface="DM Sans 14pt" pitchFamily="2" charset="77"/>
                          <a:cs typeface="Arial"/>
                        </a:rPr>
                        <a:t>Essential</a:t>
                      </a:r>
                      <a:endParaRPr sz="1100" spc="0" baseline="0" dirty="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dirty="0">
                          <a:solidFill>
                            <a:schemeClr val="bg1"/>
                          </a:solidFill>
                          <a:latin typeface="DM Sans 14pt" pitchFamily="2" charset="77"/>
                          <a:cs typeface="Arial"/>
                        </a:rPr>
                        <a:t>Desirable</a:t>
                      </a:r>
                      <a:endParaRPr sz="1100" spc="0" baseline="0" dirty="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223021">
                <a:tc>
                  <a:txBody>
                    <a:bodyPr/>
                    <a:lstStyle/>
                    <a:p>
                      <a:pPr marL="50800" marR="352425" algn="l">
                        <a:lnSpc>
                          <a:spcPct val="106100"/>
                        </a:lnSpc>
                        <a:spcBef>
                          <a:spcPts val="310"/>
                        </a:spcBef>
                      </a:pPr>
                      <a:r>
                        <a:rPr lang="en-GB" sz="1100" spc="0" baseline="0" dirty="0">
                          <a:solidFill>
                            <a:srgbClr val="233C57"/>
                          </a:solidFill>
                          <a:latin typeface="DM Sans 14pt" pitchFamily="2" charset="77"/>
                          <a:cs typeface="Arial"/>
                        </a:rPr>
                        <a:t>Qualification level and subject, experience and background</a:t>
                      </a:r>
                      <a:endParaRPr sz="1100" spc="0" baseline="0" dirty="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DBF1FF"/>
                    </a:solidFill>
                  </a:tcPr>
                </a:tc>
                <a:tc>
                  <a:txBody>
                    <a:bodyPr/>
                    <a:lstStyle/>
                    <a:p>
                      <a:pPr marL="171450" lvl="0" indent="-171450">
                        <a:lnSpc>
                          <a:spcPct val="100000"/>
                        </a:lnSpc>
                        <a:spcAft>
                          <a:spcPts val="100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GCSE (or equivalent) in English and Maths </a:t>
                      </a:r>
                    </a:p>
                  </a:txBody>
                  <a:tcPr marL="68580" marR="68580" marT="0"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B8E4FF"/>
                    </a:solidFill>
                  </a:tcPr>
                </a:tc>
                <a:tc>
                  <a:txBody>
                    <a:bodyPr/>
                    <a:lstStyle/>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Foundation or Bachelors degree</a:t>
                      </a:r>
                    </a:p>
                    <a:p>
                      <a:pPr marL="171450" lvl="0" indent="-171450">
                        <a:lnSpc>
                          <a:spcPct val="100000"/>
                        </a:lnSpc>
                        <a:spcAft>
                          <a:spcPts val="0"/>
                        </a:spcAft>
                        <a:buFont typeface="Arial" panose="020B0604020202020204" pitchFamily="34" charset="0"/>
                        <a:buChar char="•"/>
                      </a:pPr>
                      <a:endParaRPr lang="en-GB" sz="1100" kern="100" dirty="0">
                        <a:solidFill>
                          <a:srgbClr val="002060"/>
                        </a:solidFill>
                        <a:effectLst/>
                        <a:latin typeface="DM Sans 14pt"/>
                        <a:ea typeface="Times New Roman" panose="02020603050405020304" pitchFamily="18" charset="0"/>
                      </a:endParaRPr>
                    </a:p>
                  </a:txBody>
                  <a:tcPr marL="68580" marR="68580" marT="0" marB="0">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429836">
                <a:tc>
                  <a:txBody>
                    <a:bodyPr/>
                    <a:lstStyle/>
                    <a:p>
                      <a:pPr marL="50800" marR="164465" algn="l">
                        <a:lnSpc>
                          <a:spcPct val="106100"/>
                        </a:lnSpc>
                        <a:spcBef>
                          <a:spcPts val="310"/>
                        </a:spcBef>
                      </a:pPr>
                      <a:r>
                        <a:rPr lang="en-GB" sz="1100" spc="0" baseline="0" dirty="0">
                          <a:solidFill>
                            <a:srgbClr val="233C57"/>
                          </a:solidFill>
                          <a:latin typeface="DM Sans 14pt" pitchFamily="2" charset="77"/>
                          <a:cs typeface="Arial"/>
                        </a:rPr>
                        <a:t>Specific knowledge and skills </a:t>
                      </a:r>
                      <a:endParaRPr sz="1100" spc="0" baseline="0" dirty="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222250" marR="284480" indent="-171450" algn="l">
                        <a:lnSpc>
                          <a:spcPct val="100000"/>
                        </a:lnSpc>
                        <a:spcBef>
                          <a:spcPts val="310"/>
                        </a:spcBef>
                        <a:buFont typeface="Arial" panose="020B0604020202020204" pitchFamily="34" charset="0"/>
                        <a:buChar char="•"/>
                      </a:pPr>
                      <a:r>
                        <a:rPr lang="en-GB" sz="1100" spc="0" baseline="0" dirty="0">
                          <a:solidFill>
                            <a:srgbClr val="002060"/>
                          </a:solidFill>
                          <a:latin typeface="DM Sans 14pt"/>
                          <a:cs typeface="Arial"/>
                        </a:rPr>
                        <a:t>Project management skills - experience of supporting several projects at once, with the ability to prioritise workload and work independently </a:t>
                      </a:r>
                    </a:p>
                    <a:p>
                      <a:pPr marL="222250" marR="284480" indent="-171450" algn="l">
                        <a:lnSpc>
                          <a:spcPct val="100000"/>
                        </a:lnSpc>
                        <a:spcBef>
                          <a:spcPts val="310"/>
                        </a:spcBef>
                        <a:buFont typeface="Arial" panose="020B0604020202020204" pitchFamily="34" charset="0"/>
                        <a:buChar char="•"/>
                      </a:pPr>
                      <a:r>
                        <a:rPr lang="en-GB" sz="1100" spc="0" baseline="0" dirty="0">
                          <a:solidFill>
                            <a:srgbClr val="002060"/>
                          </a:solidFill>
                          <a:latin typeface="DM Sans 14pt"/>
                          <a:cs typeface="Arial"/>
                        </a:rPr>
                        <a:t>An understanding of MS, the work of the MS Trust to the level that can be achieved by viewing our website, and a commitment to the voluntary sector. </a:t>
                      </a: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tc>
                  <a:txBody>
                    <a:bodyPr/>
                    <a:lstStyle/>
                    <a:p>
                      <a:pPr marL="222250" marR="284480" indent="-171450" algn="l">
                        <a:lnSpc>
                          <a:spcPct val="100000"/>
                        </a:lnSpc>
                        <a:spcBef>
                          <a:spcPts val="310"/>
                        </a:spcBef>
                        <a:buFont typeface="Arial" panose="020B0604020202020204" pitchFamily="34" charset="0"/>
                        <a:buChar char="•"/>
                      </a:pPr>
                      <a:r>
                        <a:rPr lang="en-GB" sz="1100" spc="0" baseline="0" dirty="0">
                          <a:solidFill>
                            <a:srgbClr val="002060"/>
                          </a:solidFill>
                          <a:latin typeface="DM Sans 14pt"/>
                          <a:cs typeface="Arial"/>
                        </a:rPr>
                        <a:t>Experience of project management software </a:t>
                      </a:r>
                    </a:p>
                    <a:p>
                      <a:pPr marL="222250" marR="284480" indent="-171450" algn="l">
                        <a:lnSpc>
                          <a:spcPct val="100000"/>
                        </a:lnSpc>
                        <a:spcBef>
                          <a:spcPts val="310"/>
                        </a:spcBef>
                        <a:buFont typeface="Arial" panose="020B0604020202020204" pitchFamily="34" charset="0"/>
                        <a:buChar char="•"/>
                      </a:pPr>
                      <a:r>
                        <a:rPr lang="en-GB" sz="1100" spc="0" baseline="0" dirty="0">
                          <a:solidFill>
                            <a:srgbClr val="002060"/>
                          </a:solidFill>
                          <a:latin typeface="DM Sans 14pt"/>
                          <a:cs typeface="Arial"/>
                        </a:rPr>
                        <a:t>Knowledge of the issues faced by people with multiple sclerosis or another long-term medical condition</a:t>
                      </a:r>
                      <a:endParaRPr sz="1100" spc="0" baseline="0" dirty="0">
                        <a:solidFill>
                          <a:srgbClr val="002060"/>
                        </a:solidFill>
                        <a:latin typeface="DM Sans 14pt"/>
                        <a:cs typeface="Arial"/>
                      </a:endParaRPr>
                    </a:p>
                  </a:txBody>
                  <a:tcPr marL="0" marR="0" marT="39370"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r h="622862">
                <a:tc>
                  <a:txBody>
                    <a:bodyPr/>
                    <a:lstStyle/>
                    <a:p>
                      <a:pPr marL="50800" marR="420370" algn="l">
                        <a:lnSpc>
                          <a:spcPct val="106100"/>
                        </a:lnSpc>
                        <a:spcBef>
                          <a:spcPts val="310"/>
                        </a:spcBef>
                      </a:pPr>
                      <a:r>
                        <a:rPr lang="en-GB" sz="1100" spc="0" baseline="0" dirty="0">
                          <a:solidFill>
                            <a:srgbClr val="233C57"/>
                          </a:solidFill>
                          <a:latin typeface="DM Sans 14pt" pitchFamily="2" charset="77"/>
                          <a:cs typeface="Arial"/>
                        </a:rPr>
                        <a:t>Experience</a:t>
                      </a:r>
                      <a:endParaRPr sz="1100" spc="0" baseline="0" dirty="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Arial" panose="020B0604020202020204" pitchFamily="34" charset="0"/>
                        </a:rPr>
                        <a:t>Experience of working in an office environment</a:t>
                      </a:r>
                      <a:endParaRPr lang="en-GB" sz="1100" kern="100" dirty="0">
                        <a:solidFill>
                          <a:srgbClr val="002060"/>
                        </a:solidFill>
                        <a:effectLst/>
                        <a:latin typeface="DM Sans 14pt"/>
                        <a:ea typeface="Times New Roman" panose="02020603050405020304" pitchFamily="18" charset="0"/>
                      </a:endParaRP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Project management experience</a:t>
                      </a: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Event management experience </a:t>
                      </a:r>
                      <a:endParaRPr lang="en-GB" sz="1100" kern="100" spc="0" baseline="0" dirty="0">
                        <a:solidFill>
                          <a:srgbClr val="002060"/>
                        </a:solidFill>
                        <a:effectLst/>
                        <a:latin typeface="DM Sans 14pt"/>
                        <a:ea typeface="Times New Roman" panose="02020603050405020304" pitchFamily="18" charset="0"/>
                        <a:cs typeface="Arial"/>
                      </a:endParaRP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Basic data handling </a:t>
                      </a: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Experience of report writing</a:t>
                      </a: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Times New Roman" panose="02020603050405020304" pitchFamily="18" charset="0"/>
                        </a:rPr>
                        <a:t>Experience working with service users or stakeholders</a:t>
                      </a:r>
                    </a:p>
                    <a:p>
                      <a:pPr marL="0" lvl="0" indent="0">
                        <a:lnSpc>
                          <a:spcPct val="100000"/>
                        </a:lnSpc>
                        <a:spcAft>
                          <a:spcPts val="0"/>
                        </a:spcAft>
                        <a:buFont typeface="Arial" panose="020B0604020202020204" pitchFamily="34" charset="0"/>
                        <a:buNone/>
                      </a:pPr>
                      <a:endParaRPr lang="en-GB" sz="1100" kern="100" dirty="0">
                        <a:solidFill>
                          <a:srgbClr val="002060"/>
                        </a:solidFill>
                        <a:effectLst/>
                        <a:latin typeface="DM Sans 14pt"/>
                        <a:ea typeface="Times New Roman" panose="02020603050405020304" pitchFamily="18" charset="0"/>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cap="flat" cmpd="sng" algn="ctr">
                      <a:solidFill>
                        <a:srgbClr val="0A2645"/>
                      </a:solidFill>
                      <a:prstDash val="solid"/>
                      <a:round/>
                      <a:headEnd type="none" w="med" len="med"/>
                      <a:tailEnd type="none" w="med" len="med"/>
                    </a:lnB>
                    <a:solidFill>
                      <a:srgbClr val="B8E4FF"/>
                    </a:solidFill>
                  </a:tcPr>
                </a:tc>
                <a:tc>
                  <a:txBody>
                    <a:bodyPr/>
                    <a:lstStyle/>
                    <a:p>
                      <a:pPr marL="222250" marR="455295" indent="-171450" algn="l">
                        <a:lnSpc>
                          <a:spcPct val="100000"/>
                        </a:lnSpc>
                        <a:spcBef>
                          <a:spcPts val="315"/>
                        </a:spcBef>
                        <a:buFont typeface="Arial" panose="020B0604020202020204" pitchFamily="34" charset="0"/>
                        <a:buChar char="•"/>
                      </a:pPr>
                      <a:r>
                        <a:rPr lang="en-GB" sz="1100" spc="0" baseline="0" dirty="0">
                          <a:solidFill>
                            <a:srgbClr val="002060"/>
                          </a:solidFill>
                          <a:latin typeface="DM Sans 14pt"/>
                          <a:cs typeface="Arial"/>
                        </a:rPr>
                        <a:t>Experience of communication with the NHS or Social Services</a:t>
                      </a:r>
                    </a:p>
                    <a:p>
                      <a:pPr marL="222250" marR="455295" indent="-171450" algn="l">
                        <a:lnSpc>
                          <a:spcPct val="100000"/>
                        </a:lnSpc>
                        <a:spcBef>
                          <a:spcPts val="315"/>
                        </a:spcBef>
                        <a:buFont typeface="Arial" panose="020B0604020202020204" pitchFamily="34" charset="0"/>
                        <a:buChar char="•"/>
                      </a:pPr>
                      <a:r>
                        <a:rPr lang="en-GB" sz="1100" spc="0" baseline="0" dirty="0">
                          <a:solidFill>
                            <a:srgbClr val="002060"/>
                          </a:solidFill>
                          <a:latin typeface="DM Sans 14pt"/>
                          <a:cs typeface="Arial"/>
                        </a:rPr>
                        <a:t>Experience of the charity sector (through either employment or volunteer role).</a:t>
                      </a:r>
                    </a:p>
                    <a:p>
                      <a:pPr marL="222250" marR="455295" indent="-171450" algn="l">
                        <a:lnSpc>
                          <a:spcPct val="100000"/>
                        </a:lnSpc>
                        <a:spcBef>
                          <a:spcPts val="315"/>
                        </a:spcBef>
                        <a:buFont typeface="Arial" panose="020B0604020202020204" pitchFamily="34" charset="0"/>
                        <a:buChar char="•"/>
                      </a:pPr>
                      <a:r>
                        <a:rPr lang="en-GB" sz="1100" spc="0" baseline="0" dirty="0">
                          <a:solidFill>
                            <a:srgbClr val="002060"/>
                          </a:solidFill>
                          <a:latin typeface="DM Sans 14pt"/>
                          <a:cs typeface="Arial"/>
                        </a:rPr>
                        <a:t>Experience gained within either the education or health sector</a:t>
                      </a:r>
                      <a:endParaRPr sz="1100" spc="0" baseline="0" dirty="0">
                        <a:solidFill>
                          <a:srgbClr val="002060"/>
                        </a:solidFill>
                        <a:latin typeface="DM Sans 14pt"/>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r h="633730">
                <a:tc>
                  <a:txBody>
                    <a:bodyPr/>
                    <a:lstStyle/>
                    <a:p>
                      <a:pPr marL="50800" marR="352425" algn="l">
                        <a:lnSpc>
                          <a:spcPct val="106100"/>
                        </a:lnSpc>
                        <a:spcBef>
                          <a:spcPts val="315"/>
                        </a:spcBef>
                      </a:pPr>
                      <a:r>
                        <a:rPr lang="en-GB" sz="1100" spc="0" baseline="0" dirty="0">
                          <a:solidFill>
                            <a:srgbClr val="233C57"/>
                          </a:solidFill>
                          <a:latin typeface="DM Sans 14pt" pitchFamily="2" charset="77"/>
                          <a:cs typeface="Arial"/>
                        </a:rPr>
                        <a:t>Personal attributes</a:t>
                      </a:r>
                      <a:endParaRPr sz="1100" spc="0" baseline="0" dirty="0">
                        <a:latin typeface="DM Sans 14pt" pitchFamily="2" charset="77"/>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cap="flat" cmpd="sng" algn="ctr">
                      <a:solidFill>
                        <a:srgbClr val="0A2645"/>
                      </a:solidFill>
                      <a:prstDash val="solid"/>
                      <a:round/>
                      <a:headEnd type="none" w="med" len="med"/>
                      <a:tailEnd type="none" w="med" len="med"/>
                    </a:lnB>
                    <a:solidFill>
                      <a:srgbClr val="DBF1FF"/>
                    </a:solidFill>
                  </a:tcPr>
                </a:tc>
                <a:tc>
                  <a:txBody>
                    <a:bodyPr/>
                    <a:lstStyle/>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Arial" panose="020B0604020202020204" pitchFamily="34" charset="0"/>
                        </a:rPr>
                        <a:t>Good interpersonal skills</a:t>
                      </a:r>
                      <a:endParaRPr lang="en-GB" sz="1100" kern="100" dirty="0">
                        <a:solidFill>
                          <a:srgbClr val="002060"/>
                        </a:solidFill>
                        <a:effectLst/>
                        <a:latin typeface="DM Sans 14pt"/>
                        <a:ea typeface="Times New Roman" panose="02020603050405020304" pitchFamily="18" charset="0"/>
                      </a:endParaRP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Arial" panose="020B0604020202020204" pitchFamily="34" charset="0"/>
                        </a:rPr>
                        <a:t>Multi-tasker who can be flexible and has a willingness to go the extra mile</a:t>
                      </a:r>
                      <a:endParaRPr lang="en-GB" sz="1100" kern="100" dirty="0">
                        <a:solidFill>
                          <a:srgbClr val="002060"/>
                        </a:solidFill>
                        <a:effectLst/>
                        <a:latin typeface="DM Sans 14pt"/>
                        <a:ea typeface="Times New Roman" panose="02020603050405020304" pitchFamily="18" charset="0"/>
                      </a:endParaRPr>
                    </a:p>
                    <a:p>
                      <a:pPr marL="171450" lvl="0" indent="-171450">
                        <a:lnSpc>
                          <a:spcPct val="100000"/>
                        </a:lnSpc>
                        <a:spcAft>
                          <a:spcPts val="0"/>
                        </a:spcAft>
                        <a:buFont typeface="Arial" panose="020B0604020202020204" pitchFamily="34" charset="0"/>
                        <a:buChar char="•"/>
                      </a:pPr>
                      <a:r>
                        <a:rPr lang="en-GB" sz="1100" kern="100" dirty="0">
                          <a:solidFill>
                            <a:srgbClr val="002060"/>
                          </a:solidFill>
                          <a:effectLst/>
                          <a:latin typeface="DM Sans 14pt"/>
                          <a:ea typeface="Arial" panose="020B0604020202020204" pitchFamily="34" charset="0"/>
                        </a:rPr>
                        <a:t>An energetic and proactive approach </a:t>
                      </a:r>
                      <a:endParaRPr lang="en-GB" sz="1100" kern="100" dirty="0">
                        <a:solidFill>
                          <a:srgbClr val="002060"/>
                        </a:solidFill>
                        <a:effectLst/>
                        <a:latin typeface="DM Sans 14pt"/>
                        <a:ea typeface="Times New Roman" panose="02020603050405020304" pitchFamily="18" charset="0"/>
                      </a:endParaRPr>
                    </a:p>
                  </a:txBody>
                  <a:tcPr marL="68580" marR="68580" marT="0"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cap="flat" cmpd="sng" algn="ctr">
                      <a:solidFill>
                        <a:srgbClr val="0A2645"/>
                      </a:solidFill>
                      <a:prstDash val="solid"/>
                      <a:round/>
                      <a:headEnd type="none" w="med" len="med"/>
                      <a:tailEnd type="none" w="med" len="med"/>
                    </a:lnB>
                    <a:solidFill>
                      <a:srgbClr val="B8E4FF"/>
                    </a:solidFill>
                  </a:tcPr>
                </a:tc>
                <a:tc>
                  <a:txBody>
                    <a:bodyPr/>
                    <a:lstStyle/>
                    <a:p>
                      <a:pPr marL="171450" lvl="0" indent="-171450">
                        <a:lnSpc>
                          <a:spcPct val="100000"/>
                        </a:lnSpc>
                        <a:spcAft>
                          <a:spcPts val="1000"/>
                        </a:spcAft>
                        <a:buFont typeface="Arial" panose="020B0604020202020204" pitchFamily="34" charset="0"/>
                        <a:buChar char="•"/>
                      </a:pPr>
                      <a:endParaRPr lang="en-GB" sz="1100" kern="100" dirty="0">
                        <a:solidFill>
                          <a:srgbClr val="002060"/>
                        </a:solidFill>
                        <a:effectLst/>
                        <a:latin typeface="DM Sans 14pt"/>
                        <a:ea typeface="Times New Roman" panose="02020603050405020304" pitchFamily="18" charset="0"/>
                      </a:endParaRPr>
                    </a:p>
                  </a:txBody>
                  <a:tcPr marL="68580" marR="68580" marT="0"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4"/>
                  </a:ext>
                </a:extLst>
              </a:tr>
              <a:tr h="633730">
                <a:tc>
                  <a:txBody>
                    <a:bodyPr/>
                    <a:lstStyle/>
                    <a:p>
                      <a:pPr marL="50800" marR="352425" algn="l">
                        <a:lnSpc>
                          <a:spcPct val="106100"/>
                        </a:lnSpc>
                        <a:spcBef>
                          <a:spcPts val="310"/>
                        </a:spcBef>
                      </a:pPr>
                      <a:r>
                        <a:rPr lang="en-GB" sz="1100" spc="0" baseline="0" dirty="0">
                          <a:solidFill>
                            <a:srgbClr val="233C57"/>
                          </a:solidFill>
                          <a:latin typeface="DM Sans 14pt" pitchFamily="2" charset="77"/>
                          <a:cs typeface="Arial"/>
                        </a:rPr>
                        <a:t>Communication and Interpersonal skills</a:t>
                      </a:r>
                      <a:endParaRPr sz="1100" spc="0" baseline="0" dirty="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a:solidFill>
                        <a:srgbClr val="0A2645"/>
                      </a:solidFill>
                      <a:prstDash val="solid"/>
                    </a:lnB>
                    <a:solidFill>
                      <a:srgbClr val="DBF1FF"/>
                    </a:solidFill>
                  </a:tcPr>
                </a:tc>
                <a:tc>
                  <a:txBody>
                    <a:bodyPr/>
                    <a:lstStyle/>
                    <a:p>
                      <a:pPr marL="222250" marR="435609" indent="-171450" algn="l">
                        <a:lnSpc>
                          <a:spcPct val="100000"/>
                        </a:lnSpc>
                        <a:spcBef>
                          <a:spcPts val="310"/>
                        </a:spcBef>
                        <a:buFont typeface="Arial" panose="020B0604020202020204" pitchFamily="34" charset="0"/>
                        <a:buChar char="•"/>
                      </a:pPr>
                      <a:r>
                        <a:rPr lang="en-GB" sz="1100" spc="0" baseline="0" dirty="0">
                          <a:solidFill>
                            <a:srgbClr val="002060"/>
                          </a:solidFill>
                          <a:latin typeface="DM Sans 14pt"/>
                          <a:cs typeface="Arial"/>
                        </a:rPr>
                        <a:t>Excellent communication skills, both written and verbal</a:t>
                      </a:r>
                    </a:p>
                    <a:p>
                      <a:pPr marL="222250" marR="435609" indent="-171450" algn="l">
                        <a:lnSpc>
                          <a:spcPct val="100000"/>
                        </a:lnSpc>
                        <a:spcBef>
                          <a:spcPts val="310"/>
                        </a:spcBef>
                        <a:buFont typeface="Arial" panose="020B0604020202020204" pitchFamily="34" charset="0"/>
                        <a:buChar char="•"/>
                      </a:pPr>
                      <a:r>
                        <a:rPr lang="en-GB" sz="1100" spc="0" baseline="0" dirty="0">
                          <a:solidFill>
                            <a:srgbClr val="002060"/>
                          </a:solidFill>
                          <a:latin typeface="DM Sans 14pt"/>
                          <a:cs typeface="Arial"/>
                        </a:rPr>
                        <a:t>Ability to build strong relationships with healthcare professionals, external stakeholders and internal teams</a:t>
                      </a:r>
                    </a:p>
                  </a:txBody>
                  <a:tcPr marL="0" marR="0" marT="39370" marB="0">
                    <a:lnL w="3175" cap="flat" cmpd="sng" algn="ctr">
                      <a:solidFill>
                        <a:srgbClr val="0A2645"/>
                      </a:solidFill>
                      <a:prstDash val="solid"/>
                      <a:round/>
                      <a:headEnd type="none" w="med" len="med"/>
                      <a:tailEnd type="none" w="med" len="me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tc>
                  <a:txBody>
                    <a:bodyPr/>
                    <a:lstStyle/>
                    <a:p>
                      <a:pPr marL="222250" marR="435609" indent="-171450" algn="l">
                        <a:lnSpc>
                          <a:spcPct val="100000"/>
                        </a:lnSpc>
                        <a:spcBef>
                          <a:spcPts val="310"/>
                        </a:spcBef>
                        <a:buFont typeface="Arial" panose="020B0604020202020204" pitchFamily="34" charset="0"/>
                        <a:buChar char="•"/>
                      </a:pPr>
                      <a:endParaRPr sz="1100" spc="0" baseline="0" dirty="0">
                        <a:solidFill>
                          <a:srgbClr val="002060"/>
                        </a:solidFill>
                        <a:latin typeface="DM Sans 14pt"/>
                        <a:cs typeface="Arial"/>
                      </a:endParaRPr>
                    </a:p>
                  </a:txBody>
                  <a:tcPr marL="0" marR="0" marT="39370" marB="0">
                    <a:lnL w="3175" cap="flat" cmpd="sng" algn="ctr">
                      <a:solidFill>
                        <a:srgbClr val="0A2645"/>
                      </a:solidFill>
                      <a:prstDash val="solid"/>
                      <a:round/>
                      <a:headEnd type="none" w="med" len="med"/>
                      <a:tailEnd type="none" w="med" len="me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extLst>
                  <a:ext uri="{0D108BD9-81ED-4DB2-BD59-A6C34878D82A}">
                    <a16:rowId xmlns:a16="http://schemas.microsoft.com/office/drawing/2014/main" val="1864238226"/>
                  </a:ext>
                </a:extLst>
              </a:tr>
            </a:tbl>
          </a:graphicData>
        </a:graphic>
      </p:graphicFrame>
      <p:sp>
        <p:nvSpPr>
          <p:cNvPr id="14" name="object 22">
            <a:extLst>
              <a:ext uri="{FF2B5EF4-FFF2-40B4-BE49-F238E27FC236}">
                <a16:creationId xmlns:a16="http://schemas.microsoft.com/office/drawing/2014/main" id="{5CFF9DC9-0204-7F33-31DE-27C57DC6B496}"/>
              </a:ext>
            </a:extLst>
          </p:cNvPr>
          <p:cNvSpPr txBox="1">
            <a:spLocks/>
          </p:cNvSpPr>
          <p:nvPr/>
        </p:nvSpPr>
        <p:spPr>
          <a:xfrm>
            <a:off x="6872749" y="397252"/>
            <a:ext cx="2462004"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dirty="0">
                <a:solidFill>
                  <a:schemeClr val="bg1"/>
                </a:solidFill>
                <a:latin typeface="DM Sans 14pt SemiBold" pitchFamily="2" charset="77"/>
              </a:rPr>
              <a:t>Senior Health Education Officer</a:t>
            </a:r>
          </a:p>
        </p:txBody>
      </p:sp>
    </p:spTree>
    <p:extLst>
      <p:ext uri="{BB962C8B-B14F-4D97-AF65-F5344CB8AC3E}">
        <p14:creationId xmlns:p14="http://schemas.microsoft.com/office/powerpoint/2010/main" val="86425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E3C5-9C1F-67F5-18EB-C37FB27E5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3060B-D6CE-B02F-8A9C-DE8193406D58}"/>
              </a:ext>
            </a:extLst>
          </p:cNvPr>
          <p:cNvSpPr>
            <a:spLocks noGrp="1"/>
          </p:cNvSpPr>
          <p:nvPr>
            <p:ph type="title"/>
          </p:nvPr>
        </p:nvSpPr>
        <p:spPr>
          <a:xfrm>
            <a:off x="571498" y="1014848"/>
            <a:ext cx="8462773" cy="637097"/>
          </a:xfrm>
        </p:spPr>
        <p:txBody>
          <a:bodyPr/>
          <a:lstStyle/>
          <a:p>
            <a:r>
              <a:rPr lang="en-US" dirty="0"/>
              <a:t>Person specification</a:t>
            </a:r>
          </a:p>
        </p:txBody>
      </p:sp>
      <p:sp>
        <p:nvSpPr>
          <p:cNvPr id="6" name="Date Placeholder 5">
            <a:extLst>
              <a:ext uri="{FF2B5EF4-FFF2-40B4-BE49-F238E27FC236}">
                <a16:creationId xmlns:a16="http://schemas.microsoft.com/office/drawing/2014/main" id="{E4FEFB62-6548-0131-793B-DE9BDF45ECCE}"/>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7" name="Footer Placeholder 6">
            <a:extLst>
              <a:ext uri="{FF2B5EF4-FFF2-40B4-BE49-F238E27FC236}">
                <a16:creationId xmlns:a16="http://schemas.microsoft.com/office/drawing/2014/main" id="{A2FF6DE4-4DF6-70A9-2E26-04FEB202D36C}"/>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8" name="Slide Number Placeholder 7">
            <a:extLst>
              <a:ext uri="{FF2B5EF4-FFF2-40B4-BE49-F238E27FC236}">
                <a16:creationId xmlns:a16="http://schemas.microsoft.com/office/drawing/2014/main" id="{E8B6132E-ACDE-9933-A04B-432A5E8F0423}"/>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16</a:t>
            </a:fld>
            <a:endParaRPr lang="en-GB" spc="-25" dirty="0"/>
          </a:p>
        </p:txBody>
      </p:sp>
      <p:graphicFrame>
        <p:nvGraphicFramePr>
          <p:cNvPr id="9" name="object 7">
            <a:extLst>
              <a:ext uri="{FF2B5EF4-FFF2-40B4-BE49-F238E27FC236}">
                <a16:creationId xmlns:a16="http://schemas.microsoft.com/office/drawing/2014/main" id="{FBF68C43-D7A3-AA83-86C3-CBB4C19A65E5}"/>
              </a:ext>
            </a:extLst>
          </p:cNvPr>
          <p:cNvGraphicFramePr>
            <a:graphicFrameLocks noGrp="1"/>
          </p:cNvGraphicFramePr>
          <p:nvPr>
            <p:extLst>
              <p:ext uri="{D42A27DB-BD31-4B8C-83A1-F6EECF244321}">
                <p14:modId xmlns:p14="http://schemas.microsoft.com/office/powerpoint/2010/main" val="3382489204"/>
              </p:ext>
            </p:extLst>
          </p:nvPr>
        </p:nvGraphicFramePr>
        <p:xfrm>
          <a:off x="571499" y="1739866"/>
          <a:ext cx="8462773" cy="4978908"/>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4881371">
                  <a:extLst>
                    <a:ext uri="{9D8B030D-6E8A-4147-A177-3AD203B41FA5}">
                      <a16:colId xmlns:a16="http://schemas.microsoft.com/office/drawing/2014/main" val="20001"/>
                    </a:ext>
                  </a:extLst>
                </a:gridCol>
                <a:gridCol w="1940052">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dirty="0">
                          <a:solidFill>
                            <a:srgbClr val="FFFFFF"/>
                          </a:solidFill>
                          <a:latin typeface="DM Sans 14pt" pitchFamily="2" charset="77"/>
                          <a:cs typeface="Arial"/>
                        </a:rPr>
                        <a:t>Area</a:t>
                      </a:r>
                      <a:endParaRPr sz="1100" spc="0" baseline="0" dirty="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dirty="0">
                          <a:solidFill>
                            <a:srgbClr val="FFFFFF"/>
                          </a:solidFill>
                          <a:latin typeface="DM Sans 14pt" pitchFamily="2" charset="77"/>
                          <a:cs typeface="Arial"/>
                        </a:rPr>
                        <a:t>Essential                     </a:t>
                      </a:r>
                      <a:endParaRPr sz="1100" spc="0" baseline="0" dirty="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dirty="0">
                          <a:solidFill>
                            <a:schemeClr val="bg1"/>
                          </a:solidFill>
                          <a:latin typeface="DM Sans 14pt" pitchFamily="2" charset="77"/>
                          <a:cs typeface="Arial"/>
                        </a:rPr>
                        <a:t>Desirable</a:t>
                      </a:r>
                      <a:endParaRPr sz="1100" spc="0" baseline="0" dirty="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239785">
                <a:tc>
                  <a:txBody>
                    <a:bodyPr/>
                    <a:lstStyle/>
                    <a:p>
                      <a:pPr marL="50800" marR="164465" algn="l">
                        <a:lnSpc>
                          <a:spcPct val="106100"/>
                        </a:lnSpc>
                        <a:spcBef>
                          <a:spcPts val="310"/>
                        </a:spcBef>
                      </a:pPr>
                      <a:r>
                        <a:rPr lang="en-GB" sz="1100" spc="0" baseline="0" dirty="0">
                          <a:solidFill>
                            <a:srgbClr val="233C57"/>
                          </a:solidFill>
                          <a:latin typeface="DM Sans 14pt" pitchFamily="2" charset="77"/>
                          <a:cs typeface="Arial"/>
                        </a:rPr>
                        <a:t>Organisational skills</a:t>
                      </a:r>
                      <a:endParaRPr sz="1100" spc="0" baseline="0" dirty="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B w="3175">
                      <a:solidFill>
                        <a:srgbClr val="0A2645"/>
                      </a:solidFill>
                      <a:prstDash val="solid"/>
                    </a:lnB>
                    <a:solidFill>
                      <a:srgbClr val="DBF1FF"/>
                    </a:solidFill>
                  </a:tcPr>
                </a:tc>
                <a:tc>
                  <a:txBody>
                    <a:bodyPr/>
                    <a:lstStyle/>
                    <a:p>
                      <a:pPr marL="222250" marR="284480" indent="-171450" algn="l">
                        <a:lnSpc>
                          <a:spcPct val="106100"/>
                        </a:lnSpc>
                        <a:spcBef>
                          <a:spcPts val="310"/>
                        </a:spcBef>
                        <a:buFont typeface="Arial" panose="020B0604020202020204" pitchFamily="34" charset="0"/>
                        <a:buChar char="•"/>
                      </a:pPr>
                      <a:r>
                        <a:rPr lang="en-GB" sz="1100" spc="0" baseline="0" dirty="0">
                          <a:solidFill>
                            <a:srgbClr val="233C57"/>
                          </a:solidFill>
                          <a:latin typeface="DM Sans 14pt" pitchFamily="2" charset="77"/>
                          <a:cs typeface="Arial"/>
                        </a:rPr>
                        <a:t>Proven organisational and project management skills, including the ability to plan, prioritise, balance many concurrent tasks and organise work effectively to meet deadlines </a:t>
                      </a:r>
                    </a:p>
                    <a:p>
                      <a:pPr marL="222250" marR="284480" indent="-171450" algn="l">
                        <a:lnSpc>
                          <a:spcPct val="106100"/>
                        </a:lnSpc>
                        <a:spcBef>
                          <a:spcPts val="310"/>
                        </a:spcBef>
                        <a:buFont typeface="Arial" panose="020B0604020202020204" pitchFamily="34" charset="0"/>
                        <a:buChar char="•"/>
                      </a:pPr>
                      <a:r>
                        <a:rPr lang="en-GB" sz="1100" spc="0" baseline="0" dirty="0">
                          <a:solidFill>
                            <a:srgbClr val="233C57"/>
                          </a:solidFill>
                          <a:latin typeface="DM Sans 14pt" pitchFamily="2" charset="77"/>
                          <a:cs typeface="Arial"/>
                        </a:rPr>
                        <a:t>An organised, detailed approach to all administrative tasks</a:t>
                      </a: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B8E4FF"/>
                    </a:solidFill>
                  </a:tcPr>
                </a:tc>
                <a:tc>
                  <a:txBody>
                    <a:bodyPr/>
                    <a:lstStyle/>
                    <a:p>
                      <a:pPr marL="50800" marR="284480" indent="0" algn="l">
                        <a:lnSpc>
                          <a:spcPct val="106100"/>
                        </a:lnSpc>
                        <a:spcBef>
                          <a:spcPts val="310"/>
                        </a:spcBef>
                        <a:buFont typeface="Arial" panose="020B0604020202020204" pitchFamily="34" charset="0"/>
                        <a:buNone/>
                      </a:pPr>
                      <a:endParaRPr sz="1100" spc="0" baseline="0" dirty="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498382">
                <a:tc>
                  <a:txBody>
                    <a:bodyPr/>
                    <a:lstStyle/>
                    <a:p>
                      <a:pPr marL="50800" marR="164465" algn="l">
                        <a:lnSpc>
                          <a:spcPct val="106100"/>
                        </a:lnSpc>
                        <a:spcBef>
                          <a:spcPts val="310"/>
                        </a:spcBef>
                      </a:pPr>
                      <a:r>
                        <a:rPr lang="en-US" sz="1100" spc="0" baseline="0" dirty="0">
                          <a:solidFill>
                            <a:srgbClr val="233C57"/>
                          </a:solidFill>
                          <a:latin typeface="DM Sans 14pt" pitchFamily="2" charset="77"/>
                          <a:ea typeface="+mn-ea"/>
                          <a:cs typeface="Arial"/>
                        </a:rPr>
                        <a:t>Digital, data and technology skills</a:t>
                      </a:r>
                      <a:endParaRPr sz="1100" spc="0" baseline="0" dirty="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222250" marR="455295" indent="-171450" algn="l">
                        <a:lnSpc>
                          <a:spcPct val="106100"/>
                        </a:lnSpc>
                        <a:spcBef>
                          <a:spcPts val="315"/>
                        </a:spcBef>
                        <a:buFont typeface="Arial" panose="020B0604020202020204" pitchFamily="34" charset="0"/>
                        <a:buChar char="•"/>
                      </a:pPr>
                      <a:r>
                        <a:rPr lang="en-GB" sz="1100" spc="0" baseline="0" dirty="0">
                          <a:solidFill>
                            <a:srgbClr val="233C57"/>
                          </a:solidFill>
                          <a:latin typeface="DM Sans 14pt" pitchFamily="2" charset="77"/>
                          <a:cs typeface="Arial"/>
                        </a:rPr>
                        <a:t>Experienced user of Microsoft Office including Outlook, Excel, Word and Teams</a:t>
                      </a:r>
                    </a:p>
                    <a:p>
                      <a:pPr marL="222250" marR="455295" indent="-171450" algn="l">
                        <a:lnSpc>
                          <a:spcPct val="106100"/>
                        </a:lnSpc>
                        <a:spcBef>
                          <a:spcPts val="315"/>
                        </a:spcBef>
                        <a:buFont typeface="Arial" panose="020B0604020202020204" pitchFamily="34" charset="0"/>
                        <a:buChar char="•"/>
                      </a:pPr>
                      <a:r>
                        <a:rPr lang="en-GB" sz="1100" spc="0" baseline="0" dirty="0">
                          <a:solidFill>
                            <a:srgbClr val="233C57"/>
                          </a:solidFill>
                          <a:latin typeface="DM Sans 14pt" pitchFamily="2" charset="77"/>
                          <a:cs typeface="Arial"/>
                        </a:rPr>
                        <a:t>Experience of using email platforms when sending marketing or group emails</a:t>
                      </a:r>
                    </a:p>
                    <a:p>
                      <a:pPr marL="222250" marR="455295" indent="-171450" algn="l">
                        <a:lnSpc>
                          <a:spcPct val="106100"/>
                        </a:lnSpc>
                        <a:spcBef>
                          <a:spcPts val="315"/>
                        </a:spcBef>
                        <a:buFont typeface="Arial" panose="020B0604020202020204" pitchFamily="34" charset="0"/>
                        <a:buChar char="•"/>
                      </a:pPr>
                      <a:endParaRPr lang="en-GB" sz="1100" spc="0" baseline="0" dirty="0">
                        <a:solidFill>
                          <a:srgbClr val="233C57"/>
                        </a:solidFill>
                        <a:latin typeface="DM Sans 14pt" pitchFamily="2" charset="77"/>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a:solidFill>
                        <a:srgbClr val="0A2645"/>
                      </a:solidFill>
                      <a:prstDash val="solid"/>
                    </a:lnB>
                    <a:solidFill>
                      <a:srgbClr val="B8E4FF"/>
                    </a:solidFill>
                  </a:tcPr>
                </a:tc>
                <a:tc>
                  <a:txBody>
                    <a:bodyPr/>
                    <a:lstStyle/>
                    <a:p>
                      <a:pPr marL="222250" marR="455295" indent="-171450" algn="l">
                        <a:lnSpc>
                          <a:spcPct val="106100"/>
                        </a:lnSpc>
                        <a:spcBef>
                          <a:spcPts val="315"/>
                        </a:spcBef>
                        <a:buFont typeface="Arial" panose="020B0604020202020204" pitchFamily="34" charset="0"/>
                        <a:buChar char="•"/>
                      </a:pPr>
                      <a:r>
                        <a:rPr lang="en-GB" sz="1100" spc="0" baseline="0" dirty="0">
                          <a:solidFill>
                            <a:srgbClr val="002060"/>
                          </a:solidFill>
                          <a:latin typeface="DM Sans 14pt" pitchFamily="2" charset="77"/>
                          <a:cs typeface="Arial"/>
                        </a:rPr>
                        <a:t>Competent user of other databases e.g. Raisers Edge</a:t>
                      </a:r>
                    </a:p>
                    <a:p>
                      <a:pPr marL="222250" marR="455295" indent="-171450" algn="l">
                        <a:lnSpc>
                          <a:spcPct val="106100"/>
                        </a:lnSpc>
                        <a:spcBef>
                          <a:spcPts val="315"/>
                        </a:spcBef>
                        <a:buFont typeface="Arial" panose="020B0604020202020204" pitchFamily="34" charset="0"/>
                        <a:buChar char="•"/>
                      </a:pPr>
                      <a:endParaRPr lang="en-GB" sz="1100" spc="0" baseline="0" dirty="0">
                        <a:solidFill>
                          <a:srgbClr val="002060"/>
                        </a:solidFill>
                        <a:latin typeface="DM Sans 14pt" pitchFamily="2" charset="77"/>
                        <a:cs typeface="Arial"/>
                      </a:endParaRPr>
                    </a:p>
                    <a:p>
                      <a:pPr marL="222250" marR="455295" indent="-171450" algn="l">
                        <a:lnSpc>
                          <a:spcPct val="106100"/>
                        </a:lnSpc>
                        <a:spcBef>
                          <a:spcPts val="315"/>
                        </a:spcBef>
                        <a:buFont typeface="Arial" panose="020B0604020202020204" pitchFamily="34" charset="0"/>
                        <a:buChar char="•"/>
                      </a:pPr>
                      <a:r>
                        <a:rPr lang="en-GB" sz="1100" spc="0" baseline="0" dirty="0">
                          <a:solidFill>
                            <a:srgbClr val="002060"/>
                          </a:solidFill>
                          <a:latin typeface="DM Sans 14pt" pitchFamily="2" charset="77"/>
                          <a:cs typeface="Arial"/>
                        </a:rPr>
                        <a:t>Familiarity with email marketing platforms (e.g. </a:t>
                      </a:r>
                      <a:r>
                        <a:rPr lang="en-GB" sz="1100" spc="0" baseline="0" dirty="0" err="1">
                          <a:solidFill>
                            <a:srgbClr val="002060"/>
                          </a:solidFill>
                          <a:latin typeface="DM Sans 14pt" pitchFamily="2" charset="77"/>
                          <a:cs typeface="Arial"/>
                        </a:rPr>
                        <a:t>Dotdigital</a:t>
                      </a:r>
                      <a:r>
                        <a:rPr lang="en-GB" sz="1100" spc="0" baseline="0" dirty="0">
                          <a:solidFill>
                            <a:srgbClr val="002060"/>
                          </a:solidFill>
                          <a:latin typeface="DM Sans 14pt" pitchFamily="2" charset="77"/>
                          <a:cs typeface="Arial"/>
                        </a:rPr>
                        <a:t>) and basic CMS web editing</a:t>
                      </a:r>
                    </a:p>
                    <a:p>
                      <a:pPr marL="222250" marR="455295" indent="-171450" algn="l">
                        <a:lnSpc>
                          <a:spcPct val="106100"/>
                        </a:lnSpc>
                        <a:spcBef>
                          <a:spcPts val="315"/>
                        </a:spcBef>
                        <a:buFont typeface="Arial" panose="020B0604020202020204" pitchFamily="34" charset="0"/>
                        <a:buChar char="•"/>
                      </a:pPr>
                      <a:endParaRPr sz="1100" spc="0" baseline="0" dirty="0">
                        <a:solidFill>
                          <a:srgbClr val="002060"/>
                        </a:solidFill>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r h="633730">
                <a:tc>
                  <a:txBody>
                    <a:bodyPr/>
                    <a:lstStyle/>
                    <a:p>
                      <a:pPr marL="50800" marR="352425" algn="l">
                        <a:lnSpc>
                          <a:spcPct val="106100"/>
                        </a:lnSpc>
                        <a:spcBef>
                          <a:spcPts val="315"/>
                        </a:spcBef>
                      </a:pPr>
                      <a:r>
                        <a:rPr lang="en-GB" sz="1100" spc="0" baseline="0" dirty="0">
                          <a:solidFill>
                            <a:srgbClr val="233C57"/>
                          </a:solidFill>
                          <a:latin typeface="DM Sans 14pt" pitchFamily="2" charset="77"/>
                          <a:cs typeface="Arial"/>
                        </a:rPr>
                        <a:t>Team working</a:t>
                      </a:r>
                      <a:endParaRPr sz="1100" spc="0" baseline="0" dirty="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222250" marR="447675" indent="-171450" algn="l">
                        <a:lnSpc>
                          <a:spcPct val="106100"/>
                        </a:lnSpc>
                        <a:spcBef>
                          <a:spcPts val="315"/>
                        </a:spcBef>
                        <a:buFont typeface="Arial" panose="020B0604020202020204" pitchFamily="34" charset="0"/>
                        <a:buChar char="•"/>
                      </a:pPr>
                      <a:r>
                        <a:rPr lang="en-GB" sz="1100" spc="0" baseline="0" dirty="0">
                          <a:solidFill>
                            <a:srgbClr val="233C57"/>
                          </a:solidFill>
                          <a:latin typeface="DM Sans 14pt" pitchFamily="2" charset="77"/>
                          <a:cs typeface="Arial"/>
                        </a:rPr>
                        <a:t>Able to work flexibly both as part of a team, and on a one-to-one basis</a:t>
                      </a:r>
                    </a:p>
                    <a:p>
                      <a:pPr marL="222250" marR="447675" indent="-171450" algn="l">
                        <a:lnSpc>
                          <a:spcPct val="106100"/>
                        </a:lnSpc>
                        <a:spcBef>
                          <a:spcPts val="315"/>
                        </a:spcBef>
                        <a:buFont typeface="Arial" panose="020B0604020202020204" pitchFamily="34" charset="0"/>
                        <a:buChar char="•"/>
                      </a:pPr>
                      <a:r>
                        <a:rPr lang="en-GB" sz="1100" spc="0" baseline="0" dirty="0">
                          <a:solidFill>
                            <a:srgbClr val="233C57"/>
                          </a:solidFill>
                          <a:latin typeface="DM Sans 14pt" pitchFamily="2" charset="77"/>
                          <a:cs typeface="Arial"/>
                        </a:rPr>
                        <a:t>Self-motivated, you will be comfortable working to tight deadlines, on your own initiative</a:t>
                      </a:r>
                    </a:p>
                    <a:p>
                      <a:pPr marL="222250" marR="447675" indent="-171450" algn="l">
                        <a:lnSpc>
                          <a:spcPct val="106100"/>
                        </a:lnSpc>
                        <a:spcBef>
                          <a:spcPts val="315"/>
                        </a:spcBef>
                        <a:buFont typeface="Arial" panose="020B0604020202020204" pitchFamily="34" charset="0"/>
                        <a:buChar char="•"/>
                      </a:pPr>
                      <a:r>
                        <a:rPr lang="en-GB" sz="1100" spc="0" baseline="0" dirty="0">
                          <a:solidFill>
                            <a:srgbClr val="233C57"/>
                          </a:solidFill>
                          <a:latin typeface="DM Sans 14pt" pitchFamily="2" charset="77"/>
                          <a:cs typeface="Arial"/>
                        </a:rPr>
                        <a:t>Willing to work flexibly in style and approach. There will be occasional evening and weekend activities (time off in lieu given)</a:t>
                      </a: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a:solidFill>
                        <a:srgbClr val="0A2645"/>
                      </a:solidFill>
                      <a:prstDash val="solid"/>
                    </a:lnB>
                    <a:solidFill>
                      <a:srgbClr val="B8E4FF"/>
                    </a:solidFill>
                  </a:tcPr>
                </a:tc>
                <a:tc>
                  <a:txBody>
                    <a:bodyPr/>
                    <a:lstStyle/>
                    <a:p>
                      <a:pPr marL="222250" marR="447675" indent="-171450" algn="l">
                        <a:lnSpc>
                          <a:spcPct val="106100"/>
                        </a:lnSpc>
                        <a:spcBef>
                          <a:spcPts val="315"/>
                        </a:spcBef>
                        <a:buFont typeface="Arial" panose="020B0604020202020204" pitchFamily="34" charset="0"/>
                        <a:buChar char="•"/>
                      </a:pPr>
                      <a:endParaRPr sz="1100" spc="0" baseline="0" dirty="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r h="633730">
                <a:tc>
                  <a:txBody>
                    <a:bodyPr/>
                    <a:lstStyle/>
                    <a:p>
                      <a:pPr marL="50800" marR="352425" algn="l">
                        <a:lnSpc>
                          <a:spcPct val="106100"/>
                        </a:lnSpc>
                        <a:spcBef>
                          <a:spcPts val="315"/>
                        </a:spcBef>
                      </a:pPr>
                      <a:r>
                        <a:rPr lang="en-GB" sz="1100" spc="0" baseline="0" dirty="0">
                          <a:solidFill>
                            <a:srgbClr val="233C57"/>
                          </a:solidFill>
                          <a:latin typeface="DM Sans 14pt" pitchFamily="2" charset="77"/>
                          <a:cs typeface="Arial"/>
                        </a:rPr>
                        <a:t>Location</a:t>
                      </a:r>
                      <a:endParaRPr sz="1100" spc="0" baseline="0" dirty="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DBF1FF"/>
                    </a:solidFill>
                  </a:tcPr>
                </a:tc>
                <a:tc>
                  <a:txBody>
                    <a:bodyPr/>
                    <a:lstStyle/>
                    <a:p>
                      <a:pPr marL="222250" marR="447675" indent="-171450" algn="l">
                        <a:lnSpc>
                          <a:spcPct val="106100"/>
                        </a:lnSpc>
                        <a:spcBef>
                          <a:spcPts val="315"/>
                        </a:spcBef>
                        <a:buFont typeface="Arial" panose="020B0604020202020204" pitchFamily="34" charset="0"/>
                        <a:buChar char="•"/>
                      </a:pPr>
                      <a:r>
                        <a:rPr lang="en-US" sz="1100" spc="0" baseline="0" dirty="0">
                          <a:solidFill>
                            <a:srgbClr val="233C57"/>
                          </a:solidFill>
                          <a:latin typeface="DM Sans 14pt" pitchFamily="2" charset="77"/>
                          <a:ea typeface="+mn-ea"/>
                          <a:cs typeface="Arial"/>
                        </a:rPr>
                        <a:t>This is a hybrid role, with the head offices based in Letchworth Garden City. There is the expectation to be in the office a minimum of one day a week.</a:t>
                      </a:r>
                      <a:endParaRPr lang="en-GB" sz="1100" spc="0" baseline="0" dirty="0">
                        <a:solidFill>
                          <a:srgbClr val="233C57"/>
                        </a:solidFill>
                        <a:latin typeface="DM Sans 14pt" pitchFamily="2" charset="77"/>
                        <a:ea typeface="+mn-ea"/>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tc>
                  <a:txBody>
                    <a:bodyPr/>
                    <a:lstStyle/>
                    <a:p>
                      <a:pPr marL="222250" marR="447675" indent="-171450" algn="l">
                        <a:lnSpc>
                          <a:spcPct val="106100"/>
                        </a:lnSpc>
                        <a:spcBef>
                          <a:spcPts val="315"/>
                        </a:spcBef>
                        <a:buFont typeface="Arial" panose="020B0604020202020204" pitchFamily="34" charset="0"/>
                        <a:buChar char="•"/>
                      </a:pPr>
                      <a:endParaRPr sz="1100" spc="0" baseline="0" dirty="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extLst>
                  <a:ext uri="{0D108BD9-81ED-4DB2-BD59-A6C34878D82A}">
                    <a16:rowId xmlns:a16="http://schemas.microsoft.com/office/drawing/2014/main" val="10004"/>
                  </a:ext>
                </a:extLst>
              </a:tr>
            </a:tbl>
          </a:graphicData>
        </a:graphic>
      </p:graphicFrame>
      <p:sp>
        <p:nvSpPr>
          <p:cNvPr id="14" name="object 22">
            <a:extLst>
              <a:ext uri="{FF2B5EF4-FFF2-40B4-BE49-F238E27FC236}">
                <a16:creationId xmlns:a16="http://schemas.microsoft.com/office/drawing/2014/main" id="{90F5DBFE-2AB1-27FE-D426-6A1EA4B352CD}"/>
              </a:ext>
            </a:extLst>
          </p:cNvPr>
          <p:cNvSpPr txBox="1">
            <a:spLocks/>
          </p:cNvSpPr>
          <p:nvPr/>
        </p:nvSpPr>
        <p:spPr>
          <a:xfrm>
            <a:off x="6813755" y="406396"/>
            <a:ext cx="2478715"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dirty="0">
                <a:solidFill>
                  <a:schemeClr val="bg1"/>
                </a:solidFill>
                <a:latin typeface="DM Sans 14pt SemiBold" pitchFamily="2" charset="77"/>
              </a:rPr>
              <a:t>Senior Health Education Officer</a:t>
            </a:r>
          </a:p>
        </p:txBody>
      </p:sp>
    </p:spTree>
    <p:extLst>
      <p:ext uri="{BB962C8B-B14F-4D97-AF65-F5344CB8AC3E}">
        <p14:creationId xmlns:p14="http://schemas.microsoft.com/office/powerpoint/2010/main" val="240413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444D-2B2D-6B47-1F31-93BD67C29D22}"/>
              </a:ext>
            </a:extLst>
          </p:cNvPr>
          <p:cNvSpPr>
            <a:spLocks noGrp="1"/>
          </p:cNvSpPr>
          <p:nvPr>
            <p:ph type="title"/>
          </p:nvPr>
        </p:nvSpPr>
        <p:spPr>
          <a:xfrm>
            <a:off x="406399" y="2539928"/>
            <a:ext cx="6255727" cy="709361"/>
          </a:xfrm>
        </p:spPr>
        <p:txBody>
          <a:bodyPr/>
          <a:lstStyle/>
          <a:p>
            <a:r>
              <a:rPr lang="en-US" dirty="0"/>
              <a:t>Apply today</a:t>
            </a:r>
          </a:p>
        </p:txBody>
      </p:sp>
      <p:sp>
        <p:nvSpPr>
          <p:cNvPr id="5" name="Text Placeholder 12">
            <a:extLst>
              <a:ext uri="{FF2B5EF4-FFF2-40B4-BE49-F238E27FC236}">
                <a16:creationId xmlns:a16="http://schemas.microsoft.com/office/drawing/2014/main" id="{5D6D2A7E-18E4-C850-7A39-C3E3E554B348}"/>
              </a:ext>
            </a:extLst>
          </p:cNvPr>
          <p:cNvSpPr>
            <a:spLocks noGrp="1"/>
          </p:cNvSpPr>
          <p:nvPr>
            <p:ph type="body" sz="quarter" idx="13"/>
          </p:nvPr>
        </p:nvSpPr>
        <p:spPr>
          <a:xfrm>
            <a:off x="431799" y="3963391"/>
            <a:ext cx="4252935" cy="1061829"/>
          </a:xfrm>
        </p:spPr>
        <p:txBody>
          <a:bodyPr/>
          <a:lstStyle/>
          <a:p>
            <a:r>
              <a:rPr lang="en-US" dirty="0"/>
              <a:t>The role of:</a:t>
            </a:r>
            <a:br>
              <a:rPr lang="en-US" dirty="0"/>
            </a:br>
            <a:r>
              <a:rPr lang="en-US" b="1" dirty="0">
                <a:latin typeface="DM Sans 14pt SemiBold" pitchFamily="2" charset="77"/>
              </a:rPr>
              <a:t>Senior Health Education Officer</a:t>
            </a:r>
          </a:p>
          <a:p>
            <a:endParaRPr lang="en-US" b="1" dirty="0">
              <a:latin typeface="DM Sans 14pt SemiBold" pitchFamily="2" charset="77"/>
            </a:endParaRPr>
          </a:p>
        </p:txBody>
      </p:sp>
      <p:sp>
        <p:nvSpPr>
          <p:cNvPr id="6" name="Text Placeholder 13">
            <a:extLst>
              <a:ext uri="{FF2B5EF4-FFF2-40B4-BE49-F238E27FC236}">
                <a16:creationId xmlns:a16="http://schemas.microsoft.com/office/drawing/2014/main" id="{29EC24FF-9FF7-1B5F-BBF5-00C2D5785A8F}"/>
              </a:ext>
            </a:extLst>
          </p:cNvPr>
          <p:cNvSpPr>
            <a:spLocks noGrp="1"/>
          </p:cNvSpPr>
          <p:nvPr>
            <p:ph type="body" sz="quarter" idx="14"/>
          </p:nvPr>
        </p:nvSpPr>
        <p:spPr>
          <a:xfrm>
            <a:off x="431799" y="5192413"/>
            <a:ext cx="4522245" cy="738664"/>
          </a:xfrm>
        </p:spPr>
        <p:txBody>
          <a:bodyPr/>
          <a:lstStyle/>
          <a:p>
            <a:r>
              <a:rPr lang="en-US" b="1" dirty="0">
                <a:latin typeface="DM Sans 14pt SemiBold" pitchFamily="2" charset="77"/>
              </a:rPr>
              <a:t>Application closes: </a:t>
            </a:r>
            <a:r>
              <a:rPr lang="en-US" dirty="0">
                <a:latin typeface="DM Sans 14pt SemiBold" pitchFamily="2" charset="77"/>
              </a:rPr>
              <a:t>9am, 20 July 2026</a:t>
            </a:r>
            <a:endParaRPr lang="en-US" dirty="0"/>
          </a:p>
          <a:p>
            <a:r>
              <a:rPr lang="en-US" b="1" dirty="0">
                <a:latin typeface="DM Sans 14pt SemiBold" pitchFamily="2" charset="77"/>
              </a:rPr>
              <a:t>First round of interviews: </a:t>
            </a:r>
            <a:r>
              <a:rPr lang="en-US" dirty="0">
                <a:latin typeface="DM Sans 14pt SemiBold" pitchFamily="2" charset="77"/>
              </a:rPr>
              <a:t>30 July 2026</a:t>
            </a:r>
            <a:endParaRPr lang="en-US" dirty="0"/>
          </a:p>
          <a:p>
            <a:r>
              <a:rPr lang="en-US" b="1" dirty="0">
                <a:latin typeface="DM Sans 14pt SemiBold" pitchFamily="2" charset="77"/>
              </a:rPr>
              <a:t>Application to: </a:t>
            </a:r>
            <a:r>
              <a:rPr lang="en-US" dirty="0" err="1"/>
              <a:t>recruitment@mstrust.org.uk</a:t>
            </a:r>
            <a:endParaRPr lang="en-US" dirty="0"/>
          </a:p>
        </p:txBody>
      </p:sp>
    </p:spTree>
    <p:extLst>
      <p:ext uri="{BB962C8B-B14F-4D97-AF65-F5344CB8AC3E}">
        <p14:creationId xmlns:p14="http://schemas.microsoft.com/office/powerpoint/2010/main" val="155861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E41DA-4DEA-62E6-1528-A9C3A90131FC}"/>
              </a:ext>
            </a:extLst>
          </p:cNvPr>
          <p:cNvSpPr>
            <a:spLocks noGrp="1"/>
          </p:cNvSpPr>
          <p:nvPr>
            <p:ph type="body" sz="quarter" idx="10"/>
          </p:nvPr>
        </p:nvSpPr>
        <p:spPr>
          <a:xfrm>
            <a:off x="571499" y="1450551"/>
            <a:ext cx="4692163" cy="2182264"/>
          </a:xfrm>
        </p:spPr>
        <p:txBody>
          <a:bodyPr/>
          <a:lstStyle/>
          <a:p>
            <a:pPr>
              <a:tabLst>
                <a:tab pos="4351338" algn="r"/>
              </a:tabLst>
            </a:pPr>
            <a:r>
              <a:rPr lang="en-US" dirty="0"/>
              <a:t>At a glance – key information	3</a:t>
            </a:r>
          </a:p>
          <a:p>
            <a:pPr>
              <a:tabLst>
                <a:tab pos="4351338" algn="r"/>
              </a:tabLst>
            </a:pPr>
            <a:r>
              <a:rPr lang="en-US" dirty="0"/>
              <a:t>Letter from the Chief Executive	4</a:t>
            </a:r>
          </a:p>
          <a:p>
            <a:pPr>
              <a:tabLst>
                <a:tab pos="4351338" algn="r"/>
              </a:tabLst>
            </a:pPr>
            <a:r>
              <a:rPr lang="en-US" dirty="0"/>
              <a:t>About us	5</a:t>
            </a:r>
          </a:p>
          <a:p>
            <a:pPr>
              <a:tabLst>
                <a:tab pos="4351338" algn="r"/>
              </a:tabLst>
            </a:pPr>
            <a:r>
              <a:rPr lang="en-US" dirty="0"/>
              <a:t>Working at MS Trust	8</a:t>
            </a:r>
          </a:p>
          <a:p>
            <a:pPr>
              <a:tabLst>
                <a:tab pos="4351338" algn="r"/>
              </a:tabLst>
            </a:pPr>
            <a:r>
              <a:rPr lang="en-US" dirty="0"/>
              <a:t>How to apply	9</a:t>
            </a:r>
          </a:p>
          <a:p>
            <a:pPr>
              <a:tabLst>
                <a:tab pos="4351338" algn="r"/>
              </a:tabLst>
            </a:pPr>
            <a:r>
              <a:rPr lang="en-US" dirty="0"/>
              <a:t>Job description	10</a:t>
            </a:r>
          </a:p>
        </p:txBody>
      </p:sp>
      <p:sp>
        <p:nvSpPr>
          <p:cNvPr id="3" name="Date Placeholder 2">
            <a:extLst>
              <a:ext uri="{FF2B5EF4-FFF2-40B4-BE49-F238E27FC236}">
                <a16:creationId xmlns:a16="http://schemas.microsoft.com/office/drawing/2014/main" id="{9C071C24-4FCA-2629-69F4-5F91CB28C044}"/>
              </a:ext>
            </a:extLst>
          </p:cNvPr>
          <p:cNvSpPr>
            <a:spLocks noGrp="1"/>
          </p:cNvSpPr>
          <p:nvPr>
            <p:ph type="dt" sz="half" idx="6"/>
          </p:nvPr>
        </p:nvSpPr>
        <p:spPr/>
        <p:txBody>
          <a:bodyPr/>
          <a:lstStyle/>
          <a:p>
            <a:pPr marL="12700">
              <a:lnSpc>
                <a:spcPct val="100000"/>
              </a:lnSpc>
              <a:spcBef>
                <a:spcPts val="90"/>
              </a:spcBef>
            </a:pPr>
            <a:r>
              <a:rPr lang="en-GB" spc="-10"/>
              <a:t>mstrust.org.uk</a:t>
            </a:r>
            <a:endParaRPr lang="en-GB" spc="-10" dirty="0"/>
          </a:p>
        </p:txBody>
      </p:sp>
      <p:sp>
        <p:nvSpPr>
          <p:cNvPr id="4" name="Footer Placeholder 3">
            <a:extLst>
              <a:ext uri="{FF2B5EF4-FFF2-40B4-BE49-F238E27FC236}">
                <a16:creationId xmlns:a16="http://schemas.microsoft.com/office/drawing/2014/main" id="{59BF6730-B668-54AC-FED6-B07732A6974F}"/>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5" name="Slide Number Placeholder 4">
            <a:extLst>
              <a:ext uri="{FF2B5EF4-FFF2-40B4-BE49-F238E27FC236}">
                <a16:creationId xmlns:a16="http://schemas.microsoft.com/office/drawing/2014/main" id="{14FB9793-F22C-7873-2C6D-90113E086BBC}"/>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2</a:t>
            </a:fld>
            <a:endParaRPr lang="en-GB" spc="-25" dirty="0"/>
          </a:p>
        </p:txBody>
      </p:sp>
    </p:spTree>
    <p:extLst>
      <p:ext uri="{BB962C8B-B14F-4D97-AF65-F5344CB8AC3E}">
        <p14:creationId xmlns:p14="http://schemas.microsoft.com/office/powerpoint/2010/main" val="33412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DD85-0F4E-6E3E-5497-C3E1B3C9B9EA}"/>
              </a:ext>
            </a:extLst>
          </p:cNvPr>
          <p:cNvSpPr>
            <a:spLocks noGrp="1"/>
          </p:cNvSpPr>
          <p:nvPr>
            <p:ph type="title"/>
          </p:nvPr>
        </p:nvSpPr>
        <p:spPr/>
        <p:txBody>
          <a:bodyPr/>
          <a:lstStyle/>
          <a:p>
            <a:r>
              <a:rPr lang="en-US" dirty="0"/>
              <a:t>Key information</a:t>
            </a:r>
          </a:p>
        </p:txBody>
      </p:sp>
      <p:sp>
        <p:nvSpPr>
          <p:cNvPr id="4" name="Date Placeholder 3">
            <a:extLst>
              <a:ext uri="{FF2B5EF4-FFF2-40B4-BE49-F238E27FC236}">
                <a16:creationId xmlns:a16="http://schemas.microsoft.com/office/drawing/2014/main" id="{CE27DDAE-4CF2-C822-6619-18C28533183F}"/>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5" name="Footer Placeholder 4">
            <a:extLst>
              <a:ext uri="{FF2B5EF4-FFF2-40B4-BE49-F238E27FC236}">
                <a16:creationId xmlns:a16="http://schemas.microsoft.com/office/drawing/2014/main" id="{4C8FF068-B5EB-AAA0-FCE8-F766FF32099C}"/>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6" name="Slide Number Placeholder 5">
            <a:extLst>
              <a:ext uri="{FF2B5EF4-FFF2-40B4-BE49-F238E27FC236}">
                <a16:creationId xmlns:a16="http://schemas.microsoft.com/office/drawing/2014/main" id="{6090A564-2EE9-F186-D8FB-CF76B14AB3D1}"/>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3</a:t>
            </a:fld>
            <a:endParaRPr lang="en-GB" spc="-25" dirty="0"/>
          </a:p>
        </p:txBody>
      </p:sp>
      <p:sp>
        <p:nvSpPr>
          <p:cNvPr id="14" name="object 6">
            <a:extLst>
              <a:ext uri="{FF2B5EF4-FFF2-40B4-BE49-F238E27FC236}">
                <a16:creationId xmlns:a16="http://schemas.microsoft.com/office/drawing/2014/main" id="{00C842B2-0F21-788D-A023-A33634C0B180}"/>
              </a:ext>
            </a:extLst>
          </p:cNvPr>
          <p:cNvSpPr txBox="1"/>
          <p:nvPr/>
        </p:nvSpPr>
        <p:spPr>
          <a:xfrm>
            <a:off x="406400" y="2159000"/>
            <a:ext cx="2844165" cy="2582100"/>
          </a:xfrm>
          <a:prstGeom prst="rect">
            <a:avLst/>
          </a:prstGeom>
          <a:solidFill>
            <a:srgbClr val="FFFFFF"/>
          </a:solidFill>
        </p:spPr>
        <p:txBody>
          <a:bodyPr vert="horz" wrap="square" lIns="108000" tIns="108000" rIns="108000" bIns="108000" rtlCol="0">
            <a:noAutofit/>
          </a:bodyPr>
          <a:lstStyle/>
          <a:p>
            <a:pPr marL="4763">
              <a:lnSpc>
                <a:spcPct val="100000"/>
              </a:lnSpc>
              <a:spcBef>
                <a:spcPts val="780"/>
              </a:spcBef>
            </a:pPr>
            <a:r>
              <a:rPr lang="en-GB" sz="1400" b="1" spc="-10" dirty="0">
                <a:solidFill>
                  <a:srgbClr val="0A2645"/>
                </a:solidFill>
                <a:latin typeface="DM Sans 14pt" pitchFamily="2" charset="77"/>
                <a:cs typeface="Arial"/>
              </a:rPr>
              <a:t>Job role</a:t>
            </a:r>
          </a:p>
          <a:p>
            <a:pPr marL="4763">
              <a:lnSpc>
                <a:spcPct val="100000"/>
              </a:lnSpc>
              <a:spcBef>
                <a:spcPts val="780"/>
              </a:spcBef>
            </a:pPr>
            <a:r>
              <a:rPr lang="en-GB" sz="3000" b="1" dirty="0">
                <a:solidFill>
                  <a:srgbClr val="0A2645"/>
                </a:solidFill>
                <a:latin typeface="DM Sans 14pt ExtraBold" pitchFamily="2" charset="77"/>
                <a:cs typeface="Arial"/>
              </a:rPr>
              <a:t>Senior Health Education Officer</a:t>
            </a:r>
          </a:p>
        </p:txBody>
      </p:sp>
      <p:sp>
        <p:nvSpPr>
          <p:cNvPr id="15" name="object 7">
            <a:extLst>
              <a:ext uri="{FF2B5EF4-FFF2-40B4-BE49-F238E27FC236}">
                <a16:creationId xmlns:a16="http://schemas.microsoft.com/office/drawing/2014/main" id="{4BEF753D-2482-C7CE-582D-E8B9272ADF29}"/>
              </a:ext>
            </a:extLst>
          </p:cNvPr>
          <p:cNvSpPr txBox="1"/>
          <p:nvPr/>
        </p:nvSpPr>
        <p:spPr>
          <a:xfrm>
            <a:off x="6449174" y="2158999"/>
            <a:ext cx="2844165" cy="2582101"/>
          </a:xfrm>
          <a:prstGeom prst="rect">
            <a:avLst/>
          </a:prstGeom>
          <a:solidFill>
            <a:srgbClr val="FFFFFF"/>
          </a:solidFill>
        </p:spPr>
        <p:txBody>
          <a:bodyPr vert="horz" wrap="square" lIns="108000" tIns="108000" rIns="108000" bIns="108000" rtlCol="0">
            <a:noAutofit/>
          </a:bodyPr>
          <a:lstStyle/>
          <a:p>
            <a:pPr marL="4763">
              <a:lnSpc>
                <a:spcPct val="100000"/>
              </a:lnSpc>
              <a:spcBef>
                <a:spcPts val="780"/>
              </a:spcBef>
            </a:pPr>
            <a:r>
              <a:rPr sz="1400" b="1" dirty="0">
                <a:solidFill>
                  <a:srgbClr val="233C57"/>
                </a:solidFill>
                <a:latin typeface="DM Sans 14pt" pitchFamily="2" charset="77"/>
                <a:cs typeface="Arial"/>
              </a:rPr>
              <a:t>How</a:t>
            </a:r>
            <a:r>
              <a:rPr sz="1400" b="1" spc="-15" dirty="0">
                <a:solidFill>
                  <a:srgbClr val="233C57"/>
                </a:solidFill>
                <a:latin typeface="DM Sans 14pt" pitchFamily="2" charset="77"/>
                <a:cs typeface="Arial"/>
              </a:rPr>
              <a:t> </a:t>
            </a:r>
            <a:r>
              <a:rPr sz="1400" b="1" dirty="0">
                <a:solidFill>
                  <a:srgbClr val="233C57"/>
                </a:solidFill>
                <a:latin typeface="DM Sans 14pt" pitchFamily="2" charset="77"/>
                <a:cs typeface="Arial"/>
              </a:rPr>
              <a:t>to</a:t>
            </a:r>
            <a:r>
              <a:rPr sz="1400" b="1" spc="-10" dirty="0">
                <a:solidFill>
                  <a:srgbClr val="233C57"/>
                </a:solidFill>
                <a:latin typeface="DM Sans 14pt" pitchFamily="2" charset="77"/>
                <a:cs typeface="Arial"/>
              </a:rPr>
              <a:t> </a:t>
            </a:r>
            <a:r>
              <a:rPr sz="1400" b="1" spc="-20" dirty="0">
                <a:solidFill>
                  <a:srgbClr val="233C57"/>
                </a:solidFill>
                <a:latin typeface="DM Sans 14pt" pitchFamily="2" charset="77"/>
                <a:cs typeface="Arial"/>
              </a:rPr>
              <a:t>apply</a:t>
            </a:r>
            <a:endParaRPr sz="1400" dirty="0">
              <a:latin typeface="DM Sans 14pt" pitchFamily="2" charset="77"/>
              <a:cs typeface="Arial"/>
            </a:endParaRPr>
          </a:p>
          <a:p>
            <a:pPr marL="4763" marR="154940">
              <a:lnSpc>
                <a:spcPct val="101200"/>
              </a:lnSpc>
              <a:spcBef>
                <a:spcPts val="400"/>
              </a:spcBef>
            </a:pPr>
            <a:r>
              <a:rPr sz="1400" spc="-40" dirty="0">
                <a:solidFill>
                  <a:srgbClr val="233C57"/>
                </a:solidFill>
                <a:latin typeface="DM Sans 14pt" pitchFamily="2" charset="77"/>
                <a:cs typeface="Arial"/>
              </a:rPr>
              <a:t>Please complete an</a:t>
            </a:r>
            <a:r>
              <a:rPr lang="en-GB" sz="1400" spc="-40" dirty="0">
                <a:solidFill>
                  <a:srgbClr val="233C57"/>
                </a:solidFill>
                <a:latin typeface="DM Sans 14pt" pitchFamily="2" charset="77"/>
                <a:cs typeface="Arial"/>
              </a:rPr>
              <a:t> </a:t>
            </a:r>
            <a:r>
              <a:rPr sz="1400" spc="-40" dirty="0">
                <a:solidFill>
                  <a:srgbClr val="233C57"/>
                </a:solidFill>
                <a:latin typeface="DM Sans 14pt" pitchFamily="2" charset="77"/>
                <a:cs typeface="Arial"/>
              </a:rPr>
              <a:t>application form and email it to</a:t>
            </a:r>
            <a:r>
              <a:rPr sz="1400" spc="50" dirty="0">
                <a:solidFill>
                  <a:srgbClr val="233C57"/>
                </a:solidFill>
                <a:latin typeface="DM Sans 14pt" pitchFamily="2" charset="77"/>
                <a:cs typeface="Arial"/>
              </a:rPr>
              <a:t> </a:t>
            </a:r>
            <a:r>
              <a:rPr sz="1400" b="1" u="sng" spc="-10" dirty="0">
                <a:solidFill>
                  <a:srgbClr val="0A2645"/>
                </a:solidFill>
                <a:uFill>
                  <a:solidFill>
                    <a:srgbClr val="233C57"/>
                  </a:solidFill>
                </a:uFill>
                <a:latin typeface="DM Sans 14pt SemiBold" pitchFamily="2" charset="77"/>
                <a:cs typeface="Arial"/>
                <a:hlinkClick r:id="rId2">
                  <a:extLst>
                    <a:ext uri="{A12FA001-AC4F-418D-AE19-62706E023703}">
                      <ahyp:hlinkClr xmlns:ahyp="http://schemas.microsoft.com/office/drawing/2018/hyperlinkcolor" val="tx"/>
                    </a:ext>
                  </a:extLst>
                </a:hlinkClick>
              </a:rPr>
              <a:t>recruitment@mstrust.org.uk</a:t>
            </a:r>
            <a:endParaRPr sz="1400" b="1" dirty="0">
              <a:solidFill>
                <a:srgbClr val="0A2645"/>
              </a:solidFill>
              <a:latin typeface="DM Sans 14pt SemiBold" pitchFamily="2" charset="77"/>
              <a:cs typeface="Arial"/>
            </a:endParaRPr>
          </a:p>
          <a:p>
            <a:pPr marL="4763" marR="342265">
              <a:lnSpc>
                <a:spcPct val="101200"/>
              </a:lnSpc>
              <a:spcBef>
                <a:spcPts val="1000"/>
              </a:spcBef>
            </a:pPr>
            <a:r>
              <a:rPr sz="1400" spc="-40" dirty="0">
                <a:solidFill>
                  <a:srgbClr val="233C57"/>
                </a:solidFill>
                <a:latin typeface="DM Sans 14pt" pitchFamily="2" charset="77"/>
                <a:cs typeface="Arial"/>
              </a:rPr>
              <a:t>Please leave your application in </a:t>
            </a:r>
            <a:r>
              <a:rPr sz="1400" b="1" spc="-40" dirty="0">
                <a:solidFill>
                  <a:srgbClr val="233C57"/>
                </a:solidFill>
                <a:latin typeface="DM Sans 14pt SemiBold" pitchFamily="2" charset="77"/>
                <a:cs typeface="Arial"/>
              </a:rPr>
              <a:t>Microsoft Word format.</a:t>
            </a:r>
            <a:endParaRPr sz="1400" b="1" spc="-40" dirty="0">
              <a:latin typeface="DM Sans 14pt SemiBold" pitchFamily="2" charset="77"/>
              <a:cs typeface="Arial"/>
            </a:endParaRPr>
          </a:p>
        </p:txBody>
      </p:sp>
      <p:sp>
        <p:nvSpPr>
          <p:cNvPr id="16" name="object 8">
            <a:extLst>
              <a:ext uri="{FF2B5EF4-FFF2-40B4-BE49-F238E27FC236}">
                <a16:creationId xmlns:a16="http://schemas.microsoft.com/office/drawing/2014/main" id="{693E304F-6E22-C7B7-8C46-247E64F369FA}"/>
              </a:ext>
            </a:extLst>
          </p:cNvPr>
          <p:cNvSpPr txBox="1"/>
          <p:nvPr/>
        </p:nvSpPr>
        <p:spPr>
          <a:xfrm>
            <a:off x="3427793" y="2159000"/>
            <a:ext cx="2844165" cy="2582101"/>
          </a:xfrm>
          <a:prstGeom prst="rect">
            <a:avLst/>
          </a:prstGeom>
          <a:solidFill>
            <a:srgbClr val="FFFFFF"/>
          </a:solidFill>
        </p:spPr>
        <p:txBody>
          <a:bodyPr vert="horz" wrap="square" lIns="108000" tIns="108000" rIns="108000" bIns="108000" rtlCol="0">
            <a:noAutofit/>
          </a:bodyPr>
          <a:lstStyle/>
          <a:p>
            <a:pPr marL="4763">
              <a:lnSpc>
                <a:spcPct val="100000"/>
              </a:lnSpc>
              <a:spcBef>
                <a:spcPts val="780"/>
              </a:spcBef>
            </a:pPr>
            <a:r>
              <a:rPr lang="en-GB" sz="1400" b="1" spc="-10" dirty="0">
                <a:solidFill>
                  <a:srgbClr val="233C57"/>
                </a:solidFill>
                <a:latin typeface="DM Sans 14pt" pitchFamily="2" charset="77"/>
                <a:cs typeface="Arial"/>
              </a:rPr>
              <a:t>Timescales</a:t>
            </a:r>
          </a:p>
          <a:p>
            <a:pPr marL="4763">
              <a:lnSpc>
                <a:spcPct val="100000"/>
              </a:lnSpc>
              <a:spcBef>
                <a:spcPts val="780"/>
              </a:spcBef>
            </a:pPr>
            <a:r>
              <a:rPr lang="en-GB" sz="1400" spc="-10" dirty="0">
                <a:solidFill>
                  <a:srgbClr val="233C57"/>
                </a:solidFill>
                <a:latin typeface="DM Sans 14pt" pitchFamily="2" charset="77"/>
                <a:cs typeface="Arial"/>
              </a:rPr>
              <a:t>The closing date for </a:t>
            </a:r>
            <a:br>
              <a:rPr lang="en-GB" sz="1400" spc="-10" dirty="0">
                <a:solidFill>
                  <a:srgbClr val="233C57"/>
                </a:solidFill>
                <a:latin typeface="DM Sans 14pt" pitchFamily="2" charset="77"/>
                <a:cs typeface="Arial"/>
              </a:rPr>
            </a:br>
            <a:r>
              <a:rPr lang="en-GB" sz="1400" spc="-10" dirty="0">
                <a:solidFill>
                  <a:srgbClr val="0A2645"/>
                </a:solidFill>
                <a:latin typeface="DM Sans 14pt" pitchFamily="2" charset="77"/>
                <a:cs typeface="Arial"/>
              </a:rPr>
              <a:t>applications for this role is </a:t>
            </a:r>
            <a:br>
              <a:rPr lang="en-GB" sz="1400" spc="-10" dirty="0">
                <a:solidFill>
                  <a:srgbClr val="0A2645"/>
                </a:solidFill>
                <a:latin typeface="DM Sans 14pt" pitchFamily="2" charset="77"/>
                <a:cs typeface="Arial"/>
              </a:rPr>
            </a:br>
            <a:r>
              <a:rPr lang="en-GB" sz="1400" b="1" spc="-10" dirty="0">
                <a:solidFill>
                  <a:srgbClr val="0A2645"/>
                </a:solidFill>
                <a:latin typeface="DM Sans 14pt" pitchFamily="2" charset="77"/>
                <a:cs typeface="Arial"/>
              </a:rPr>
              <a:t>9am, 20 July 2026</a:t>
            </a:r>
            <a:endParaRPr lang="en-GB" sz="1400" b="1" spc="-10" dirty="0">
              <a:solidFill>
                <a:srgbClr val="0A2645"/>
              </a:solidFill>
              <a:latin typeface="DM Sans 14pt SemiBold" pitchFamily="2" charset="77"/>
              <a:cs typeface="Arial"/>
            </a:endParaRPr>
          </a:p>
          <a:p>
            <a:pPr marL="4763">
              <a:spcBef>
                <a:spcPts val="780"/>
              </a:spcBef>
            </a:pPr>
            <a:r>
              <a:rPr lang="en-GB" sz="1400" spc="-10" dirty="0">
                <a:solidFill>
                  <a:srgbClr val="0A2645"/>
                </a:solidFill>
                <a:latin typeface="DM Sans 14pt" pitchFamily="2" charset="77"/>
                <a:cs typeface="Arial"/>
              </a:rPr>
              <a:t>First round of interviews </a:t>
            </a:r>
            <a:br>
              <a:rPr lang="en-GB" sz="1400" spc="-10" dirty="0">
                <a:solidFill>
                  <a:srgbClr val="0A2645"/>
                </a:solidFill>
                <a:latin typeface="DM Sans 14pt" pitchFamily="2" charset="77"/>
                <a:cs typeface="Arial"/>
              </a:rPr>
            </a:br>
            <a:r>
              <a:rPr lang="en-GB" sz="1400" spc="-10" dirty="0">
                <a:solidFill>
                  <a:srgbClr val="0A2645"/>
                </a:solidFill>
                <a:latin typeface="DM Sans 14pt" pitchFamily="2" charset="77"/>
                <a:cs typeface="Arial"/>
              </a:rPr>
              <a:t>will be held virtually on </a:t>
            </a:r>
            <a:br>
              <a:rPr lang="en-GB" sz="1400" spc="-10" dirty="0">
                <a:solidFill>
                  <a:srgbClr val="0A2645"/>
                </a:solidFill>
                <a:latin typeface="DM Sans 14pt" pitchFamily="2" charset="77"/>
                <a:cs typeface="Arial"/>
              </a:rPr>
            </a:br>
            <a:r>
              <a:rPr lang="en-GB" sz="1400" b="1" spc="-10" dirty="0">
                <a:solidFill>
                  <a:srgbClr val="0A2645"/>
                </a:solidFill>
                <a:latin typeface="DM Sans 14pt" pitchFamily="2" charset="77"/>
                <a:cs typeface="Arial"/>
              </a:rPr>
              <a:t>30 July 2026</a:t>
            </a:r>
            <a:br>
              <a:rPr lang="en-GB" sz="1400" b="1" dirty="0">
                <a:solidFill>
                  <a:srgbClr val="0A2645"/>
                </a:solidFill>
                <a:latin typeface="DM Sans 14pt SemiBold" pitchFamily="2" charset="77"/>
                <a:cs typeface="Arial"/>
              </a:rPr>
            </a:br>
            <a:r>
              <a:rPr lang="en-GB" sz="1400" dirty="0">
                <a:solidFill>
                  <a:srgbClr val="0A2645"/>
                </a:solidFill>
                <a:latin typeface="DM Sans 14pt" pitchFamily="2" charset="77"/>
                <a:cs typeface="Arial"/>
              </a:rPr>
              <a:t>with second interviews in person at our Letchworth </a:t>
            </a:r>
            <a:br>
              <a:rPr lang="en-GB" sz="1400" dirty="0">
                <a:solidFill>
                  <a:srgbClr val="0A2645"/>
                </a:solidFill>
                <a:latin typeface="DM Sans 14pt" pitchFamily="2" charset="77"/>
                <a:cs typeface="Arial"/>
              </a:rPr>
            </a:br>
            <a:r>
              <a:rPr lang="en-GB" sz="1400" dirty="0">
                <a:solidFill>
                  <a:srgbClr val="0A2645"/>
                </a:solidFill>
                <a:latin typeface="DM Sans 14pt" pitchFamily="2" charset="77"/>
                <a:cs typeface="Arial"/>
              </a:rPr>
              <a:t>office on </a:t>
            </a:r>
            <a:r>
              <a:rPr lang="en-GB" sz="1400" b="1" dirty="0">
                <a:solidFill>
                  <a:srgbClr val="0A2645"/>
                </a:solidFill>
                <a:latin typeface="DM Sans 14pt SemiBold" pitchFamily="2" charset="77"/>
                <a:cs typeface="Arial"/>
              </a:rPr>
              <a:t>6 August 2026</a:t>
            </a:r>
            <a:endParaRPr lang="en-GB" sz="1400" dirty="0">
              <a:solidFill>
                <a:srgbClr val="0A2645"/>
              </a:solidFill>
              <a:latin typeface="DM Sans 14pt" pitchFamily="2" charset="77"/>
              <a:cs typeface="Arial"/>
            </a:endParaRPr>
          </a:p>
        </p:txBody>
      </p:sp>
      <p:sp>
        <p:nvSpPr>
          <p:cNvPr id="17" name="object 9">
            <a:extLst>
              <a:ext uri="{FF2B5EF4-FFF2-40B4-BE49-F238E27FC236}">
                <a16:creationId xmlns:a16="http://schemas.microsoft.com/office/drawing/2014/main" id="{9086DF4D-CA56-14C4-9333-01AA8C3E8841}"/>
              </a:ext>
            </a:extLst>
          </p:cNvPr>
          <p:cNvSpPr txBox="1"/>
          <p:nvPr/>
        </p:nvSpPr>
        <p:spPr>
          <a:xfrm>
            <a:off x="6449174" y="4924294"/>
            <a:ext cx="2844165" cy="806363"/>
          </a:xfrm>
          <a:prstGeom prst="rect">
            <a:avLst/>
          </a:prstGeom>
          <a:solidFill>
            <a:srgbClr val="3D54C9"/>
          </a:solidFill>
        </p:spPr>
        <p:txBody>
          <a:bodyPr vert="horz" wrap="square" lIns="0" tIns="97790" rIns="0" bIns="0" rtlCol="0">
            <a:noAutofit/>
          </a:bodyPr>
          <a:lstStyle/>
          <a:p>
            <a:pPr marL="152400" marR="445134">
              <a:lnSpc>
                <a:spcPct val="102600"/>
              </a:lnSpc>
              <a:spcBef>
                <a:spcPts val="770"/>
              </a:spcBef>
            </a:pPr>
            <a:r>
              <a:rPr sz="1300" b="1" dirty="0">
                <a:solidFill>
                  <a:srgbClr val="FFFFFF"/>
                </a:solidFill>
                <a:latin typeface="DM Sans 14pt SemiBold" pitchFamily="2" charset="77"/>
                <a:cs typeface="Arial"/>
              </a:rPr>
              <a:t>See</a:t>
            </a:r>
            <a:r>
              <a:rPr sz="1300" b="1" spc="20" dirty="0">
                <a:solidFill>
                  <a:srgbClr val="FFFFFF"/>
                </a:solidFill>
                <a:latin typeface="DM Sans 14pt SemiBold" pitchFamily="2" charset="77"/>
                <a:cs typeface="Arial"/>
              </a:rPr>
              <a:t> </a:t>
            </a:r>
            <a:r>
              <a:rPr sz="1300" b="1" dirty="0">
                <a:solidFill>
                  <a:srgbClr val="FFFFFF"/>
                </a:solidFill>
                <a:latin typeface="DM Sans 14pt SemiBold" pitchFamily="2" charset="77"/>
                <a:cs typeface="Arial"/>
              </a:rPr>
              <a:t>more</a:t>
            </a:r>
            <a:r>
              <a:rPr sz="1300" b="1" spc="20" dirty="0">
                <a:solidFill>
                  <a:srgbClr val="FFFFFF"/>
                </a:solidFill>
                <a:latin typeface="DM Sans 14pt SemiBold" pitchFamily="2" charset="77"/>
                <a:cs typeface="Arial"/>
              </a:rPr>
              <a:t> </a:t>
            </a:r>
            <a:r>
              <a:rPr sz="1300" b="1" dirty="0">
                <a:solidFill>
                  <a:srgbClr val="FFFFFF"/>
                </a:solidFill>
                <a:latin typeface="DM Sans 14pt SemiBold" pitchFamily="2" charset="77"/>
                <a:cs typeface="Arial"/>
              </a:rPr>
              <a:t>information</a:t>
            </a:r>
            <a:r>
              <a:rPr sz="1300" b="1" spc="20" dirty="0">
                <a:solidFill>
                  <a:srgbClr val="FFFFFF"/>
                </a:solidFill>
                <a:latin typeface="DM Sans 14pt SemiBold" pitchFamily="2" charset="77"/>
                <a:cs typeface="Arial"/>
              </a:rPr>
              <a:t> </a:t>
            </a:r>
            <a:r>
              <a:rPr sz="1300" b="1" spc="-20" dirty="0">
                <a:solidFill>
                  <a:srgbClr val="FFFFFF"/>
                </a:solidFill>
                <a:latin typeface="DM Sans 14pt SemiBold" pitchFamily="2" charset="77"/>
                <a:cs typeface="Arial"/>
              </a:rPr>
              <a:t>about </a:t>
            </a:r>
            <a:r>
              <a:rPr sz="1300" b="1" dirty="0">
                <a:solidFill>
                  <a:srgbClr val="FFFFFF"/>
                </a:solidFill>
                <a:latin typeface="DM Sans 14pt SemiBold" pitchFamily="2" charset="77"/>
                <a:cs typeface="Arial"/>
              </a:rPr>
              <a:t>the</a:t>
            </a:r>
            <a:r>
              <a:rPr sz="1300" b="1" spc="-15" dirty="0">
                <a:solidFill>
                  <a:srgbClr val="FFFFFF"/>
                </a:solidFill>
                <a:latin typeface="DM Sans 14pt SemiBold" pitchFamily="2" charset="77"/>
                <a:cs typeface="Arial"/>
              </a:rPr>
              <a:t> </a:t>
            </a:r>
            <a:r>
              <a:rPr sz="1300" b="1" dirty="0">
                <a:solidFill>
                  <a:srgbClr val="FFFFFF"/>
                </a:solidFill>
                <a:latin typeface="DM Sans 14pt SemiBold" pitchFamily="2" charset="77"/>
                <a:cs typeface="Arial"/>
              </a:rPr>
              <a:t>role</a:t>
            </a:r>
            <a:r>
              <a:rPr sz="1300" b="1" spc="-10" dirty="0">
                <a:solidFill>
                  <a:srgbClr val="FFFFFF"/>
                </a:solidFill>
                <a:latin typeface="DM Sans 14pt SemiBold" pitchFamily="2" charset="77"/>
                <a:cs typeface="Arial"/>
              </a:rPr>
              <a:t> </a:t>
            </a:r>
            <a:r>
              <a:rPr sz="1300" b="1" dirty="0">
                <a:solidFill>
                  <a:srgbClr val="FFFFFF"/>
                </a:solidFill>
                <a:latin typeface="DM Sans 14pt SemiBold" pitchFamily="2" charset="77"/>
                <a:cs typeface="Arial"/>
              </a:rPr>
              <a:t>on</a:t>
            </a:r>
            <a:r>
              <a:rPr sz="1300" b="1" spc="-15" dirty="0">
                <a:solidFill>
                  <a:srgbClr val="FFFFFF"/>
                </a:solidFill>
                <a:latin typeface="DM Sans 14pt SemiBold" pitchFamily="2" charset="77"/>
                <a:cs typeface="Arial"/>
              </a:rPr>
              <a:t> </a:t>
            </a:r>
            <a:r>
              <a:rPr sz="1300" b="1" dirty="0">
                <a:solidFill>
                  <a:srgbClr val="FFFFFF"/>
                </a:solidFill>
                <a:latin typeface="DM Sans 14pt SemiBold" pitchFamily="2" charset="77"/>
                <a:cs typeface="Arial"/>
              </a:rPr>
              <a:t>page</a:t>
            </a:r>
            <a:r>
              <a:rPr sz="1300" b="1" spc="-10" dirty="0">
                <a:solidFill>
                  <a:srgbClr val="FFFFFF"/>
                </a:solidFill>
                <a:latin typeface="DM Sans 14pt SemiBold" pitchFamily="2" charset="77"/>
                <a:cs typeface="Arial"/>
              </a:rPr>
              <a:t> </a:t>
            </a:r>
            <a:r>
              <a:rPr lang="en-GB" sz="1300" b="1" spc="-40" dirty="0">
                <a:solidFill>
                  <a:srgbClr val="FFFFFF"/>
                </a:solidFill>
                <a:latin typeface="DM Sans 14pt SemiBold" pitchFamily="2" charset="77"/>
                <a:cs typeface="Arial"/>
              </a:rPr>
              <a:t>10</a:t>
            </a:r>
            <a:r>
              <a:rPr sz="1300" b="1" spc="-10" dirty="0">
                <a:solidFill>
                  <a:srgbClr val="FFFFFF"/>
                </a:solidFill>
                <a:latin typeface="DM Sans 14pt SemiBold" pitchFamily="2" charset="77"/>
                <a:cs typeface="Arial"/>
              </a:rPr>
              <a:t> </a:t>
            </a:r>
            <a:r>
              <a:rPr sz="1300" b="1" spc="-20" dirty="0">
                <a:solidFill>
                  <a:srgbClr val="FFFFFF"/>
                </a:solidFill>
                <a:latin typeface="DM Sans 14pt SemiBold" pitchFamily="2" charset="77"/>
                <a:cs typeface="Arial"/>
              </a:rPr>
              <a:t>under </a:t>
            </a:r>
            <a:r>
              <a:rPr sz="1300" b="1" spc="-60" dirty="0">
                <a:solidFill>
                  <a:srgbClr val="FFFFFF"/>
                </a:solidFill>
                <a:latin typeface="DM Sans 14pt SemiBold" pitchFamily="2" charset="77"/>
                <a:cs typeface="Arial"/>
              </a:rPr>
              <a:t>‘Job</a:t>
            </a:r>
            <a:r>
              <a:rPr sz="1300" b="1" spc="-20" dirty="0">
                <a:solidFill>
                  <a:srgbClr val="FFFFFF"/>
                </a:solidFill>
                <a:latin typeface="DM Sans 14pt SemiBold" pitchFamily="2" charset="77"/>
                <a:cs typeface="Arial"/>
              </a:rPr>
              <a:t> </a:t>
            </a:r>
            <a:r>
              <a:rPr sz="1300" b="1" spc="-10" dirty="0">
                <a:solidFill>
                  <a:srgbClr val="FFFFFF"/>
                </a:solidFill>
                <a:latin typeface="DM Sans 14pt SemiBold" pitchFamily="2" charset="77"/>
                <a:cs typeface="Arial"/>
              </a:rPr>
              <a:t>description’</a:t>
            </a:r>
            <a:endParaRPr sz="1300" b="1" dirty="0">
              <a:latin typeface="DM Sans 14pt SemiBold" pitchFamily="2" charset="77"/>
              <a:cs typeface="Arial"/>
            </a:endParaRPr>
          </a:p>
        </p:txBody>
      </p:sp>
    </p:spTree>
    <p:extLst>
      <p:ext uri="{BB962C8B-B14F-4D97-AF65-F5344CB8AC3E}">
        <p14:creationId xmlns:p14="http://schemas.microsoft.com/office/powerpoint/2010/main" val="410113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59F6EA-171F-D13E-F55F-B9E461E89018}"/>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3" name="Date Placeholder 2">
            <a:extLst>
              <a:ext uri="{FF2B5EF4-FFF2-40B4-BE49-F238E27FC236}">
                <a16:creationId xmlns:a16="http://schemas.microsoft.com/office/drawing/2014/main" id="{331B5407-9080-378E-A16F-75DDA833E10E}"/>
              </a:ext>
            </a:extLst>
          </p:cNvPr>
          <p:cNvSpPr>
            <a:spLocks noGrp="1"/>
          </p:cNvSpPr>
          <p:nvPr>
            <p:ph type="dt" sz="half" idx="6"/>
          </p:nvPr>
        </p:nvSpPr>
        <p:spPr/>
        <p:txBody>
          <a:bodyPr/>
          <a:lstStyle/>
          <a:p>
            <a:pPr marL="12700">
              <a:lnSpc>
                <a:spcPct val="100000"/>
              </a:lnSpc>
              <a:spcBef>
                <a:spcPts val="90"/>
              </a:spcBef>
            </a:pPr>
            <a:r>
              <a:rPr lang="en-GB" spc="-10"/>
              <a:t>mstrust.org.uk</a:t>
            </a:r>
            <a:endParaRPr lang="en-GB" spc="-10" dirty="0"/>
          </a:p>
        </p:txBody>
      </p:sp>
      <p:sp>
        <p:nvSpPr>
          <p:cNvPr id="4" name="Slide Number Placeholder 3">
            <a:extLst>
              <a:ext uri="{FF2B5EF4-FFF2-40B4-BE49-F238E27FC236}">
                <a16:creationId xmlns:a16="http://schemas.microsoft.com/office/drawing/2014/main" id="{4CB14428-3063-9CDD-3EBD-D44A4A547C72}"/>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4</a:t>
            </a:fld>
            <a:endParaRPr lang="en-GB" spc="-25" dirty="0"/>
          </a:p>
        </p:txBody>
      </p:sp>
      <p:sp>
        <p:nvSpPr>
          <p:cNvPr id="5" name="Title 4">
            <a:extLst>
              <a:ext uri="{FF2B5EF4-FFF2-40B4-BE49-F238E27FC236}">
                <a16:creationId xmlns:a16="http://schemas.microsoft.com/office/drawing/2014/main" id="{6C3F3CFF-A543-7E6B-F52C-AEE39CDA9DA8}"/>
              </a:ext>
            </a:extLst>
          </p:cNvPr>
          <p:cNvSpPr>
            <a:spLocks noGrp="1"/>
          </p:cNvSpPr>
          <p:nvPr>
            <p:ph type="title"/>
          </p:nvPr>
        </p:nvSpPr>
        <p:spPr>
          <a:xfrm>
            <a:off x="571499" y="1014848"/>
            <a:ext cx="4375405" cy="1283493"/>
          </a:xfrm>
        </p:spPr>
        <p:txBody>
          <a:bodyPr/>
          <a:lstStyle/>
          <a:p>
            <a:r>
              <a:rPr lang="en-US" dirty="0"/>
              <a:t>An exciting opportunity</a:t>
            </a:r>
          </a:p>
        </p:txBody>
      </p:sp>
      <p:sp>
        <p:nvSpPr>
          <p:cNvPr id="6" name="Text Placeholder 5">
            <a:extLst>
              <a:ext uri="{FF2B5EF4-FFF2-40B4-BE49-F238E27FC236}">
                <a16:creationId xmlns:a16="http://schemas.microsoft.com/office/drawing/2014/main" id="{315CB4B4-E92E-AAE1-A112-C1B456119DDB}"/>
              </a:ext>
            </a:extLst>
          </p:cNvPr>
          <p:cNvSpPr>
            <a:spLocks noGrp="1"/>
          </p:cNvSpPr>
          <p:nvPr>
            <p:ph type="body" sz="quarter" idx="10"/>
          </p:nvPr>
        </p:nvSpPr>
        <p:spPr>
          <a:xfrm>
            <a:off x="584200" y="2586694"/>
            <a:ext cx="2733280" cy="3647152"/>
          </a:xfrm>
        </p:spPr>
        <p:txBody>
          <a:bodyPr/>
          <a:lstStyle/>
          <a:p>
            <a:r>
              <a:rPr lang="en-US" dirty="0"/>
              <a:t>Thank you for your </a:t>
            </a:r>
            <a:br>
              <a:rPr lang="en-US" dirty="0"/>
            </a:br>
            <a:r>
              <a:rPr lang="en-US" dirty="0"/>
              <a:t>interest in the role of </a:t>
            </a:r>
            <a:br>
              <a:rPr lang="en-US" dirty="0"/>
            </a:br>
            <a:r>
              <a:rPr lang="en-US" dirty="0"/>
              <a:t>Senior Health Education Officer at MS Trust.</a:t>
            </a:r>
          </a:p>
          <a:p>
            <a:pPr lvl="2"/>
            <a:r>
              <a:rPr lang="en-GB" dirty="0"/>
              <a:t>MS Trust is a UK charity which brings together expertise from every angle to help everyone feel more in control of their MS, today and every day. Through trusted information and compassionate support, the training of new MS healthcare professionals, and research rooted in real experience – we’re here for every MS. Every day.</a:t>
            </a:r>
          </a:p>
          <a:p>
            <a:pPr lvl="2"/>
            <a:r>
              <a:rPr lang="en-GB" dirty="0"/>
              <a:t>For more than 30 years, we’ve listened to the MS community. We know that from the moment of diagnosis, it can feel as though your sense of self has been taken away. </a:t>
            </a:r>
            <a:endParaRPr lang="en-US" dirty="0"/>
          </a:p>
          <a:p>
            <a:endParaRPr lang="en-US" dirty="0"/>
          </a:p>
        </p:txBody>
      </p:sp>
      <p:sp>
        <p:nvSpPr>
          <p:cNvPr id="7" name="Text Placeholder 6">
            <a:extLst>
              <a:ext uri="{FF2B5EF4-FFF2-40B4-BE49-F238E27FC236}">
                <a16:creationId xmlns:a16="http://schemas.microsoft.com/office/drawing/2014/main" id="{90EF47F2-729F-666B-15A8-16DCE2F20C9A}"/>
              </a:ext>
            </a:extLst>
          </p:cNvPr>
          <p:cNvSpPr>
            <a:spLocks noGrp="1"/>
          </p:cNvSpPr>
          <p:nvPr>
            <p:ph type="body" sz="quarter" idx="11"/>
          </p:nvPr>
        </p:nvSpPr>
        <p:spPr>
          <a:xfrm>
            <a:off x="3510160" y="2586694"/>
            <a:ext cx="2733280" cy="3390672"/>
          </a:xfrm>
        </p:spPr>
        <p:txBody>
          <a:bodyPr/>
          <a:lstStyle/>
          <a:p>
            <a:pPr lvl="2"/>
            <a:r>
              <a:rPr lang="en-GB" dirty="0"/>
              <a:t>But when treatment and support are fragmented and unpredictable, life becomes even more challenging. At MS Trust we exist to give everyone living with MS the knowledge and confidence they need to feel more in control. </a:t>
            </a:r>
          </a:p>
          <a:p>
            <a:pPr lvl="2"/>
            <a:r>
              <a:rPr lang="en-GB" dirty="0"/>
              <a:t>It's an exciting time to be joining MS Trust, we have just launched a new strategy and brand identity which puts people with MS firmly at the heart of what we do. The strategy focuses on three key priorities:</a:t>
            </a:r>
          </a:p>
          <a:p>
            <a:pPr marL="176213" lvl="2" indent="-171450">
              <a:buFont typeface="Arial" panose="020B0604020202020204" pitchFamily="34" charset="0"/>
              <a:buChar char="•"/>
            </a:pPr>
            <a:r>
              <a:rPr lang="en-GB" dirty="0"/>
              <a:t>Providing trusted information and support</a:t>
            </a:r>
          </a:p>
          <a:p>
            <a:pPr marL="176213" lvl="2" indent="-171450">
              <a:buFont typeface="Arial" panose="020B0604020202020204" pitchFamily="34" charset="0"/>
              <a:buChar char="•"/>
            </a:pPr>
            <a:r>
              <a:rPr lang="en-GB" dirty="0"/>
              <a:t>Driving excellence and equity in treatment and care</a:t>
            </a:r>
          </a:p>
          <a:p>
            <a:pPr marL="176213" lvl="2" indent="-171450">
              <a:buFont typeface="Arial" panose="020B0604020202020204" pitchFamily="34" charset="0"/>
              <a:buChar char="•"/>
            </a:pPr>
            <a:r>
              <a:rPr lang="en-GB" dirty="0"/>
              <a:t>Powering research rooted in real experience.</a:t>
            </a:r>
          </a:p>
        </p:txBody>
      </p:sp>
      <p:sp>
        <p:nvSpPr>
          <p:cNvPr id="8" name="Text Placeholder 7">
            <a:extLst>
              <a:ext uri="{FF2B5EF4-FFF2-40B4-BE49-F238E27FC236}">
                <a16:creationId xmlns:a16="http://schemas.microsoft.com/office/drawing/2014/main" id="{98DF1DDE-393B-24B0-F745-32B2E890B5E8}"/>
              </a:ext>
            </a:extLst>
          </p:cNvPr>
          <p:cNvSpPr>
            <a:spLocks noGrp="1"/>
          </p:cNvSpPr>
          <p:nvPr>
            <p:ph type="body" sz="quarter" idx="12"/>
          </p:nvPr>
        </p:nvSpPr>
        <p:spPr>
          <a:xfrm>
            <a:off x="6436120" y="2586694"/>
            <a:ext cx="2733280" cy="3411190"/>
          </a:xfrm>
        </p:spPr>
        <p:txBody>
          <a:bodyPr/>
          <a:lstStyle/>
          <a:p>
            <a:pPr lvl="2"/>
            <a:r>
              <a:rPr lang="en-GB" dirty="0"/>
              <a:t>With this renewed focus, we are ready to support the MS community through their journey – for every MS, every day.</a:t>
            </a:r>
          </a:p>
          <a:p>
            <a:pPr lvl="2"/>
            <a:r>
              <a:rPr lang="en-US" dirty="0"/>
              <a:t>As Chief Executive I’m proud to work alongside passionate and talented colleagues on this amazing cause.</a:t>
            </a:r>
          </a:p>
          <a:p>
            <a:pPr lvl="2"/>
            <a:r>
              <a:rPr lang="en-US" dirty="0"/>
              <a:t>I would like to take this opportunity to invite you to make your own personal contribution to our challenge, and work with us to make a real difference every day to the lives of the 150,000 people living with multiple sclerosis in the UK.</a:t>
            </a:r>
          </a:p>
          <a:p>
            <a:pPr lvl="2"/>
            <a:endParaRPr lang="en-US" dirty="0"/>
          </a:p>
          <a:p>
            <a:pPr lvl="2"/>
            <a:endParaRPr lang="en-US" sz="1300" b="1" dirty="0"/>
          </a:p>
          <a:p>
            <a:pPr marL="1027113" lvl="2"/>
            <a:r>
              <a:rPr lang="en-US" sz="1300" b="1" dirty="0"/>
              <a:t>Lucy Taylor</a:t>
            </a:r>
            <a:br>
              <a:rPr lang="en-US" sz="1300" b="1" dirty="0"/>
            </a:br>
            <a:r>
              <a:rPr lang="en-US" dirty="0"/>
              <a:t>Chief Executive</a:t>
            </a:r>
          </a:p>
        </p:txBody>
      </p:sp>
      <p:sp>
        <p:nvSpPr>
          <p:cNvPr id="9" name="object 8">
            <a:extLst>
              <a:ext uri="{FF2B5EF4-FFF2-40B4-BE49-F238E27FC236}">
                <a16:creationId xmlns:a16="http://schemas.microsoft.com/office/drawing/2014/main" id="{177B8264-8732-8006-7F5A-D443CFAEB0D9}"/>
              </a:ext>
            </a:extLst>
          </p:cNvPr>
          <p:cNvSpPr txBox="1"/>
          <p:nvPr/>
        </p:nvSpPr>
        <p:spPr>
          <a:xfrm>
            <a:off x="5306707" y="1056640"/>
            <a:ext cx="3123309" cy="754053"/>
          </a:xfrm>
          <a:prstGeom prst="rect">
            <a:avLst/>
          </a:prstGeom>
        </p:spPr>
        <p:txBody>
          <a:bodyPr vert="horz" wrap="square" lIns="0" tIns="22860" rIns="0" bIns="0" rtlCol="0">
            <a:spAutoFit/>
          </a:bodyPr>
          <a:lstStyle/>
          <a:p>
            <a:pPr marL="12700" marR="5080" algn="ctr">
              <a:lnSpc>
                <a:spcPts val="1900"/>
              </a:lnSpc>
              <a:spcBef>
                <a:spcPts val="180"/>
              </a:spcBef>
            </a:pPr>
            <a:r>
              <a:rPr sz="1600" dirty="0">
                <a:solidFill>
                  <a:srgbClr val="233C57"/>
                </a:solidFill>
                <a:latin typeface="DM Sans 14pt" pitchFamily="2" charset="77"/>
                <a:cs typeface="Arial"/>
              </a:rPr>
              <a:t>We</a:t>
            </a:r>
            <a:r>
              <a:rPr sz="1600" spc="-15" dirty="0">
                <a:solidFill>
                  <a:srgbClr val="233C57"/>
                </a:solidFill>
                <a:latin typeface="DM Sans 14pt" pitchFamily="2" charset="77"/>
                <a:cs typeface="Arial"/>
              </a:rPr>
              <a:t> </a:t>
            </a:r>
            <a:r>
              <a:rPr sz="1600" spc="45" dirty="0">
                <a:solidFill>
                  <a:srgbClr val="233C57"/>
                </a:solidFill>
                <a:latin typeface="DM Sans 14pt" pitchFamily="2" charset="77"/>
                <a:cs typeface="Arial"/>
              </a:rPr>
              <a:t>provide</a:t>
            </a:r>
            <a:r>
              <a:rPr sz="1600" spc="-15" dirty="0">
                <a:solidFill>
                  <a:srgbClr val="233C57"/>
                </a:solidFill>
                <a:latin typeface="DM Sans 14pt" pitchFamily="2" charset="77"/>
                <a:cs typeface="Arial"/>
              </a:rPr>
              <a:t> </a:t>
            </a:r>
            <a:r>
              <a:rPr sz="1600" spc="70" dirty="0">
                <a:solidFill>
                  <a:srgbClr val="233C57"/>
                </a:solidFill>
                <a:latin typeface="DM Sans 14pt" pitchFamily="2" charset="77"/>
                <a:cs typeface="Arial"/>
              </a:rPr>
              <a:t>trusted</a:t>
            </a:r>
            <a:r>
              <a:rPr sz="1600" spc="-15" dirty="0">
                <a:solidFill>
                  <a:srgbClr val="233C57"/>
                </a:solidFill>
                <a:latin typeface="DM Sans 14pt" pitchFamily="2" charset="77"/>
                <a:cs typeface="Arial"/>
              </a:rPr>
              <a:t> </a:t>
            </a:r>
            <a:r>
              <a:rPr sz="1600" spc="-10" dirty="0">
                <a:solidFill>
                  <a:srgbClr val="233C57"/>
                </a:solidFill>
                <a:latin typeface="DM Sans 14pt" pitchFamily="2" charset="77"/>
                <a:cs typeface="Arial"/>
              </a:rPr>
              <a:t>information </a:t>
            </a:r>
            <a:r>
              <a:rPr sz="1600" spc="90" dirty="0">
                <a:solidFill>
                  <a:srgbClr val="233C57"/>
                </a:solidFill>
                <a:latin typeface="DM Sans 14pt" pitchFamily="2" charset="77"/>
                <a:cs typeface="Arial"/>
              </a:rPr>
              <a:t>to</a:t>
            </a:r>
            <a:r>
              <a:rPr sz="1600" spc="10" dirty="0">
                <a:solidFill>
                  <a:srgbClr val="233C57"/>
                </a:solidFill>
                <a:latin typeface="DM Sans 14pt" pitchFamily="2" charset="77"/>
                <a:cs typeface="Arial"/>
              </a:rPr>
              <a:t> </a:t>
            </a:r>
            <a:r>
              <a:rPr sz="1600" dirty="0">
                <a:solidFill>
                  <a:srgbClr val="233C57"/>
                </a:solidFill>
                <a:latin typeface="DM Sans 14pt" pitchFamily="2" charset="77"/>
                <a:cs typeface="Arial"/>
              </a:rPr>
              <a:t>help</a:t>
            </a:r>
            <a:r>
              <a:rPr sz="1600" spc="10" dirty="0">
                <a:solidFill>
                  <a:srgbClr val="233C57"/>
                </a:solidFill>
                <a:latin typeface="DM Sans 14pt" pitchFamily="2" charset="77"/>
                <a:cs typeface="Arial"/>
              </a:rPr>
              <a:t> </a:t>
            </a:r>
            <a:r>
              <a:rPr sz="1600" spc="50" dirty="0">
                <a:solidFill>
                  <a:srgbClr val="233C57"/>
                </a:solidFill>
                <a:latin typeface="DM Sans 14pt" pitchFamily="2" charset="77"/>
                <a:cs typeface="Arial"/>
              </a:rPr>
              <a:t>people</a:t>
            </a:r>
            <a:r>
              <a:rPr sz="1600" spc="10" dirty="0">
                <a:solidFill>
                  <a:srgbClr val="233C57"/>
                </a:solidFill>
                <a:latin typeface="DM Sans 14pt" pitchFamily="2" charset="77"/>
                <a:cs typeface="Arial"/>
              </a:rPr>
              <a:t> </a:t>
            </a:r>
            <a:r>
              <a:rPr sz="1600" spc="65" dirty="0">
                <a:solidFill>
                  <a:srgbClr val="233C57"/>
                </a:solidFill>
                <a:latin typeface="DM Sans 14pt" pitchFamily="2" charset="77"/>
                <a:cs typeface="Arial"/>
              </a:rPr>
              <a:t>with</a:t>
            </a:r>
            <a:r>
              <a:rPr sz="1600" spc="15" dirty="0">
                <a:solidFill>
                  <a:srgbClr val="233C57"/>
                </a:solidFill>
                <a:latin typeface="DM Sans 14pt" pitchFamily="2" charset="77"/>
                <a:cs typeface="Arial"/>
              </a:rPr>
              <a:t> </a:t>
            </a:r>
            <a:r>
              <a:rPr sz="1600" spc="-50" dirty="0">
                <a:solidFill>
                  <a:srgbClr val="233C57"/>
                </a:solidFill>
                <a:latin typeface="DM Sans 14pt" pitchFamily="2" charset="77"/>
                <a:cs typeface="Arial"/>
              </a:rPr>
              <a:t>MS</a:t>
            </a:r>
            <a:r>
              <a:rPr sz="1600" spc="10" dirty="0">
                <a:solidFill>
                  <a:srgbClr val="233C57"/>
                </a:solidFill>
                <a:latin typeface="DM Sans 14pt" pitchFamily="2" charset="77"/>
                <a:cs typeface="Arial"/>
              </a:rPr>
              <a:t> </a:t>
            </a:r>
            <a:r>
              <a:rPr sz="1600" dirty="0">
                <a:solidFill>
                  <a:srgbClr val="233C57"/>
                </a:solidFill>
                <a:latin typeface="DM Sans 14pt" pitchFamily="2" charset="77"/>
                <a:cs typeface="Arial"/>
              </a:rPr>
              <a:t>live</a:t>
            </a:r>
            <a:r>
              <a:rPr sz="1600" spc="10" dirty="0">
                <a:solidFill>
                  <a:srgbClr val="233C57"/>
                </a:solidFill>
                <a:latin typeface="DM Sans 14pt" pitchFamily="2" charset="77"/>
                <a:cs typeface="Arial"/>
              </a:rPr>
              <a:t> </a:t>
            </a:r>
            <a:r>
              <a:rPr sz="1600" spc="40" dirty="0">
                <a:solidFill>
                  <a:srgbClr val="233C57"/>
                </a:solidFill>
                <a:latin typeface="DM Sans 14pt" pitchFamily="2" charset="77"/>
                <a:cs typeface="Arial"/>
              </a:rPr>
              <a:t>the </a:t>
            </a:r>
            <a:r>
              <a:rPr sz="1600" spc="65" dirty="0">
                <a:solidFill>
                  <a:srgbClr val="233C57"/>
                </a:solidFill>
                <a:latin typeface="DM Sans 14pt" pitchFamily="2" charset="77"/>
                <a:cs typeface="Arial"/>
              </a:rPr>
              <a:t>best</a:t>
            </a:r>
            <a:r>
              <a:rPr sz="1600" spc="35" dirty="0">
                <a:solidFill>
                  <a:srgbClr val="233C57"/>
                </a:solidFill>
                <a:latin typeface="DM Sans 14pt" pitchFamily="2" charset="77"/>
                <a:cs typeface="Arial"/>
              </a:rPr>
              <a:t> </a:t>
            </a:r>
            <a:r>
              <a:rPr sz="1600" dirty="0">
                <a:solidFill>
                  <a:srgbClr val="233C57"/>
                </a:solidFill>
                <a:latin typeface="DM Sans 14pt" pitchFamily="2" charset="77"/>
                <a:cs typeface="Arial"/>
              </a:rPr>
              <a:t>life</a:t>
            </a:r>
            <a:r>
              <a:rPr sz="1600" spc="40" dirty="0">
                <a:solidFill>
                  <a:srgbClr val="233C57"/>
                </a:solidFill>
                <a:latin typeface="DM Sans 14pt" pitchFamily="2" charset="77"/>
                <a:cs typeface="Arial"/>
              </a:rPr>
              <a:t> </a:t>
            </a:r>
            <a:r>
              <a:rPr sz="1600" spc="-10" dirty="0">
                <a:solidFill>
                  <a:srgbClr val="233C57"/>
                </a:solidFill>
                <a:latin typeface="DM Sans 14pt" pitchFamily="2" charset="77"/>
                <a:cs typeface="Arial"/>
              </a:rPr>
              <a:t>possible</a:t>
            </a:r>
            <a:endParaRPr sz="1600" dirty="0">
              <a:latin typeface="DM Sans 14pt" pitchFamily="2" charset="77"/>
              <a:cs typeface="Arial"/>
            </a:endParaRPr>
          </a:p>
        </p:txBody>
      </p:sp>
      <p:pic>
        <p:nvPicPr>
          <p:cNvPr id="10" name="object 12">
            <a:extLst>
              <a:ext uri="{FF2B5EF4-FFF2-40B4-BE49-F238E27FC236}">
                <a16:creationId xmlns:a16="http://schemas.microsoft.com/office/drawing/2014/main" id="{3EE96783-90B3-07F3-2DAB-D19931E5F2A5}"/>
              </a:ext>
            </a:extLst>
          </p:cNvPr>
          <p:cNvPicPr/>
          <p:nvPr/>
        </p:nvPicPr>
        <p:blipFill>
          <a:blip r:embed="rId2" cstate="print"/>
          <a:stretch>
            <a:fillRect/>
          </a:stretch>
        </p:blipFill>
        <p:spPr>
          <a:xfrm>
            <a:off x="6692818" y="863600"/>
            <a:ext cx="198526" cy="174485"/>
          </a:xfrm>
          <a:prstGeom prst="rect">
            <a:avLst/>
          </a:prstGeom>
        </p:spPr>
      </p:pic>
      <p:pic>
        <p:nvPicPr>
          <p:cNvPr id="11" name="object 13">
            <a:extLst>
              <a:ext uri="{FF2B5EF4-FFF2-40B4-BE49-F238E27FC236}">
                <a16:creationId xmlns:a16="http://schemas.microsoft.com/office/drawing/2014/main" id="{CCC202BD-184B-1A41-954A-D4A9F194E03E}"/>
              </a:ext>
            </a:extLst>
          </p:cNvPr>
          <p:cNvPicPr/>
          <p:nvPr/>
        </p:nvPicPr>
        <p:blipFill>
          <a:blip r:embed="rId3" cstate="print"/>
          <a:stretch>
            <a:fillRect/>
          </a:stretch>
        </p:blipFill>
        <p:spPr>
          <a:xfrm>
            <a:off x="6692812" y="1887000"/>
            <a:ext cx="198526" cy="174485"/>
          </a:xfrm>
          <a:prstGeom prst="rect">
            <a:avLst/>
          </a:prstGeom>
        </p:spPr>
      </p:pic>
      <p:pic>
        <p:nvPicPr>
          <p:cNvPr id="12" name="object 9">
            <a:extLst>
              <a:ext uri="{FF2B5EF4-FFF2-40B4-BE49-F238E27FC236}">
                <a16:creationId xmlns:a16="http://schemas.microsoft.com/office/drawing/2014/main" id="{CFA4126D-07FE-5D90-AE0E-CA1AB9E05588}"/>
              </a:ext>
            </a:extLst>
          </p:cNvPr>
          <p:cNvPicPr/>
          <p:nvPr/>
        </p:nvPicPr>
        <p:blipFill>
          <a:blip r:embed="rId4" cstate="print"/>
          <a:stretch>
            <a:fillRect/>
          </a:stretch>
        </p:blipFill>
        <p:spPr>
          <a:xfrm>
            <a:off x="6436120" y="5108657"/>
            <a:ext cx="813409" cy="813511"/>
          </a:xfrm>
          <a:prstGeom prst="rect">
            <a:avLst/>
          </a:prstGeom>
        </p:spPr>
      </p:pic>
    </p:spTree>
    <p:extLst>
      <p:ext uri="{BB962C8B-B14F-4D97-AF65-F5344CB8AC3E}">
        <p14:creationId xmlns:p14="http://schemas.microsoft.com/office/powerpoint/2010/main" val="384087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76A565-BA20-B47C-7BA8-4413A0BD84AA}"/>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3" name="Date Placeholder 2">
            <a:extLst>
              <a:ext uri="{FF2B5EF4-FFF2-40B4-BE49-F238E27FC236}">
                <a16:creationId xmlns:a16="http://schemas.microsoft.com/office/drawing/2014/main" id="{B61BD171-310C-41D4-608C-9EF19CF8290E}"/>
              </a:ext>
            </a:extLst>
          </p:cNvPr>
          <p:cNvSpPr>
            <a:spLocks noGrp="1"/>
          </p:cNvSpPr>
          <p:nvPr>
            <p:ph type="dt" sz="half" idx="6"/>
          </p:nvPr>
        </p:nvSpPr>
        <p:spPr/>
        <p:txBody>
          <a:bodyPr/>
          <a:lstStyle/>
          <a:p>
            <a:pPr marL="12700">
              <a:lnSpc>
                <a:spcPct val="100000"/>
              </a:lnSpc>
              <a:spcBef>
                <a:spcPts val="90"/>
              </a:spcBef>
            </a:pPr>
            <a:r>
              <a:rPr lang="en-GB" spc="-10"/>
              <a:t>mstrust.org.uk</a:t>
            </a:r>
            <a:endParaRPr lang="en-GB" spc="-10" dirty="0"/>
          </a:p>
        </p:txBody>
      </p:sp>
      <p:sp>
        <p:nvSpPr>
          <p:cNvPr id="4" name="Slide Number Placeholder 3">
            <a:extLst>
              <a:ext uri="{FF2B5EF4-FFF2-40B4-BE49-F238E27FC236}">
                <a16:creationId xmlns:a16="http://schemas.microsoft.com/office/drawing/2014/main" id="{E942F9E0-1DE4-E0AD-DC81-895264638842}"/>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5</a:t>
            </a:fld>
            <a:endParaRPr lang="en-GB" spc="-25" dirty="0"/>
          </a:p>
        </p:txBody>
      </p:sp>
      <p:sp>
        <p:nvSpPr>
          <p:cNvPr id="5" name="Title 4">
            <a:extLst>
              <a:ext uri="{FF2B5EF4-FFF2-40B4-BE49-F238E27FC236}">
                <a16:creationId xmlns:a16="http://schemas.microsoft.com/office/drawing/2014/main" id="{369A2974-B1B7-F30A-A020-41AA1FA0609D}"/>
              </a:ext>
            </a:extLst>
          </p:cNvPr>
          <p:cNvSpPr>
            <a:spLocks noGrp="1"/>
          </p:cNvSpPr>
          <p:nvPr>
            <p:ph type="title"/>
          </p:nvPr>
        </p:nvSpPr>
        <p:spPr>
          <a:xfrm>
            <a:off x="571499" y="1014848"/>
            <a:ext cx="5334000" cy="1283493"/>
          </a:xfrm>
        </p:spPr>
        <p:txBody>
          <a:bodyPr/>
          <a:lstStyle/>
          <a:p>
            <a:r>
              <a:rPr lang="en-US" dirty="0"/>
              <a:t>Here for everyone affected by MS</a:t>
            </a:r>
          </a:p>
        </p:txBody>
      </p:sp>
      <p:sp>
        <p:nvSpPr>
          <p:cNvPr id="6" name="Text Placeholder 5">
            <a:extLst>
              <a:ext uri="{FF2B5EF4-FFF2-40B4-BE49-F238E27FC236}">
                <a16:creationId xmlns:a16="http://schemas.microsoft.com/office/drawing/2014/main" id="{5A2E8C3A-D2C4-033F-1A63-F5FDC949FDDB}"/>
              </a:ext>
            </a:extLst>
          </p:cNvPr>
          <p:cNvSpPr>
            <a:spLocks noGrp="1"/>
          </p:cNvSpPr>
          <p:nvPr>
            <p:ph type="body" sz="quarter" idx="10"/>
          </p:nvPr>
        </p:nvSpPr>
        <p:spPr>
          <a:xfrm>
            <a:off x="584200" y="2586694"/>
            <a:ext cx="2733280" cy="3349635"/>
          </a:xfrm>
        </p:spPr>
        <p:txBody>
          <a:bodyPr/>
          <a:lstStyle/>
          <a:p>
            <a:r>
              <a:rPr lang="en-US" dirty="0"/>
              <a:t>Around 135 people are diagnosed with multiple sclerosis every week in the UK. That’s one person every two hours.</a:t>
            </a:r>
          </a:p>
          <a:p>
            <a:pPr lvl="2"/>
            <a:r>
              <a:rPr lang="en-GB" dirty="0"/>
              <a:t>A diagnosis of MS can mean life suddenly becomes very unpredictable and control may feel like it has slipped away. Day to day life can start to feel very daunting, but when care and support are inconsistent too, the struggle only deepens.</a:t>
            </a:r>
          </a:p>
          <a:p>
            <a:pPr lvl="2"/>
            <a:r>
              <a:rPr lang="en-GB" dirty="0"/>
              <a:t>MS Trust is here to change that. From our very beginnings, we’ve been driven by a belief that the way things are isn’t the way they have to be.</a:t>
            </a:r>
          </a:p>
        </p:txBody>
      </p:sp>
      <p:sp>
        <p:nvSpPr>
          <p:cNvPr id="7" name="Text Placeholder 6">
            <a:extLst>
              <a:ext uri="{FF2B5EF4-FFF2-40B4-BE49-F238E27FC236}">
                <a16:creationId xmlns:a16="http://schemas.microsoft.com/office/drawing/2014/main" id="{127D7C96-0754-4CAD-1EAE-B86ED8642D30}"/>
              </a:ext>
            </a:extLst>
          </p:cNvPr>
          <p:cNvSpPr>
            <a:spLocks noGrp="1"/>
          </p:cNvSpPr>
          <p:nvPr>
            <p:ph type="body" sz="quarter" idx="11"/>
          </p:nvPr>
        </p:nvSpPr>
        <p:spPr>
          <a:xfrm>
            <a:off x="3510160" y="2586694"/>
            <a:ext cx="2733280" cy="1821011"/>
          </a:xfrm>
        </p:spPr>
        <p:txBody>
          <a:bodyPr/>
          <a:lstStyle/>
          <a:p>
            <a:pPr lvl="2"/>
            <a:r>
              <a:rPr lang="en-GB" dirty="0"/>
              <a:t>When friends Chris and Jill decided enough was enough and that people living with MS needed to feel more in control of their condition, MS Trust was born. Ever since, we’ve been working to demystify MS, and provide the best and most relevant information to everyone living with MS, whatever it looks like for them. </a:t>
            </a:r>
          </a:p>
          <a:p>
            <a:pPr lvl="2"/>
            <a:r>
              <a:rPr lang="en-GB" dirty="0"/>
              <a:t>Today, we bring more parts of MS expertise and support together than ever. </a:t>
            </a:r>
          </a:p>
        </p:txBody>
      </p:sp>
      <p:grpSp>
        <p:nvGrpSpPr>
          <p:cNvPr id="13" name="Group 12">
            <a:extLst>
              <a:ext uri="{FF2B5EF4-FFF2-40B4-BE49-F238E27FC236}">
                <a16:creationId xmlns:a16="http://schemas.microsoft.com/office/drawing/2014/main" id="{DCF296CF-A9F5-6174-221C-111E227CDACD}"/>
              </a:ext>
            </a:extLst>
          </p:cNvPr>
          <p:cNvGrpSpPr/>
          <p:nvPr/>
        </p:nvGrpSpPr>
        <p:grpSpPr>
          <a:xfrm>
            <a:off x="6468338" y="750957"/>
            <a:ext cx="2525350" cy="1670542"/>
            <a:chOff x="6468338" y="750957"/>
            <a:chExt cx="2525350" cy="1670542"/>
          </a:xfrm>
        </p:grpSpPr>
        <p:sp>
          <p:nvSpPr>
            <p:cNvPr id="9" name="object 7">
              <a:extLst>
                <a:ext uri="{FF2B5EF4-FFF2-40B4-BE49-F238E27FC236}">
                  <a16:creationId xmlns:a16="http://schemas.microsoft.com/office/drawing/2014/main" id="{999F6251-A535-5620-ADBC-A4E0BEF5CA0C}"/>
                </a:ext>
              </a:extLst>
            </p:cNvPr>
            <p:cNvSpPr txBox="1"/>
            <p:nvPr/>
          </p:nvSpPr>
          <p:spPr>
            <a:xfrm>
              <a:off x="6468338" y="943997"/>
              <a:ext cx="2525350" cy="1228541"/>
            </a:xfrm>
            <a:prstGeom prst="rect">
              <a:avLst/>
            </a:prstGeom>
          </p:spPr>
          <p:txBody>
            <a:bodyPr vert="horz" wrap="square" lIns="0" tIns="22860" rIns="0" bIns="0" rtlCol="0">
              <a:spAutoFit/>
            </a:bodyPr>
            <a:lstStyle/>
            <a:p>
              <a:pPr marL="73660" marR="66040" algn="ctr">
                <a:lnSpc>
                  <a:spcPts val="1900"/>
                </a:lnSpc>
                <a:spcBef>
                  <a:spcPts val="180"/>
                </a:spcBef>
              </a:pPr>
              <a:r>
                <a:rPr sz="1600" spc="-50" dirty="0">
                  <a:solidFill>
                    <a:srgbClr val="233C57"/>
                  </a:solidFill>
                  <a:latin typeface="DM Sans 14pt" pitchFamily="2" charset="77"/>
                  <a:cs typeface="Arial"/>
                </a:rPr>
                <a:t>MS</a:t>
              </a:r>
              <a:r>
                <a:rPr sz="1600" spc="-5" dirty="0">
                  <a:solidFill>
                    <a:srgbClr val="233C57"/>
                  </a:solidFill>
                  <a:latin typeface="DM Sans 14pt" pitchFamily="2" charset="77"/>
                  <a:cs typeface="Arial"/>
                </a:rPr>
                <a:t> </a:t>
              </a:r>
              <a:r>
                <a:rPr sz="1600" dirty="0">
                  <a:solidFill>
                    <a:srgbClr val="233C57"/>
                  </a:solidFill>
                  <a:latin typeface="DM Sans 14pt" pitchFamily="2" charset="77"/>
                  <a:cs typeface="Arial"/>
                </a:rPr>
                <a:t>Trust</a:t>
              </a:r>
              <a:r>
                <a:rPr sz="1600" spc="-5" dirty="0">
                  <a:solidFill>
                    <a:srgbClr val="233C57"/>
                  </a:solidFill>
                  <a:latin typeface="DM Sans 14pt" pitchFamily="2" charset="77"/>
                  <a:cs typeface="Arial"/>
                </a:rPr>
                <a:t> </a:t>
              </a:r>
              <a:r>
                <a:rPr sz="1600" dirty="0">
                  <a:solidFill>
                    <a:srgbClr val="233C57"/>
                  </a:solidFill>
                  <a:latin typeface="DM Sans 14pt" pitchFamily="2" charset="77"/>
                  <a:cs typeface="Arial"/>
                </a:rPr>
                <a:t>is</a:t>
              </a:r>
              <a:r>
                <a:rPr sz="1600" spc="-10" dirty="0">
                  <a:solidFill>
                    <a:srgbClr val="233C57"/>
                  </a:solidFill>
                  <a:latin typeface="DM Sans 14pt" pitchFamily="2" charset="77"/>
                  <a:cs typeface="Arial"/>
                </a:rPr>
                <a:t> </a:t>
              </a:r>
              <a:r>
                <a:rPr sz="1600" dirty="0">
                  <a:solidFill>
                    <a:srgbClr val="233C57"/>
                  </a:solidFill>
                  <a:latin typeface="DM Sans 14pt" pitchFamily="2" charset="77"/>
                  <a:cs typeface="Arial"/>
                </a:rPr>
                <a:t>here</a:t>
              </a:r>
              <a:r>
                <a:rPr sz="1600" spc="-5" dirty="0">
                  <a:solidFill>
                    <a:srgbClr val="233C57"/>
                  </a:solidFill>
                  <a:latin typeface="DM Sans 14pt" pitchFamily="2" charset="77"/>
                  <a:cs typeface="Arial"/>
                </a:rPr>
                <a:t> </a:t>
              </a:r>
              <a:r>
                <a:rPr sz="1600" spc="25" dirty="0">
                  <a:solidFill>
                    <a:srgbClr val="233C57"/>
                  </a:solidFill>
                  <a:latin typeface="DM Sans 14pt" pitchFamily="2" charset="77"/>
                  <a:cs typeface="Arial"/>
                </a:rPr>
                <a:t>for </a:t>
              </a:r>
              <a:r>
                <a:rPr sz="1600" dirty="0">
                  <a:solidFill>
                    <a:srgbClr val="233C57"/>
                  </a:solidFill>
                  <a:latin typeface="DM Sans 14pt" pitchFamily="2" charset="77"/>
                  <a:cs typeface="Arial"/>
                </a:rPr>
                <a:t>everyone</a:t>
              </a:r>
              <a:r>
                <a:rPr sz="1600" spc="110" dirty="0">
                  <a:solidFill>
                    <a:srgbClr val="233C57"/>
                  </a:solidFill>
                  <a:latin typeface="DM Sans 14pt" pitchFamily="2" charset="77"/>
                  <a:cs typeface="Arial"/>
                </a:rPr>
                <a:t> </a:t>
              </a:r>
              <a:r>
                <a:rPr sz="1600" spc="65" dirty="0">
                  <a:solidFill>
                    <a:srgbClr val="233C57"/>
                  </a:solidFill>
                  <a:latin typeface="DM Sans 14pt" pitchFamily="2" charset="77"/>
                  <a:cs typeface="Arial"/>
                </a:rPr>
                <a:t>affected</a:t>
              </a:r>
              <a:r>
                <a:rPr sz="1600" spc="110" dirty="0">
                  <a:solidFill>
                    <a:srgbClr val="233C57"/>
                  </a:solidFill>
                  <a:latin typeface="DM Sans 14pt" pitchFamily="2" charset="77"/>
                  <a:cs typeface="Arial"/>
                </a:rPr>
                <a:t> </a:t>
              </a:r>
              <a:r>
                <a:rPr sz="1600" spc="55" dirty="0">
                  <a:solidFill>
                    <a:srgbClr val="233C57"/>
                  </a:solidFill>
                  <a:latin typeface="DM Sans 14pt" pitchFamily="2" charset="77"/>
                  <a:cs typeface="Arial"/>
                </a:rPr>
                <a:t>by </a:t>
              </a:r>
              <a:r>
                <a:rPr sz="1600" spc="-100" dirty="0">
                  <a:solidFill>
                    <a:srgbClr val="233C57"/>
                  </a:solidFill>
                  <a:latin typeface="DM Sans 14pt" pitchFamily="2" charset="77"/>
                  <a:cs typeface="Arial"/>
                </a:rPr>
                <a:t>MS,</a:t>
              </a:r>
              <a:r>
                <a:rPr sz="1600" spc="-10" dirty="0">
                  <a:solidFill>
                    <a:srgbClr val="233C57"/>
                  </a:solidFill>
                  <a:latin typeface="DM Sans 14pt" pitchFamily="2" charset="77"/>
                  <a:cs typeface="Arial"/>
                </a:rPr>
                <a:t> </a:t>
              </a:r>
              <a:r>
                <a:rPr sz="1600" spc="60" dirty="0">
                  <a:solidFill>
                    <a:srgbClr val="233C57"/>
                  </a:solidFill>
                  <a:latin typeface="DM Sans 14pt" pitchFamily="2" charset="77"/>
                  <a:cs typeface="Arial"/>
                </a:rPr>
                <a:t>from</a:t>
              </a:r>
              <a:r>
                <a:rPr sz="1600" spc="-5" dirty="0">
                  <a:solidFill>
                    <a:srgbClr val="233C57"/>
                  </a:solidFill>
                  <a:latin typeface="DM Sans 14pt" pitchFamily="2" charset="77"/>
                  <a:cs typeface="Arial"/>
                </a:rPr>
                <a:t> </a:t>
              </a:r>
              <a:r>
                <a:rPr sz="1600" spc="65" dirty="0">
                  <a:solidFill>
                    <a:srgbClr val="233C57"/>
                  </a:solidFill>
                  <a:latin typeface="DM Sans 14pt" pitchFamily="2" charset="77"/>
                  <a:cs typeface="Arial"/>
                </a:rPr>
                <a:t>the</a:t>
              </a:r>
              <a:r>
                <a:rPr sz="1600" spc="-5" dirty="0">
                  <a:solidFill>
                    <a:srgbClr val="233C57"/>
                  </a:solidFill>
                  <a:latin typeface="DM Sans 14pt" pitchFamily="2" charset="77"/>
                  <a:cs typeface="Arial"/>
                </a:rPr>
                <a:t> </a:t>
              </a:r>
              <a:r>
                <a:rPr sz="1600" spc="65" dirty="0">
                  <a:solidFill>
                    <a:srgbClr val="233C57"/>
                  </a:solidFill>
                  <a:latin typeface="DM Sans 14pt" pitchFamily="2" charset="77"/>
                  <a:cs typeface="Arial"/>
                </a:rPr>
                <a:t>moment</a:t>
              </a:r>
              <a:r>
                <a:rPr sz="1600" spc="-5" dirty="0">
                  <a:solidFill>
                    <a:srgbClr val="233C57"/>
                  </a:solidFill>
                  <a:latin typeface="DM Sans 14pt" pitchFamily="2" charset="77"/>
                  <a:cs typeface="Arial"/>
                </a:rPr>
                <a:t> </a:t>
              </a:r>
              <a:r>
                <a:rPr sz="1600" spc="35" dirty="0">
                  <a:solidFill>
                    <a:srgbClr val="233C57"/>
                  </a:solidFill>
                  <a:latin typeface="DM Sans 14pt" pitchFamily="2" charset="77"/>
                  <a:cs typeface="Arial"/>
                </a:rPr>
                <a:t>of</a:t>
              </a:r>
              <a:endParaRPr sz="1600" dirty="0">
                <a:latin typeface="DM Sans 14pt" pitchFamily="2" charset="77"/>
                <a:cs typeface="Arial"/>
              </a:endParaRPr>
            </a:p>
            <a:p>
              <a:pPr algn="ctr">
                <a:lnSpc>
                  <a:spcPts val="1825"/>
                </a:lnSpc>
              </a:pPr>
              <a:r>
                <a:rPr sz="1600" dirty="0">
                  <a:solidFill>
                    <a:srgbClr val="233C57"/>
                  </a:solidFill>
                  <a:latin typeface="DM Sans 14pt" pitchFamily="2" charset="77"/>
                  <a:cs typeface="Arial"/>
                </a:rPr>
                <a:t>diagnosis</a:t>
              </a:r>
              <a:r>
                <a:rPr sz="1600" spc="135" dirty="0">
                  <a:solidFill>
                    <a:srgbClr val="233C57"/>
                  </a:solidFill>
                  <a:latin typeface="DM Sans 14pt" pitchFamily="2" charset="77"/>
                  <a:cs typeface="Arial"/>
                </a:rPr>
                <a:t> </a:t>
              </a:r>
              <a:r>
                <a:rPr sz="1600" dirty="0">
                  <a:solidFill>
                    <a:srgbClr val="233C57"/>
                  </a:solidFill>
                  <a:latin typeface="DM Sans 14pt" pitchFamily="2" charset="77"/>
                  <a:cs typeface="Arial"/>
                </a:rPr>
                <a:t>and</a:t>
              </a:r>
              <a:r>
                <a:rPr sz="1600" spc="140" dirty="0">
                  <a:solidFill>
                    <a:srgbClr val="233C57"/>
                  </a:solidFill>
                  <a:latin typeface="DM Sans 14pt" pitchFamily="2" charset="77"/>
                  <a:cs typeface="Arial"/>
                </a:rPr>
                <a:t> </a:t>
              </a:r>
              <a:r>
                <a:rPr sz="1600" spc="45" dirty="0">
                  <a:solidFill>
                    <a:srgbClr val="233C57"/>
                  </a:solidFill>
                  <a:latin typeface="DM Sans 14pt" pitchFamily="2" charset="77"/>
                  <a:cs typeface="Arial"/>
                </a:rPr>
                <a:t>throughout</a:t>
              </a:r>
              <a:endParaRPr sz="1600" dirty="0">
                <a:latin typeface="DM Sans 14pt" pitchFamily="2" charset="77"/>
                <a:cs typeface="Arial"/>
              </a:endParaRPr>
            </a:p>
            <a:p>
              <a:pPr algn="ctr">
                <a:lnSpc>
                  <a:spcPts val="1910"/>
                </a:lnSpc>
              </a:pPr>
              <a:r>
                <a:rPr sz="1600" spc="55" dirty="0">
                  <a:solidFill>
                    <a:srgbClr val="233C57"/>
                  </a:solidFill>
                  <a:latin typeface="DM Sans 14pt" pitchFamily="2" charset="77"/>
                  <a:cs typeface="Arial"/>
                </a:rPr>
                <a:t>their</a:t>
              </a:r>
              <a:r>
                <a:rPr sz="1600" spc="-10" dirty="0">
                  <a:solidFill>
                    <a:srgbClr val="233C57"/>
                  </a:solidFill>
                  <a:latin typeface="DM Sans 14pt" pitchFamily="2" charset="77"/>
                  <a:cs typeface="Arial"/>
                </a:rPr>
                <a:t> journey.</a:t>
              </a:r>
              <a:endParaRPr sz="1600" dirty="0">
                <a:latin typeface="DM Sans 14pt" pitchFamily="2" charset="77"/>
                <a:cs typeface="Arial"/>
              </a:endParaRPr>
            </a:p>
          </p:txBody>
        </p:sp>
        <p:pic>
          <p:nvPicPr>
            <p:cNvPr id="10" name="object 8">
              <a:extLst>
                <a:ext uri="{FF2B5EF4-FFF2-40B4-BE49-F238E27FC236}">
                  <a16:creationId xmlns:a16="http://schemas.microsoft.com/office/drawing/2014/main" id="{D1FAB593-9344-E671-7772-9D29D454EE41}"/>
                </a:ext>
              </a:extLst>
            </p:cNvPr>
            <p:cNvPicPr/>
            <p:nvPr/>
          </p:nvPicPr>
          <p:blipFill>
            <a:blip r:embed="rId2" cstate="print"/>
            <a:stretch>
              <a:fillRect/>
            </a:stretch>
          </p:blipFill>
          <p:spPr>
            <a:xfrm>
              <a:off x="7633002" y="750957"/>
              <a:ext cx="198513" cy="174485"/>
            </a:xfrm>
            <a:prstGeom prst="rect">
              <a:avLst/>
            </a:prstGeom>
          </p:spPr>
        </p:pic>
        <p:pic>
          <p:nvPicPr>
            <p:cNvPr id="11" name="object 9">
              <a:extLst>
                <a:ext uri="{FF2B5EF4-FFF2-40B4-BE49-F238E27FC236}">
                  <a16:creationId xmlns:a16="http://schemas.microsoft.com/office/drawing/2014/main" id="{D50D8F2A-4C6F-DDC6-A0D4-FC9002E3B35C}"/>
                </a:ext>
              </a:extLst>
            </p:cNvPr>
            <p:cNvPicPr/>
            <p:nvPr/>
          </p:nvPicPr>
          <p:blipFill>
            <a:blip r:embed="rId3" cstate="print"/>
            <a:stretch>
              <a:fillRect/>
            </a:stretch>
          </p:blipFill>
          <p:spPr>
            <a:xfrm>
              <a:off x="7633008" y="2247014"/>
              <a:ext cx="198513" cy="174485"/>
            </a:xfrm>
            <a:prstGeom prst="rect">
              <a:avLst/>
            </a:prstGeom>
          </p:spPr>
        </p:pic>
      </p:grpSp>
      <p:pic>
        <p:nvPicPr>
          <p:cNvPr id="12" name="object 6">
            <a:extLst>
              <a:ext uri="{FF2B5EF4-FFF2-40B4-BE49-F238E27FC236}">
                <a16:creationId xmlns:a16="http://schemas.microsoft.com/office/drawing/2014/main" id="{31962ED6-B46A-AD9B-D86B-D3EE4A1990B0}"/>
              </a:ext>
            </a:extLst>
          </p:cNvPr>
          <p:cNvPicPr/>
          <p:nvPr/>
        </p:nvPicPr>
        <p:blipFill>
          <a:blip r:embed="rId4" cstate="print"/>
          <a:stretch>
            <a:fillRect/>
          </a:stretch>
        </p:blipFill>
        <p:spPr>
          <a:xfrm>
            <a:off x="6394526" y="2628900"/>
            <a:ext cx="2898241" cy="3822700"/>
          </a:xfrm>
          <a:prstGeom prst="rect">
            <a:avLst/>
          </a:prstGeom>
        </p:spPr>
      </p:pic>
    </p:spTree>
    <p:extLst>
      <p:ext uri="{BB962C8B-B14F-4D97-AF65-F5344CB8AC3E}">
        <p14:creationId xmlns:p14="http://schemas.microsoft.com/office/powerpoint/2010/main" val="164030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g object 17">
            <a:extLst>
              <a:ext uri="{FF2B5EF4-FFF2-40B4-BE49-F238E27FC236}">
                <a16:creationId xmlns:a16="http://schemas.microsoft.com/office/drawing/2014/main" id="{BF999773-1131-F006-01EF-134A4BC05C0C}"/>
              </a:ext>
            </a:extLst>
          </p:cNvPr>
          <p:cNvSpPr/>
          <p:nvPr/>
        </p:nvSpPr>
        <p:spPr>
          <a:xfrm>
            <a:off x="406400" y="3587750"/>
            <a:ext cx="8886825" cy="2863850"/>
          </a:xfrm>
          <a:custGeom>
            <a:avLst/>
            <a:gdLst/>
            <a:ahLst/>
            <a:cxnLst/>
            <a:rect l="l" t="t" r="r" b="b"/>
            <a:pathLst>
              <a:path w="8886825" h="2863850">
                <a:moveTo>
                  <a:pt x="8886367" y="0"/>
                </a:moveTo>
                <a:lnTo>
                  <a:pt x="0" y="0"/>
                </a:lnTo>
                <a:lnTo>
                  <a:pt x="0" y="2863850"/>
                </a:lnTo>
                <a:lnTo>
                  <a:pt x="8886367" y="2863850"/>
                </a:lnTo>
                <a:lnTo>
                  <a:pt x="8886367" y="0"/>
                </a:lnTo>
                <a:close/>
              </a:path>
            </a:pathLst>
          </a:custGeom>
          <a:solidFill>
            <a:srgbClr val="FAFFD0"/>
          </a:solidFill>
        </p:spPr>
        <p:txBody>
          <a:bodyPr wrap="square" lIns="0" tIns="0" rIns="0" bIns="0" rtlCol="0"/>
          <a:lstStyle/>
          <a:p>
            <a:endParaRPr/>
          </a:p>
        </p:txBody>
      </p:sp>
      <p:sp>
        <p:nvSpPr>
          <p:cNvPr id="2" name="Footer Placeholder 1">
            <a:extLst>
              <a:ext uri="{FF2B5EF4-FFF2-40B4-BE49-F238E27FC236}">
                <a16:creationId xmlns:a16="http://schemas.microsoft.com/office/drawing/2014/main" id="{198F35B1-B0BB-5F4F-9C31-E46644896EAA}"/>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3" name="Date Placeholder 2">
            <a:extLst>
              <a:ext uri="{FF2B5EF4-FFF2-40B4-BE49-F238E27FC236}">
                <a16:creationId xmlns:a16="http://schemas.microsoft.com/office/drawing/2014/main" id="{9CA795E0-508C-F606-8F6C-3553527E48DC}"/>
              </a:ext>
            </a:extLst>
          </p:cNvPr>
          <p:cNvSpPr>
            <a:spLocks noGrp="1"/>
          </p:cNvSpPr>
          <p:nvPr>
            <p:ph type="dt" sz="half" idx="6"/>
          </p:nvPr>
        </p:nvSpPr>
        <p:spPr/>
        <p:txBody>
          <a:bodyPr/>
          <a:lstStyle/>
          <a:p>
            <a:pPr marL="12700">
              <a:lnSpc>
                <a:spcPct val="100000"/>
              </a:lnSpc>
              <a:spcBef>
                <a:spcPts val="90"/>
              </a:spcBef>
            </a:pPr>
            <a:r>
              <a:rPr lang="en-GB" spc="-10"/>
              <a:t>mstrust.org.uk</a:t>
            </a:r>
            <a:endParaRPr lang="en-GB" spc="-10" dirty="0"/>
          </a:p>
        </p:txBody>
      </p:sp>
      <p:sp>
        <p:nvSpPr>
          <p:cNvPr id="4" name="Slide Number Placeholder 3">
            <a:extLst>
              <a:ext uri="{FF2B5EF4-FFF2-40B4-BE49-F238E27FC236}">
                <a16:creationId xmlns:a16="http://schemas.microsoft.com/office/drawing/2014/main" id="{B4B383B5-BD4B-E004-1A83-D31AF9FC7ACF}"/>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6</a:t>
            </a:fld>
            <a:endParaRPr lang="en-GB" spc="-25" dirty="0"/>
          </a:p>
        </p:txBody>
      </p:sp>
      <p:sp>
        <p:nvSpPr>
          <p:cNvPr id="7" name="Text Placeholder 6">
            <a:extLst>
              <a:ext uri="{FF2B5EF4-FFF2-40B4-BE49-F238E27FC236}">
                <a16:creationId xmlns:a16="http://schemas.microsoft.com/office/drawing/2014/main" id="{1E059549-F46E-A879-A9A4-A0D0DD32FA72}"/>
              </a:ext>
            </a:extLst>
          </p:cNvPr>
          <p:cNvSpPr>
            <a:spLocks noGrp="1"/>
          </p:cNvSpPr>
          <p:nvPr>
            <p:ph type="body" sz="quarter" idx="11"/>
          </p:nvPr>
        </p:nvSpPr>
        <p:spPr>
          <a:xfrm>
            <a:off x="3510160" y="3920942"/>
            <a:ext cx="2733280" cy="2626360"/>
          </a:xfrm>
        </p:spPr>
        <p:txBody>
          <a:bodyPr/>
          <a:lstStyle/>
          <a:p>
            <a:pPr lvl="2"/>
            <a:r>
              <a:rPr lang="en-GB" b="1" dirty="0"/>
              <a:t>Trusted support and information - </a:t>
            </a:r>
            <a:r>
              <a:rPr lang="en-GB" dirty="0"/>
              <a:t>We are committed to providing the best possible information and support to help people navigate their life with MS. Through our website, publications, and helpline, we are here every day to give the support needed.</a:t>
            </a:r>
          </a:p>
          <a:p>
            <a:pPr lvl="2"/>
            <a:r>
              <a:rPr lang="en-GB" b="1" dirty="0"/>
              <a:t>Quality support and treatment - </a:t>
            </a:r>
            <a:r>
              <a:rPr lang="en-GB" dirty="0"/>
              <a:t>We drive excellence and consistency in treatment and support. From our education programmes and Conference to the placement of health professionals, we work to ensure everyone living with MS has access to the support they need.</a:t>
            </a:r>
          </a:p>
          <a:p>
            <a:pPr lvl="2"/>
            <a:endParaRPr lang="en-GB" dirty="0"/>
          </a:p>
        </p:txBody>
      </p:sp>
      <p:sp>
        <p:nvSpPr>
          <p:cNvPr id="8" name="Text Placeholder 7">
            <a:extLst>
              <a:ext uri="{FF2B5EF4-FFF2-40B4-BE49-F238E27FC236}">
                <a16:creationId xmlns:a16="http://schemas.microsoft.com/office/drawing/2014/main" id="{D580BE6B-2AB1-B4BA-BB5E-7F49C2D449AC}"/>
              </a:ext>
            </a:extLst>
          </p:cNvPr>
          <p:cNvSpPr>
            <a:spLocks noGrp="1"/>
          </p:cNvSpPr>
          <p:nvPr>
            <p:ph type="body" sz="quarter" idx="12"/>
          </p:nvPr>
        </p:nvSpPr>
        <p:spPr>
          <a:xfrm>
            <a:off x="6436120" y="3920942"/>
            <a:ext cx="2733280" cy="1651734"/>
          </a:xfrm>
        </p:spPr>
        <p:txBody>
          <a:bodyPr/>
          <a:lstStyle/>
          <a:p>
            <a:pPr lvl="2"/>
            <a:r>
              <a:rPr lang="en-GB" b="1" dirty="0"/>
              <a:t>Conducting vital research into MS - </a:t>
            </a:r>
            <a:r>
              <a:rPr lang="en-GB" dirty="0"/>
              <a:t>We drive research into the issues that matter most —whether that’s symptom management or better care. We listen to the MS community and work with leading researchers, to ensure results are translated into positive action improving daily life.</a:t>
            </a:r>
          </a:p>
          <a:p>
            <a:pPr lvl="2"/>
            <a:r>
              <a:rPr lang="en-GB" dirty="0"/>
              <a:t>Expertise from every angle. For every MS. For every day.</a:t>
            </a:r>
          </a:p>
        </p:txBody>
      </p:sp>
      <p:grpSp>
        <p:nvGrpSpPr>
          <p:cNvPr id="19" name="Group 18">
            <a:extLst>
              <a:ext uri="{FF2B5EF4-FFF2-40B4-BE49-F238E27FC236}">
                <a16:creationId xmlns:a16="http://schemas.microsoft.com/office/drawing/2014/main" id="{19852566-AFC7-4A42-DA76-B6CD469F86C8}"/>
              </a:ext>
            </a:extLst>
          </p:cNvPr>
          <p:cNvGrpSpPr/>
          <p:nvPr/>
        </p:nvGrpSpPr>
        <p:grpSpPr>
          <a:xfrm>
            <a:off x="726510" y="3988937"/>
            <a:ext cx="2628548" cy="1670542"/>
            <a:chOff x="726510" y="3988937"/>
            <a:chExt cx="2628548" cy="1670542"/>
          </a:xfrm>
        </p:grpSpPr>
        <p:sp>
          <p:nvSpPr>
            <p:cNvPr id="10" name="object 7">
              <a:extLst>
                <a:ext uri="{FF2B5EF4-FFF2-40B4-BE49-F238E27FC236}">
                  <a16:creationId xmlns:a16="http://schemas.microsoft.com/office/drawing/2014/main" id="{7487792B-3692-B839-38D5-ABDA2CB7643E}"/>
                </a:ext>
              </a:extLst>
            </p:cNvPr>
            <p:cNvSpPr txBox="1"/>
            <p:nvPr/>
          </p:nvSpPr>
          <p:spPr>
            <a:xfrm>
              <a:off x="726510" y="4181977"/>
              <a:ext cx="2628548" cy="1241365"/>
            </a:xfrm>
            <a:prstGeom prst="rect">
              <a:avLst/>
            </a:prstGeom>
          </p:spPr>
          <p:txBody>
            <a:bodyPr vert="horz" wrap="square" lIns="0" tIns="22860" rIns="0" bIns="0" rtlCol="0">
              <a:spAutoFit/>
            </a:bodyPr>
            <a:lstStyle/>
            <a:p>
              <a:pPr marL="73660" marR="66040" algn="ctr">
                <a:lnSpc>
                  <a:spcPts val="1900"/>
                </a:lnSpc>
                <a:spcBef>
                  <a:spcPts val="180"/>
                </a:spcBef>
              </a:pPr>
              <a:r>
                <a:rPr lang="en-GB" sz="1600" dirty="0">
                  <a:solidFill>
                    <a:srgbClr val="233C57"/>
                  </a:solidFill>
                  <a:latin typeface="DM Sans 14pt" pitchFamily="2" charset="77"/>
                  <a:cs typeface="Arial"/>
                </a:rPr>
                <a:t>We support and train </a:t>
              </a:r>
              <a:br>
                <a:rPr lang="en-GB" sz="1600" dirty="0">
                  <a:solidFill>
                    <a:srgbClr val="233C57"/>
                  </a:solidFill>
                  <a:latin typeface="DM Sans 14pt" pitchFamily="2" charset="77"/>
                  <a:cs typeface="Arial"/>
                </a:rPr>
              </a:br>
              <a:r>
                <a:rPr lang="en-GB" sz="1600" dirty="0">
                  <a:solidFill>
                    <a:srgbClr val="233C57"/>
                  </a:solidFill>
                  <a:latin typeface="DM Sans 14pt" pitchFamily="2" charset="77"/>
                  <a:cs typeface="Arial"/>
                </a:rPr>
                <a:t>MS health professionals and fund MS specialist nurses and Advanced MS Champions across the UK.</a:t>
              </a:r>
            </a:p>
          </p:txBody>
        </p:sp>
        <p:pic>
          <p:nvPicPr>
            <p:cNvPr id="11" name="object 8">
              <a:extLst>
                <a:ext uri="{FF2B5EF4-FFF2-40B4-BE49-F238E27FC236}">
                  <a16:creationId xmlns:a16="http://schemas.microsoft.com/office/drawing/2014/main" id="{8BF90455-484F-0BAD-42D0-077CDBE5BF6C}"/>
                </a:ext>
              </a:extLst>
            </p:cNvPr>
            <p:cNvPicPr/>
            <p:nvPr/>
          </p:nvPicPr>
          <p:blipFill>
            <a:blip r:embed="rId2" cstate="print"/>
            <a:stretch>
              <a:fillRect/>
            </a:stretch>
          </p:blipFill>
          <p:spPr>
            <a:xfrm>
              <a:off x="1956794" y="3988937"/>
              <a:ext cx="198513" cy="174485"/>
            </a:xfrm>
            <a:prstGeom prst="rect">
              <a:avLst/>
            </a:prstGeom>
          </p:spPr>
        </p:pic>
        <p:pic>
          <p:nvPicPr>
            <p:cNvPr id="12" name="object 9">
              <a:extLst>
                <a:ext uri="{FF2B5EF4-FFF2-40B4-BE49-F238E27FC236}">
                  <a16:creationId xmlns:a16="http://schemas.microsoft.com/office/drawing/2014/main" id="{F3409561-F3C6-1006-E8CD-6E1007825DD1}"/>
                </a:ext>
              </a:extLst>
            </p:cNvPr>
            <p:cNvPicPr/>
            <p:nvPr/>
          </p:nvPicPr>
          <p:blipFill>
            <a:blip r:embed="rId3" cstate="print"/>
            <a:stretch>
              <a:fillRect/>
            </a:stretch>
          </p:blipFill>
          <p:spPr>
            <a:xfrm>
              <a:off x="1956800" y="5484994"/>
              <a:ext cx="198513" cy="174485"/>
            </a:xfrm>
            <a:prstGeom prst="rect">
              <a:avLst/>
            </a:prstGeom>
          </p:spPr>
        </p:pic>
      </p:grpSp>
      <p:pic>
        <p:nvPicPr>
          <p:cNvPr id="13" name="object 4">
            <a:extLst>
              <a:ext uri="{FF2B5EF4-FFF2-40B4-BE49-F238E27FC236}">
                <a16:creationId xmlns:a16="http://schemas.microsoft.com/office/drawing/2014/main" id="{4F79B79D-B070-BB6F-FAE7-02FEF054BE61}"/>
              </a:ext>
            </a:extLst>
          </p:cNvPr>
          <p:cNvPicPr/>
          <p:nvPr/>
        </p:nvPicPr>
        <p:blipFill>
          <a:blip r:embed="rId4" cstate="print"/>
          <a:stretch>
            <a:fillRect/>
          </a:stretch>
        </p:blipFill>
        <p:spPr>
          <a:xfrm>
            <a:off x="406400" y="406400"/>
            <a:ext cx="5805716" cy="3181350"/>
          </a:xfrm>
          <a:prstGeom prst="rect">
            <a:avLst/>
          </a:prstGeom>
        </p:spPr>
      </p:pic>
      <p:sp>
        <p:nvSpPr>
          <p:cNvPr id="14" name="object 9">
            <a:extLst>
              <a:ext uri="{FF2B5EF4-FFF2-40B4-BE49-F238E27FC236}">
                <a16:creationId xmlns:a16="http://schemas.microsoft.com/office/drawing/2014/main" id="{3B565A52-9A5B-E826-2209-970C2E3D7FE0}"/>
              </a:ext>
            </a:extLst>
          </p:cNvPr>
          <p:cNvSpPr txBox="1"/>
          <p:nvPr/>
        </p:nvSpPr>
        <p:spPr>
          <a:xfrm>
            <a:off x="6842004" y="1732313"/>
            <a:ext cx="1821180" cy="1496564"/>
          </a:xfrm>
          <a:prstGeom prst="rect">
            <a:avLst/>
          </a:prstGeom>
        </p:spPr>
        <p:txBody>
          <a:bodyPr vert="horz" wrap="square" lIns="0" tIns="110490" rIns="0" bIns="0" rtlCol="0">
            <a:spAutoFit/>
          </a:bodyPr>
          <a:lstStyle/>
          <a:p>
            <a:pPr marL="4763" algn="ctr">
              <a:lnSpc>
                <a:spcPct val="100000"/>
              </a:lnSpc>
              <a:spcBef>
                <a:spcPts val="870"/>
              </a:spcBef>
            </a:pPr>
            <a:r>
              <a:rPr sz="5000" spc="-25" dirty="0">
                <a:solidFill>
                  <a:srgbClr val="233C57"/>
                </a:solidFill>
                <a:latin typeface="DM Sans 14pt ExtraBold" pitchFamily="2" charset="77"/>
                <a:cs typeface="Arial"/>
              </a:rPr>
              <a:t>135</a:t>
            </a:r>
            <a:endParaRPr lang="en-GB" sz="5000" dirty="0">
              <a:latin typeface="DM Sans 14pt ExtraBold" pitchFamily="2" charset="77"/>
              <a:cs typeface="Arial"/>
            </a:endParaRPr>
          </a:p>
          <a:p>
            <a:pPr marL="4763" marR="5080" algn="ctr">
              <a:lnSpc>
                <a:spcPts val="1500"/>
              </a:lnSpc>
              <a:spcBef>
                <a:spcPts val="300"/>
              </a:spcBef>
            </a:pPr>
            <a:r>
              <a:rPr lang="en-GB" sz="1300" b="1" dirty="0">
                <a:solidFill>
                  <a:srgbClr val="233C57"/>
                </a:solidFill>
                <a:latin typeface="DM Sans 14pt SemiBold" pitchFamily="2" charset="77"/>
                <a:cs typeface="Arial"/>
              </a:rPr>
              <a:t>people are diagnosed with multiple sclerosis every week in the UK.</a:t>
            </a:r>
            <a:endParaRPr lang="en-GB" sz="1300" b="1" dirty="0">
              <a:latin typeface="DM Sans 14pt SemiBold" pitchFamily="2" charset="77"/>
              <a:cs typeface="Arial"/>
            </a:endParaRPr>
          </a:p>
        </p:txBody>
      </p:sp>
      <p:grpSp>
        <p:nvGrpSpPr>
          <p:cNvPr id="15" name="object 10">
            <a:extLst>
              <a:ext uri="{FF2B5EF4-FFF2-40B4-BE49-F238E27FC236}">
                <a16:creationId xmlns:a16="http://schemas.microsoft.com/office/drawing/2014/main" id="{9DB37B36-1761-C020-CAA7-F00A941C405E}"/>
              </a:ext>
            </a:extLst>
          </p:cNvPr>
          <p:cNvGrpSpPr/>
          <p:nvPr/>
        </p:nvGrpSpPr>
        <p:grpSpPr>
          <a:xfrm>
            <a:off x="7076764" y="775328"/>
            <a:ext cx="1376680" cy="1035685"/>
            <a:chOff x="7076764" y="775328"/>
            <a:chExt cx="1376680" cy="1035685"/>
          </a:xfrm>
        </p:grpSpPr>
        <p:sp>
          <p:nvSpPr>
            <p:cNvPr id="16" name="object 11">
              <a:extLst>
                <a:ext uri="{FF2B5EF4-FFF2-40B4-BE49-F238E27FC236}">
                  <a16:creationId xmlns:a16="http://schemas.microsoft.com/office/drawing/2014/main" id="{A99C5BAB-FA5C-E373-485B-D3F06703D169}"/>
                </a:ext>
              </a:extLst>
            </p:cNvPr>
            <p:cNvSpPr/>
            <p:nvPr/>
          </p:nvSpPr>
          <p:spPr>
            <a:xfrm>
              <a:off x="7076764" y="1691807"/>
              <a:ext cx="41275" cy="0"/>
            </a:xfrm>
            <a:custGeom>
              <a:avLst/>
              <a:gdLst/>
              <a:ahLst/>
              <a:cxnLst/>
              <a:rect l="l" t="t" r="r" b="b"/>
              <a:pathLst>
                <a:path w="41275">
                  <a:moveTo>
                    <a:pt x="40728" y="0"/>
                  </a:moveTo>
                  <a:lnTo>
                    <a:pt x="0" y="0"/>
                  </a:lnTo>
                </a:path>
              </a:pathLst>
            </a:custGeom>
            <a:ln w="15976">
              <a:solidFill>
                <a:srgbClr val="000000"/>
              </a:solidFill>
            </a:ln>
          </p:spPr>
          <p:txBody>
            <a:bodyPr wrap="square" lIns="0" tIns="0" rIns="0" bIns="0" rtlCol="0"/>
            <a:lstStyle/>
            <a:p>
              <a:endParaRPr/>
            </a:p>
          </p:txBody>
        </p:sp>
        <p:pic>
          <p:nvPicPr>
            <p:cNvPr id="17" name="object 12">
              <a:extLst>
                <a:ext uri="{FF2B5EF4-FFF2-40B4-BE49-F238E27FC236}">
                  <a16:creationId xmlns:a16="http://schemas.microsoft.com/office/drawing/2014/main" id="{FA36DD57-308A-006F-FEB0-09F3E8293C2E}"/>
                </a:ext>
              </a:extLst>
            </p:cNvPr>
            <p:cNvPicPr/>
            <p:nvPr/>
          </p:nvPicPr>
          <p:blipFill>
            <a:blip r:embed="rId5" cstate="print"/>
            <a:stretch>
              <a:fillRect/>
            </a:stretch>
          </p:blipFill>
          <p:spPr>
            <a:xfrm>
              <a:off x="7186793" y="775328"/>
              <a:ext cx="1156214" cy="1035512"/>
            </a:xfrm>
            <a:prstGeom prst="rect">
              <a:avLst/>
            </a:prstGeom>
          </p:spPr>
        </p:pic>
        <p:sp>
          <p:nvSpPr>
            <p:cNvPr id="18" name="object 13">
              <a:extLst>
                <a:ext uri="{FF2B5EF4-FFF2-40B4-BE49-F238E27FC236}">
                  <a16:creationId xmlns:a16="http://schemas.microsoft.com/office/drawing/2014/main" id="{F56E6F2B-ED0E-0703-DB22-34AE3A889EA1}"/>
                </a:ext>
              </a:extLst>
            </p:cNvPr>
            <p:cNvSpPr/>
            <p:nvPr/>
          </p:nvSpPr>
          <p:spPr>
            <a:xfrm>
              <a:off x="8386387" y="1691702"/>
              <a:ext cx="67310" cy="0"/>
            </a:xfrm>
            <a:custGeom>
              <a:avLst/>
              <a:gdLst/>
              <a:ahLst/>
              <a:cxnLst/>
              <a:rect l="l" t="t" r="r" b="b"/>
              <a:pathLst>
                <a:path w="67309">
                  <a:moveTo>
                    <a:pt x="0" y="0"/>
                  </a:moveTo>
                  <a:lnTo>
                    <a:pt x="66878" y="0"/>
                  </a:lnTo>
                </a:path>
              </a:pathLst>
            </a:custGeom>
            <a:ln w="18059">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11578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3CA6-08EC-EE9B-2429-DF3FF885AB85}"/>
            </a:ext>
          </a:extLst>
        </p:cNvPr>
        <p:cNvGrpSpPr/>
        <p:nvPr/>
      </p:nvGrpSpPr>
      <p:grpSpPr>
        <a:xfrm>
          <a:off x="0" y="0"/>
          <a:ext cx="0" cy="0"/>
          <a:chOff x="0" y="0"/>
          <a:chExt cx="0" cy="0"/>
        </a:xfrm>
      </p:grpSpPr>
      <p:sp>
        <p:nvSpPr>
          <p:cNvPr id="9" name="bg object 17">
            <a:extLst>
              <a:ext uri="{FF2B5EF4-FFF2-40B4-BE49-F238E27FC236}">
                <a16:creationId xmlns:a16="http://schemas.microsoft.com/office/drawing/2014/main" id="{9826BC39-D11D-46E3-70D4-E1177DD16205}"/>
              </a:ext>
            </a:extLst>
          </p:cNvPr>
          <p:cNvSpPr/>
          <p:nvPr/>
        </p:nvSpPr>
        <p:spPr>
          <a:xfrm>
            <a:off x="406400" y="493778"/>
            <a:ext cx="8928351" cy="5797294"/>
          </a:xfrm>
          <a:custGeom>
            <a:avLst/>
            <a:gdLst/>
            <a:ahLst/>
            <a:cxnLst/>
            <a:rect l="l" t="t" r="r" b="b"/>
            <a:pathLst>
              <a:path w="8886825" h="2863850">
                <a:moveTo>
                  <a:pt x="8886367" y="0"/>
                </a:moveTo>
                <a:lnTo>
                  <a:pt x="0" y="0"/>
                </a:lnTo>
                <a:lnTo>
                  <a:pt x="0" y="2863850"/>
                </a:lnTo>
                <a:lnTo>
                  <a:pt x="8886367" y="2863850"/>
                </a:lnTo>
                <a:lnTo>
                  <a:pt x="8886367" y="0"/>
                </a:lnTo>
                <a:close/>
              </a:path>
            </a:pathLst>
          </a:custGeom>
          <a:solidFill>
            <a:srgbClr val="FAFFD0"/>
          </a:solidFill>
        </p:spPr>
        <p:txBody>
          <a:bodyPr wrap="square" lIns="0" tIns="0" rIns="0" bIns="0" rtlCol="0"/>
          <a:lstStyle/>
          <a:p>
            <a:endParaRPr/>
          </a:p>
        </p:txBody>
      </p:sp>
      <p:sp>
        <p:nvSpPr>
          <p:cNvPr id="2" name="Footer Placeholder 1">
            <a:extLst>
              <a:ext uri="{FF2B5EF4-FFF2-40B4-BE49-F238E27FC236}">
                <a16:creationId xmlns:a16="http://schemas.microsoft.com/office/drawing/2014/main" id="{3F01AF41-B9CC-FFF0-F6EA-9A05C76CF68C}"/>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3" name="Date Placeholder 2">
            <a:extLst>
              <a:ext uri="{FF2B5EF4-FFF2-40B4-BE49-F238E27FC236}">
                <a16:creationId xmlns:a16="http://schemas.microsoft.com/office/drawing/2014/main" id="{392BFB99-E630-BB19-83B4-C17CF5565A05}"/>
              </a:ext>
            </a:extLst>
          </p:cNvPr>
          <p:cNvSpPr>
            <a:spLocks noGrp="1"/>
          </p:cNvSpPr>
          <p:nvPr>
            <p:ph type="dt" sz="half" idx="6"/>
          </p:nvPr>
        </p:nvSpPr>
        <p:spPr/>
        <p:txBody>
          <a:bodyPr/>
          <a:lstStyle/>
          <a:p>
            <a:pPr marL="12700">
              <a:lnSpc>
                <a:spcPct val="100000"/>
              </a:lnSpc>
              <a:spcBef>
                <a:spcPts val="90"/>
              </a:spcBef>
            </a:pPr>
            <a:r>
              <a:rPr lang="en-GB" spc="-10"/>
              <a:t>mstrust.org.uk</a:t>
            </a:r>
            <a:endParaRPr lang="en-GB" spc="-10" dirty="0"/>
          </a:p>
        </p:txBody>
      </p:sp>
      <p:sp>
        <p:nvSpPr>
          <p:cNvPr id="4" name="Slide Number Placeholder 3">
            <a:extLst>
              <a:ext uri="{FF2B5EF4-FFF2-40B4-BE49-F238E27FC236}">
                <a16:creationId xmlns:a16="http://schemas.microsoft.com/office/drawing/2014/main" id="{B02C8F8A-77E1-51F1-DA93-F2E053CBB55D}"/>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7</a:t>
            </a:fld>
            <a:endParaRPr lang="en-GB" spc="-25" dirty="0"/>
          </a:p>
        </p:txBody>
      </p:sp>
      <p:sp>
        <p:nvSpPr>
          <p:cNvPr id="8" name="Text Placeholder 7">
            <a:extLst>
              <a:ext uri="{FF2B5EF4-FFF2-40B4-BE49-F238E27FC236}">
                <a16:creationId xmlns:a16="http://schemas.microsoft.com/office/drawing/2014/main" id="{A60329A3-DE2D-86AC-E564-9475D44AB670}"/>
              </a:ext>
            </a:extLst>
          </p:cNvPr>
          <p:cNvSpPr>
            <a:spLocks noGrp="1"/>
          </p:cNvSpPr>
          <p:nvPr>
            <p:ph type="body" sz="quarter" idx="12"/>
          </p:nvPr>
        </p:nvSpPr>
        <p:spPr>
          <a:xfrm>
            <a:off x="3503935" y="683966"/>
            <a:ext cx="2733280" cy="5581015"/>
          </a:xfrm>
        </p:spPr>
        <p:txBody>
          <a:body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n-US" sz="1800" b="0" i="0" u="none" strike="noStrike" kern="0" cap="none" spc="0" normalizeH="0" baseline="0" noProof="0" dirty="0">
                <a:ln>
                  <a:noFill/>
                </a:ln>
                <a:solidFill>
                  <a:srgbClr val="0A2645"/>
                </a:solidFill>
                <a:effectLst/>
                <a:uLnTx/>
                <a:uFillTx/>
                <a:latin typeface="DM Sans 14pt SemiBold" pitchFamily="2" charset="77"/>
                <a:ea typeface="+mn-ea"/>
                <a:cs typeface="+mn-cs"/>
              </a:rPr>
              <a:t>Our Team</a:t>
            </a:r>
          </a:p>
          <a:p>
            <a:pPr lvl="2"/>
            <a:r>
              <a:rPr lang="en-GB" dirty="0"/>
              <a:t>We are a small and friendly team of around 35 staff and a growing number of volunteers. In our March 2025 staff survey, 83% of staff said they would recommend MS Trust as a good place to work. </a:t>
            </a:r>
          </a:p>
          <a:p>
            <a:pPr lvl="2"/>
            <a:r>
              <a:rPr lang="en-GB" dirty="0"/>
              <a:t>The top three things our staff like about working at MS Trust are: </a:t>
            </a:r>
          </a:p>
          <a:p>
            <a:pPr marL="176213" lvl="2" indent="-171450">
              <a:buFont typeface="Arial" panose="020B0604020202020204" pitchFamily="34" charset="0"/>
              <a:buChar char="•"/>
            </a:pPr>
            <a:r>
              <a:rPr lang="en-GB" dirty="0"/>
              <a:t>Their colleagues and the team spirit</a:t>
            </a:r>
          </a:p>
          <a:p>
            <a:pPr marL="176213" lvl="2" indent="-171450">
              <a:buFont typeface="Arial" panose="020B0604020202020204" pitchFamily="34" charset="0"/>
              <a:buChar char="•"/>
            </a:pPr>
            <a:r>
              <a:rPr lang="en-GB" dirty="0"/>
              <a:t>Making a difference for people with MS</a:t>
            </a:r>
          </a:p>
          <a:p>
            <a:pPr marL="176213" lvl="2" indent="-171450">
              <a:buFont typeface="Arial" panose="020B0604020202020204" pitchFamily="34" charset="0"/>
              <a:buChar char="•"/>
            </a:pPr>
            <a:r>
              <a:rPr lang="en-GB" dirty="0"/>
              <a:t>The challenge and variety of the work</a:t>
            </a:r>
          </a:p>
          <a:p>
            <a:pPr lvl="2"/>
            <a:r>
              <a:rPr lang="en-GB" dirty="0"/>
              <a:t>Our survey also revealed that:</a:t>
            </a:r>
          </a:p>
          <a:p>
            <a:pPr lvl="2"/>
            <a:r>
              <a:rPr lang="en-GB" dirty="0"/>
              <a:t>90% of our staff said they would work with their line manager again.  </a:t>
            </a:r>
          </a:p>
          <a:p>
            <a:pPr lvl="2"/>
            <a:r>
              <a:rPr lang="en-GB" dirty="0"/>
              <a:t>93% said that they worked in a suitable environment – whether at home or in the office.   </a:t>
            </a:r>
          </a:p>
          <a:p>
            <a:pPr lvl="2"/>
            <a:r>
              <a:rPr lang="en-GB" dirty="0"/>
              <a:t>86% said they both enjoyed their work and feel it plays to their strengths.</a:t>
            </a:r>
          </a:p>
          <a:p>
            <a:pPr lvl="2"/>
            <a:r>
              <a:rPr lang="en-GB" dirty="0"/>
              <a:t>Join us at MS Trust and make a real difference to people living with MS every day. </a:t>
            </a:r>
          </a:p>
          <a:p>
            <a:pPr lvl="2"/>
            <a:endParaRPr lang="en-GB" dirty="0"/>
          </a:p>
        </p:txBody>
      </p:sp>
      <p:sp>
        <p:nvSpPr>
          <p:cNvPr id="5" name="Text Placeholder 7">
            <a:extLst>
              <a:ext uri="{FF2B5EF4-FFF2-40B4-BE49-F238E27FC236}">
                <a16:creationId xmlns:a16="http://schemas.microsoft.com/office/drawing/2014/main" id="{EA54C9D8-B7FA-1990-57D7-1EB7138253BF}"/>
              </a:ext>
            </a:extLst>
          </p:cNvPr>
          <p:cNvSpPr txBox="1">
            <a:spLocks/>
          </p:cNvSpPr>
          <p:nvPr/>
        </p:nvSpPr>
        <p:spPr>
          <a:xfrm>
            <a:off x="600784" y="683966"/>
            <a:ext cx="2733280" cy="6083717"/>
          </a:xfrm>
          <a:prstGeom prst="rect">
            <a:avLst/>
          </a:prstGeom>
        </p:spPr>
        <p:txBody>
          <a:bodyPr wrap="square" lIns="0" tIns="0" rIns="0" bIns="0">
            <a:spAutoFit/>
          </a:bodyPr>
          <a:lstStyle>
            <a:lvl1pPr marL="0">
              <a:spcAft>
                <a:spcPts val="1000"/>
              </a:spcAft>
              <a:defRPr sz="16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n-GB" sz="1800" b="0" i="0" u="none" strike="noStrike" kern="0" cap="none" spc="0" normalizeH="0" baseline="0" noProof="0" dirty="0">
                <a:ln>
                  <a:noFill/>
                </a:ln>
                <a:solidFill>
                  <a:srgbClr val="0A2645"/>
                </a:solidFill>
                <a:effectLst/>
                <a:uLnTx/>
                <a:uFillTx/>
                <a:latin typeface="DM Sans 14pt SemiBold" pitchFamily="2" charset="77"/>
                <a:ea typeface="+mn-ea"/>
                <a:cs typeface="+mn-cs"/>
              </a:rPr>
              <a:t>Our Values</a:t>
            </a:r>
          </a:p>
          <a:p>
            <a:pPr lvl="2"/>
            <a:r>
              <a:rPr lang="en-GB" dirty="0"/>
              <a:t>At MS Trust we place people with MS are at the heart of everything we do. They shape and guide our work, and our team embodies the values that we hold. </a:t>
            </a:r>
          </a:p>
          <a:p>
            <a:r>
              <a:rPr lang="en-GB" sz="1100" b="1" dirty="0">
                <a:latin typeface="DM Sans 14pt" pitchFamily="2" charset="77"/>
              </a:rPr>
              <a:t>Credible</a:t>
            </a:r>
            <a:r>
              <a:rPr lang="en-GB" sz="1100" dirty="0">
                <a:latin typeface="DM Sans 14pt" pitchFamily="2" charset="77"/>
              </a:rPr>
              <a:t>: We ground our work in evidence, expertise and professionalism. We communicate clearly, honour commitments, and act with integrity to earn the confidence of people with MS, their families, carers and healthcare professionals across the MS community.</a:t>
            </a:r>
          </a:p>
          <a:p>
            <a:r>
              <a:rPr lang="en-GB" sz="1100" b="1" dirty="0">
                <a:latin typeface="DM Sans 14pt" pitchFamily="2" charset="77"/>
              </a:rPr>
              <a:t>Curious</a:t>
            </a:r>
            <a:r>
              <a:rPr lang="en-GB" sz="1100" dirty="0">
                <a:latin typeface="DM Sans 14pt" pitchFamily="2" charset="77"/>
              </a:rPr>
              <a:t>: We embrace learning, challenge assumptions and seek new ways of making a positive difference. Staying curious, open‑minded and adaptable, we transform services, value diverse perspectives and encourage innovation so we remain relevant and look ahead with confidence.</a:t>
            </a:r>
          </a:p>
          <a:p>
            <a:pPr lvl="2"/>
            <a:r>
              <a:rPr lang="en-GB" b="1" dirty="0"/>
              <a:t>Caring</a:t>
            </a:r>
            <a:r>
              <a:rPr lang="en-GB" dirty="0"/>
              <a:t>: People with MS are at the heart of what we do, treating everyone with kindness, respect and empathy. We listen, support, guide and create an inclusive environment. We consider how our actions impact those with MS and people around them everyday.</a:t>
            </a:r>
          </a:p>
          <a:p>
            <a:pPr lvl="2"/>
            <a:endParaRPr lang="en-GB" dirty="0"/>
          </a:p>
          <a:p>
            <a:pPr lvl="2"/>
            <a:endParaRPr lang="en-GB" dirty="0"/>
          </a:p>
          <a:p>
            <a:pPr lvl="2"/>
            <a:endParaRPr lang="en-US" dirty="0"/>
          </a:p>
        </p:txBody>
      </p:sp>
      <p:grpSp>
        <p:nvGrpSpPr>
          <p:cNvPr id="21" name="Group 20">
            <a:extLst>
              <a:ext uri="{FF2B5EF4-FFF2-40B4-BE49-F238E27FC236}">
                <a16:creationId xmlns:a16="http://schemas.microsoft.com/office/drawing/2014/main" id="{B6F2B175-48CA-AD22-69B3-21A7ED8F4447}"/>
              </a:ext>
            </a:extLst>
          </p:cNvPr>
          <p:cNvGrpSpPr/>
          <p:nvPr/>
        </p:nvGrpSpPr>
        <p:grpSpPr>
          <a:xfrm>
            <a:off x="6486520" y="3649605"/>
            <a:ext cx="2525350" cy="1987215"/>
            <a:chOff x="6468338" y="750957"/>
            <a:chExt cx="2525350" cy="1987215"/>
          </a:xfrm>
        </p:grpSpPr>
        <p:sp>
          <p:nvSpPr>
            <p:cNvPr id="22" name="object 7">
              <a:extLst>
                <a:ext uri="{FF2B5EF4-FFF2-40B4-BE49-F238E27FC236}">
                  <a16:creationId xmlns:a16="http://schemas.microsoft.com/office/drawing/2014/main" id="{81A9FA2B-6247-6339-7B3A-84F4B5F50112}"/>
                </a:ext>
              </a:extLst>
            </p:cNvPr>
            <p:cNvSpPr txBox="1"/>
            <p:nvPr/>
          </p:nvSpPr>
          <p:spPr>
            <a:xfrm>
              <a:off x="6468338" y="943997"/>
              <a:ext cx="2525350" cy="1241365"/>
            </a:xfrm>
            <a:prstGeom prst="rect">
              <a:avLst/>
            </a:prstGeom>
          </p:spPr>
          <p:txBody>
            <a:bodyPr vert="horz" wrap="square" lIns="0" tIns="22860" rIns="0" bIns="0" rtlCol="0">
              <a:spAutoFit/>
            </a:bodyPr>
            <a:lstStyle/>
            <a:p>
              <a:pPr marL="73660" marR="66040" algn="ctr">
                <a:lnSpc>
                  <a:spcPts val="1900"/>
                </a:lnSpc>
                <a:spcBef>
                  <a:spcPts val="180"/>
                </a:spcBef>
              </a:pPr>
              <a:r>
                <a:rPr lang="en-GB" sz="1600" dirty="0">
                  <a:solidFill>
                    <a:srgbClr val="233C57"/>
                  </a:solidFill>
                  <a:latin typeface="DM Sans 14pt" pitchFamily="2" charset="77"/>
                  <a:cs typeface="Arial"/>
                </a:rPr>
                <a:t>We are in a position to make a difference for people with MS. The charity is small enough for my personal impact to matter</a:t>
              </a:r>
              <a:endParaRPr sz="1600" dirty="0">
                <a:latin typeface="DM Sans 14pt" pitchFamily="2" charset="77"/>
                <a:cs typeface="Arial"/>
              </a:endParaRPr>
            </a:p>
          </p:txBody>
        </p:sp>
        <p:pic>
          <p:nvPicPr>
            <p:cNvPr id="23" name="object 8">
              <a:extLst>
                <a:ext uri="{FF2B5EF4-FFF2-40B4-BE49-F238E27FC236}">
                  <a16:creationId xmlns:a16="http://schemas.microsoft.com/office/drawing/2014/main" id="{2D7EB043-327B-1F1E-24BE-EC2F4EEE5D11}"/>
                </a:ext>
              </a:extLst>
            </p:cNvPr>
            <p:cNvPicPr/>
            <p:nvPr/>
          </p:nvPicPr>
          <p:blipFill>
            <a:blip r:embed="rId2" cstate="print"/>
            <a:stretch>
              <a:fillRect/>
            </a:stretch>
          </p:blipFill>
          <p:spPr>
            <a:xfrm>
              <a:off x="7633002" y="750957"/>
              <a:ext cx="198513" cy="174485"/>
            </a:xfrm>
            <a:prstGeom prst="rect">
              <a:avLst/>
            </a:prstGeom>
          </p:spPr>
        </p:pic>
        <p:pic>
          <p:nvPicPr>
            <p:cNvPr id="24" name="object 9">
              <a:extLst>
                <a:ext uri="{FF2B5EF4-FFF2-40B4-BE49-F238E27FC236}">
                  <a16:creationId xmlns:a16="http://schemas.microsoft.com/office/drawing/2014/main" id="{741DDEFE-2928-2D44-764F-27FC123EC123}"/>
                </a:ext>
              </a:extLst>
            </p:cNvPr>
            <p:cNvPicPr/>
            <p:nvPr/>
          </p:nvPicPr>
          <p:blipFill>
            <a:blip r:embed="rId3" cstate="print"/>
            <a:stretch>
              <a:fillRect/>
            </a:stretch>
          </p:blipFill>
          <p:spPr>
            <a:xfrm>
              <a:off x="7631756" y="2563687"/>
              <a:ext cx="198513" cy="174485"/>
            </a:xfrm>
            <a:prstGeom prst="rect">
              <a:avLst/>
            </a:prstGeom>
          </p:spPr>
        </p:pic>
      </p:grpSp>
      <p:pic>
        <p:nvPicPr>
          <p:cNvPr id="30" name="Picture 29" descr="Two women laughing on a couch&#10;&#10;AI-generated content may be incorrect.">
            <a:extLst>
              <a:ext uri="{FF2B5EF4-FFF2-40B4-BE49-F238E27FC236}">
                <a16:creationId xmlns:a16="http://schemas.microsoft.com/office/drawing/2014/main" id="{D262C149-E057-FF2C-97C2-C61E4A7F8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594" y="493778"/>
            <a:ext cx="2998156" cy="2521577"/>
          </a:xfrm>
          <a:prstGeom prst="rect">
            <a:avLst/>
          </a:prstGeom>
        </p:spPr>
      </p:pic>
    </p:spTree>
    <p:extLst>
      <p:ext uri="{BB962C8B-B14F-4D97-AF65-F5344CB8AC3E}">
        <p14:creationId xmlns:p14="http://schemas.microsoft.com/office/powerpoint/2010/main" val="352193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C428-4897-4027-7BA7-41C173043681}"/>
              </a:ext>
            </a:extLst>
          </p:cNvPr>
          <p:cNvSpPr>
            <a:spLocks noGrp="1"/>
          </p:cNvSpPr>
          <p:nvPr>
            <p:ph type="title"/>
          </p:nvPr>
        </p:nvSpPr>
        <p:spPr/>
        <p:txBody>
          <a:bodyPr/>
          <a:lstStyle/>
          <a:p>
            <a:r>
              <a:rPr lang="en-US" dirty="0"/>
              <a:t>Working with us</a:t>
            </a:r>
          </a:p>
        </p:txBody>
      </p:sp>
      <p:sp>
        <p:nvSpPr>
          <p:cNvPr id="14" name="Text Placeholder 13">
            <a:extLst>
              <a:ext uri="{FF2B5EF4-FFF2-40B4-BE49-F238E27FC236}">
                <a16:creationId xmlns:a16="http://schemas.microsoft.com/office/drawing/2014/main" id="{32D430D0-ECF1-68E6-1F09-3B31814C934A}"/>
              </a:ext>
            </a:extLst>
          </p:cNvPr>
          <p:cNvSpPr>
            <a:spLocks noGrp="1"/>
          </p:cNvSpPr>
          <p:nvPr>
            <p:ph type="body" sz="quarter" idx="10"/>
          </p:nvPr>
        </p:nvSpPr>
        <p:spPr>
          <a:xfrm>
            <a:off x="423425" y="2335174"/>
            <a:ext cx="2827140" cy="1577456"/>
          </a:xfrm>
          <a:solidFill>
            <a:srgbClr val="ECE8FD"/>
          </a:solidFill>
        </p:spPr>
        <p:txBody>
          <a:bodyPr/>
          <a:lstStyle/>
          <a:p>
            <a:r>
              <a:rPr lang="en-US" dirty="0"/>
              <a:t>Annual leave</a:t>
            </a:r>
          </a:p>
          <a:p>
            <a:pPr lvl="2"/>
            <a:r>
              <a:rPr lang="en-US" dirty="0"/>
              <a:t>You will start with 25 days (28 days for manager roles) of annual leave, plus bank holidays. This increases by one day for each year of service up to a maximum of 30 days (pro rata for part time employees).</a:t>
            </a:r>
          </a:p>
        </p:txBody>
      </p:sp>
      <p:sp>
        <p:nvSpPr>
          <p:cNvPr id="4" name="Date Placeholder 3">
            <a:extLst>
              <a:ext uri="{FF2B5EF4-FFF2-40B4-BE49-F238E27FC236}">
                <a16:creationId xmlns:a16="http://schemas.microsoft.com/office/drawing/2014/main" id="{59A17ECB-8EEB-1E5A-D2CA-37F4D37E8D3B}"/>
              </a:ext>
            </a:extLst>
          </p:cNvPr>
          <p:cNvSpPr>
            <a:spLocks noGrp="1"/>
          </p:cNvSpPr>
          <p:nvPr>
            <p:ph type="dt" sz="half" idx="13"/>
          </p:nvPr>
        </p:nvSpPr>
        <p:spPr/>
        <p:txBody>
          <a:bodyPr/>
          <a:lstStyle/>
          <a:p>
            <a:pPr marL="12700">
              <a:lnSpc>
                <a:spcPct val="100000"/>
              </a:lnSpc>
              <a:spcBef>
                <a:spcPts val="90"/>
              </a:spcBef>
            </a:pPr>
            <a:r>
              <a:rPr lang="en-GB" spc="-10"/>
              <a:t>mstrust.org.uk</a:t>
            </a:r>
            <a:endParaRPr lang="en-GB" spc="-10" dirty="0"/>
          </a:p>
        </p:txBody>
      </p:sp>
      <p:sp>
        <p:nvSpPr>
          <p:cNvPr id="5" name="Footer Placeholder 4">
            <a:extLst>
              <a:ext uri="{FF2B5EF4-FFF2-40B4-BE49-F238E27FC236}">
                <a16:creationId xmlns:a16="http://schemas.microsoft.com/office/drawing/2014/main" id="{5C0AF528-A796-1676-07E9-8F1B8BB34F85}"/>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6" name="Slide Number Placeholder 5">
            <a:extLst>
              <a:ext uri="{FF2B5EF4-FFF2-40B4-BE49-F238E27FC236}">
                <a16:creationId xmlns:a16="http://schemas.microsoft.com/office/drawing/2014/main" id="{E36847A0-CF88-796C-62F9-9917A538C175}"/>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8</a:t>
            </a:fld>
            <a:endParaRPr lang="en-GB" spc="-25" dirty="0"/>
          </a:p>
        </p:txBody>
      </p:sp>
      <p:sp>
        <p:nvSpPr>
          <p:cNvPr id="15" name="Text Placeholder 14">
            <a:extLst>
              <a:ext uri="{FF2B5EF4-FFF2-40B4-BE49-F238E27FC236}">
                <a16:creationId xmlns:a16="http://schemas.microsoft.com/office/drawing/2014/main" id="{7BF4E8F4-3C74-BF65-8652-C5F04AB3098A}"/>
              </a:ext>
            </a:extLst>
          </p:cNvPr>
          <p:cNvSpPr>
            <a:spLocks noGrp="1"/>
          </p:cNvSpPr>
          <p:nvPr>
            <p:ph type="body" sz="quarter" idx="16"/>
          </p:nvPr>
        </p:nvSpPr>
        <p:spPr>
          <a:xfrm>
            <a:off x="3429772" y="2335174"/>
            <a:ext cx="2827140" cy="1577456"/>
          </a:xfrm>
        </p:spPr>
        <p:txBody>
          <a:bodyPr/>
          <a:lstStyle/>
          <a:p>
            <a:r>
              <a:rPr lang="en-US" dirty="0"/>
              <a:t>Death in Service</a:t>
            </a:r>
          </a:p>
          <a:p>
            <a:pPr lvl="2"/>
            <a:r>
              <a:rPr lang="en-US" dirty="0"/>
              <a:t>We offer a tax-free death in service benefit of four times your basic salary, should the unthinkable happen and you die while in our employment (subject to age limit).</a:t>
            </a:r>
          </a:p>
        </p:txBody>
      </p:sp>
      <p:sp>
        <p:nvSpPr>
          <p:cNvPr id="16" name="Text Placeholder 15">
            <a:extLst>
              <a:ext uri="{FF2B5EF4-FFF2-40B4-BE49-F238E27FC236}">
                <a16:creationId xmlns:a16="http://schemas.microsoft.com/office/drawing/2014/main" id="{10114B98-35BD-5F6E-08CE-3D696681C20C}"/>
              </a:ext>
            </a:extLst>
          </p:cNvPr>
          <p:cNvSpPr>
            <a:spLocks noGrp="1"/>
          </p:cNvSpPr>
          <p:nvPr>
            <p:ph type="body" sz="quarter" idx="17"/>
          </p:nvPr>
        </p:nvSpPr>
        <p:spPr>
          <a:xfrm>
            <a:off x="6436119" y="2335174"/>
            <a:ext cx="2827140" cy="1577456"/>
          </a:xfrm>
          <a:solidFill>
            <a:srgbClr val="ECE8FD"/>
          </a:solidFill>
        </p:spPr>
        <p:txBody>
          <a:bodyPr/>
          <a:lstStyle/>
          <a:p>
            <a:r>
              <a:rPr lang="en-US" dirty="0"/>
              <a:t>Hybrid working</a:t>
            </a:r>
          </a:p>
          <a:p>
            <a:pPr lvl="2"/>
            <a:r>
              <a:rPr lang="en-GB" dirty="0"/>
              <a:t>We offer hybrid working to all employees, with most roles subject to a minimum of one day a week in our offices in Letchworth</a:t>
            </a:r>
            <a:r>
              <a:rPr lang="en-US" dirty="0"/>
              <a:t>.</a:t>
            </a:r>
          </a:p>
        </p:txBody>
      </p:sp>
      <p:sp>
        <p:nvSpPr>
          <p:cNvPr id="17" name="Text Placeholder 16">
            <a:extLst>
              <a:ext uri="{FF2B5EF4-FFF2-40B4-BE49-F238E27FC236}">
                <a16:creationId xmlns:a16="http://schemas.microsoft.com/office/drawing/2014/main" id="{15B28328-F5FB-1E03-F4FC-E6694174A4DC}"/>
              </a:ext>
            </a:extLst>
          </p:cNvPr>
          <p:cNvSpPr>
            <a:spLocks noGrp="1"/>
          </p:cNvSpPr>
          <p:nvPr>
            <p:ph type="body" sz="quarter" idx="18"/>
          </p:nvPr>
        </p:nvSpPr>
        <p:spPr>
          <a:xfrm>
            <a:off x="393700" y="1770776"/>
            <a:ext cx="6212254" cy="246221"/>
          </a:xfrm>
        </p:spPr>
        <p:txBody>
          <a:bodyPr/>
          <a:lstStyle/>
          <a:p>
            <a:r>
              <a:rPr lang="en-US" dirty="0"/>
              <a:t>We offer a range of benefits to employees:</a:t>
            </a:r>
          </a:p>
        </p:txBody>
      </p:sp>
      <p:sp>
        <p:nvSpPr>
          <p:cNvPr id="18" name="Text Placeholder 13">
            <a:extLst>
              <a:ext uri="{FF2B5EF4-FFF2-40B4-BE49-F238E27FC236}">
                <a16:creationId xmlns:a16="http://schemas.microsoft.com/office/drawing/2014/main" id="{E582904D-42DA-CE4F-34BD-A2D4AE536D08}"/>
              </a:ext>
            </a:extLst>
          </p:cNvPr>
          <p:cNvSpPr txBox="1">
            <a:spLocks/>
          </p:cNvSpPr>
          <p:nvPr/>
        </p:nvSpPr>
        <p:spPr>
          <a:xfrm>
            <a:off x="423425" y="4132483"/>
            <a:ext cx="2827140" cy="1408179"/>
          </a:xfrm>
          <a:prstGeom prst="rect">
            <a:avLst/>
          </a:prstGeom>
          <a:solidFill>
            <a:schemeClr val="bg1"/>
          </a:solidFill>
        </p:spPr>
        <p:txBody>
          <a:bodyPr wrap="square" lIns="108000" tIns="108000" rIns="108000" bIns="108000">
            <a:spAutoFit/>
          </a:bodyPr>
          <a:lstStyle>
            <a:lvl1pPr marL="0">
              <a:spcAft>
                <a:spcPts val="1000"/>
              </a:spcAft>
              <a:defRPr sz="14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Company pension</a:t>
            </a:r>
          </a:p>
          <a:p>
            <a:pPr lvl="2"/>
            <a:r>
              <a:rPr lang="en-US" dirty="0"/>
              <a:t>Company pension with enhanced employer contribution of 5% once employees have completed their probationary period. A salary sacrifice scheme is available.</a:t>
            </a:r>
          </a:p>
        </p:txBody>
      </p:sp>
      <p:sp>
        <p:nvSpPr>
          <p:cNvPr id="19" name="Text Placeholder 14">
            <a:extLst>
              <a:ext uri="{FF2B5EF4-FFF2-40B4-BE49-F238E27FC236}">
                <a16:creationId xmlns:a16="http://schemas.microsoft.com/office/drawing/2014/main" id="{94DA9171-446B-362D-0E8A-C36D4C9FF014}"/>
              </a:ext>
            </a:extLst>
          </p:cNvPr>
          <p:cNvSpPr txBox="1">
            <a:spLocks/>
          </p:cNvSpPr>
          <p:nvPr/>
        </p:nvSpPr>
        <p:spPr>
          <a:xfrm>
            <a:off x="3429772" y="4132483"/>
            <a:ext cx="2827140" cy="1413308"/>
          </a:xfrm>
          <a:prstGeom prst="rect">
            <a:avLst/>
          </a:prstGeom>
          <a:solidFill>
            <a:srgbClr val="ECE8FD"/>
          </a:solidFill>
        </p:spPr>
        <p:txBody>
          <a:bodyPr wrap="square" lIns="108000" tIns="108000" rIns="108000" bIns="108000">
            <a:spAutoFit/>
          </a:bodyPr>
          <a:lstStyle>
            <a:lvl1pPr marL="0">
              <a:spcAft>
                <a:spcPts val="1000"/>
              </a:spcAft>
              <a:defRPr sz="14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Enhanced maternity, paternity and adoption pay</a:t>
            </a:r>
          </a:p>
          <a:p>
            <a:pPr lvl="2"/>
            <a:r>
              <a:rPr lang="en-US" dirty="0"/>
              <a:t>We offer 12 weeks fully paid maternity, paternity and adoption leave.</a:t>
            </a:r>
          </a:p>
          <a:p>
            <a:pPr lvl="2"/>
            <a:endParaRPr lang="en-US" dirty="0"/>
          </a:p>
        </p:txBody>
      </p:sp>
      <p:sp>
        <p:nvSpPr>
          <p:cNvPr id="20" name="Text Placeholder 15">
            <a:extLst>
              <a:ext uri="{FF2B5EF4-FFF2-40B4-BE49-F238E27FC236}">
                <a16:creationId xmlns:a16="http://schemas.microsoft.com/office/drawing/2014/main" id="{DFF3D9B3-6973-5253-586B-64F96F40A636}"/>
              </a:ext>
            </a:extLst>
          </p:cNvPr>
          <p:cNvSpPr txBox="1">
            <a:spLocks/>
          </p:cNvSpPr>
          <p:nvPr/>
        </p:nvSpPr>
        <p:spPr>
          <a:xfrm>
            <a:off x="6436119" y="4132483"/>
            <a:ext cx="2827140" cy="1536419"/>
          </a:xfrm>
          <a:prstGeom prst="rect">
            <a:avLst/>
          </a:prstGeom>
          <a:solidFill>
            <a:schemeClr val="bg1"/>
          </a:solidFill>
        </p:spPr>
        <p:txBody>
          <a:bodyPr wrap="square" lIns="108000" tIns="108000" rIns="108000" bIns="108000">
            <a:spAutoFit/>
          </a:bodyPr>
          <a:lstStyle>
            <a:lvl1pPr marL="0">
              <a:spcAft>
                <a:spcPts val="1000"/>
              </a:spcAft>
              <a:defRPr sz="14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Supportive culture</a:t>
            </a:r>
          </a:p>
          <a:p>
            <a:pPr lvl="2"/>
            <a:r>
              <a:rPr lang="en-US" dirty="0"/>
              <a:t>At our last employee engagement survey, 97% of respondents said that the Trust enabled them to manage their work and personal lives.</a:t>
            </a:r>
          </a:p>
          <a:p>
            <a:pPr lvl="2"/>
            <a:endParaRPr lang="en-US" dirty="0"/>
          </a:p>
        </p:txBody>
      </p:sp>
    </p:spTree>
    <p:extLst>
      <p:ext uri="{BB962C8B-B14F-4D97-AF65-F5344CB8AC3E}">
        <p14:creationId xmlns:p14="http://schemas.microsoft.com/office/powerpoint/2010/main" val="393044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56A304-9117-F57A-CED3-296A1CDA63EA}"/>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endParaRPr lang="en-GB" spc="-10" dirty="0"/>
          </a:p>
        </p:txBody>
      </p:sp>
      <p:sp>
        <p:nvSpPr>
          <p:cNvPr id="3" name="Date Placeholder 2">
            <a:extLst>
              <a:ext uri="{FF2B5EF4-FFF2-40B4-BE49-F238E27FC236}">
                <a16:creationId xmlns:a16="http://schemas.microsoft.com/office/drawing/2014/main" id="{BB493392-3F99-0971-B65B-EB3EB9DB6E35}"/>
              </a:ext>
            </a:extLst>
          </p:cNvPr>
          <p:cNvSpPr>
            <a:spLocks noGrp="1"/>
          </p:cNvSpPr>
          <p:nvPr>
            <p:ph type="dt" sz="half" idx="6"/>
          </p:nvPr>
        </p:nvSpPr>
        <p:spPr/>
        <p:txBody>
          <a:bodyPr/>
          <a:lstStyle/>
          <a:p>
            <a:pPr marL="12700">
              <a:lnSpc>
                <a:spcPct val="100000"/>
              </a:lnSpc>
              <a:spcBef>
                <a:spcPts val="90"/>
              </a:spcBef>
            </a:pPr>
            <a:r>
              <a:rPr lang="en-GB" spc="-10"/>
              <a:t>mstrust.org.uk</a:t>
            </a:r>
            <a:endParaRPr lang="en-GB" spc="-10" dirty="0"/>
          </a:p>
        </p:txBody>
      </p:sp>
      <p:sp>
        <p:nvSpPr>
          <p:cNvPr id="4" name="Slide Number Placeholder 3">
            <a:extLst>
              <a:ext uri="{FF2B5EF4-FFF2-40B4-BE49-F238E27FC236}">
                <a16:creationId xmlns:a16="http://schemas.microsoft.com/office/drawing/2014/main" id="{3820BEB5-D91C-6D1B-34BC-B72F32B5F6BF}"/>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9</a:t>
            </a:fld>
            <a:endParaRPr lang="en-GB" spc="-25" dirty="0"/>
          </a:p>
        </p:txBody>
      </p:sp>
      <p:sp>
        <p:nvSpPr>
          <p:cNvPr id="13" name="Title 12">
            <a:extLst>
              <a:ext uri="{FF2B5EF4-FFF2-40B4-BE49-F238E27FC236}">
                <a16:creationId xmlns:a16="http://schemas.microsoft.com/office/drawing/2014/main" id="{A99626CF-1374-650A-FF5B-4F5B24776F38}"/>
              </a:ext>
            </a:extLst>
          </p:cNvPr>
          <p:cNvSpPr>
            <a:spLocks noGrp="1"/>
          </p:cNvSpPr>
          <p:nvPr>
            <p:ph type="title"/>
          </p:nvPr>
        </p:nvSpPr>
        <p:spPr>
          <a:xfrm>
            <a:off x="571499" y="1014848"/>
            <a:ext cx="5334000" cy="1274195"/>
          </a:xfrm>
        </p:spPr>
        <p:txBody>
          <a:bodyPr/>
          <a:lstStyle/>
          <a:p>
            <a:r>
              <a:rPr lang="en-US" dirty="0"/>
              <a:t>Completing your application</a:t>
            </a:r>
          </a:p>
        </p:txBody>
      </p:sp>
      <p:sp>
        <p:nvSpPr>
          <p:cNvPr id="20" name="object 5">
            <a:extLst>
              <a:ext uri="{FF2B5EF4-FFF2-40B4-BE49-F238E27FC236}">
                <a16:creationId xmlns:a16="http://schemas.microsoft.com/office/drawing/2014/main" id="{07169A58-0B09-9370-0D85-82280C99DA38}"/>
              </a:ext>
            </a:extLst>
          </p:cNvPr>
          <p:cNvSpPr txBox="1"/>
          <p:nvPr/>
        </p:nvSpPr>
        <p:spPr>
          <a:xfrm>
            <a:off x="6377212" y="2494972"/>
            <a:ext cx="2668270" cy="3457870"/>
          </a:xfrm>
          <a:prstGeom prst="rect">
            <a:avLst/>
          </a:prstGeom>
        </p:spPr>
        <p:txBody>
          <a:bodyPr vert="horz" wrap="square" lIns="0" tIns="80645" rIns="0" bIns="0" rtlCol="0">
            <a:spAutoFit/>
          </a:bodyPr>
          <a:lstStyle/>
          <a:p>
            <a:pPr marL="12700">
              <a:lnSpc>
                <a:spcPct val="100000"/>
              </a:lnSpc>
              <a:spcBef>
                <a:spcPts val="635"/>
              </a:spcBef>
            </a:pPr>
            <a:r>
              <a:rPr sz="1400" b="1" dirty="0">
                <a:solidFill>
                  <a:srgbClr val="233C57"/>
                </a:solidFill>
                <a:latin typeface="DM Sans 14pt" pitchFamily="2" charset="77"/>
                <a:cs typeface="Arial"/>
              </a:rPr>
              <a:t>Selection process</a:t>
            </a:r>
            <a:endParaRPr sz="1400" dirty="0">
              <a:latin typeface="DM Sans 14pt" pitchFamily="2" charset="77"/>
              <a:cs typeface="Arial"/>
            </a:endParaRPr>
          </a:p>
          <a:p>
            <a:pPr marL="12700" marR="21590">
              <a:lnSpc>
                <a:spcPct val="106100"/>
              </a:lnSpc>
              <a:spcBef>
                <a:spcPts val="340"/>
              </a:spcBef>
            </a:pPr>
            <a:r>
              <a:rPr sz="1100" dirty="0">
                <a:solidFill>
                  <a:srgbClr val="233C57"/>
                </a:solidFill>
                <a:latin typeface="DM Sans 14pt" pitchFamily="2" charset="77"/>
                <a:cs typeface="Arial"/>
              </a:rPr>
              <a:t>Shortlisting of applications will be based on the information supplied in the application form using the selection criteria in the person specification.</a:t>
            </a:r>
            <a:endParaRPr sz="1100" dirty="0">
              <a:latin typeface="DM Sans 14pt" pitchFamily="2" charset="77"/>
              <a:cs typeface="Arial"/>
            </a:endParaRPr>
          </a:p>
          <a:p>
            <a:pPr marL="12700" marR="5080">
              <a:lnSpc>
                <a:spcPct val="106100"/>
              </a:lnSpc>
              <a:spcBef>
                <a:spcPts val="994"/>
              </a:spcBef>
            </a:pPr>
            <a:r>
              <a:rPr sz="1100" dirty="0">
                <a:solidFill>
                  <a:srgbClr val="233C57"/>
                </a:solidFill>
                <a:latin typeface="DM Sans 14pt" pitchFamily="2" charset="77"/>
                <a:cs typeface="Arial"/>
              </a:rPr>
              <a:t>We are an equal opportunities employer. Our recruitment process is designed to prevent discrimination due to unconscious bias and promote equality, diversity and inclusion.</a:t>
            </a:r>
            <a:endParaRPr sz="1100" dirty="0">
              <a:latin typeface="DM Sans 14pt" pitchFamily="2" charset="77"/>
              <a:cs typeface="Arial"/>
            </a:endParaRPr>
          </a:p>
          <a:p>
            <a:pPr marL="12700" marR="24765">
              <a:lnSpc>
                <a:spcPct val="106100"/>
              </a:lnSpc>
              <a:spcBef>
                <a:spcPts val="1000"/>
              </a:spcBef>
            </a:pPr>
            <a:r>
              <a:rPr sz="1100" dirty="0">
                <a:solidFill>
                  <a:srgbClr val="233C57"/>
                </a:solidFill>
                <a:latin typeface="DM Sans 14pt" pitchFamily="2" charset="77"/>
                <a:cs typeface="Arial"/>
              </a:rPr>
              <a:t>Shortlisted candidates will be invited to interview. We will not contact you if you have been unsuccessful at the application stage, and if you have not heard from us within two weeks of the closing date for applications, you should assume you have been unsuccessful.</a:t>
            </a:r>
            <a:endParaRPr sz="1100" dirty="0">
              <a:latin typeface="DM Sans 14pt" pitchFamily="2" charset="77"/>
              <a:cs typeface="Arial"/>
            </a:endParaRPr>
          </a:p>
        </p:txBody>
      </p:sp>
      <p:sp>
        <p:nvSpPr>
          <p:cNvPr id="21" name="object 9">
            <a:extLst>
              <a:ext uri="{FF2B5EF4-FFF2-40B4-BE49-F238E27FC236}">
                <a16:creationId xmlns:a16="http://schemas.microsoft.com/office/drawing/2014/main" id="{C07B6D8E-768E-0FEE-2B5C-069A62720D9F}"/>
              </a:ext>
            </a:extLst>
          </p:cNvPr>
          <p:cNvSpPr txBox="1"/>
          <p:nvPr/>
        </p:nvSpPr>
        <p:spPr>
          <a:xfrm>
            <a:off x="571499" y="2562859"/>
            <a:ext cx="2661919" cy="2241383"/>
          </a:xfrm>
          <a:prstGeom prst="rect">
            <a:avLst/>
          </a:prstGeom>
        </p:spPr>
        <p:txBody>
          <a:bodyPr vert="horz" wrap="square" lIns="0" tIns="10160" rIns="0" bIns="0" rtlCol="0">
            <a:spAutoFit/>
          </a:bodyPr>
          <a:lstStyle/>
          <a:p>
            <a:pPr marL="12700" marR="6985">
              <a:lnSpc>
                <a:spcPct val="101200"/>
              </a:lnSpc>
              <a:spcBef>
                <a:spcPts val="80"/>
              </a:spcBef>
            </a:pPr>
            <a:r>
              <a:rPr sz="1400" dirty="0">
                <a:solidFill>
                  <a:srgbClr val="0A2645"/>
                </a:solidFill>
                <a:latin typeface="DM Sans 14pt" pitchFamily="2" charset="77"/>
                <a:cs typeface="Arial"/>
              </a:rPr>
              <a:t>Please complete an application form and email it to </a:t>
            </a:r>
            <a:r>
              <a:rPr sz="1400" b="1" dirty="0">
                <a:solidFill>
                  <a:srgbClr val="0A2645"/>
                </a:solidFill>
                <a:uFill>
                  <a:solidFill>
                    <a:srgbClr val="233C57"/>
                  </a:solidFill>
                </a:uFill>
                <a:latin typeface="DM Sans 14pt" pitchFamily="2" charset="77"/>
                <a:cs typeface="Arial"/>
                <a:hlinkClick r:id="rId2">
                  <a:extLst>
                    <a:ext uri="{A12FA001-AC4F-418D-AE19-62706E023703}">
                      <ahyp:hlinkClr xmlns:ahyp="http://schemas.microsoft.com/office/drawing/2018/hyperlinkcolor" val="tx"/>
                    </a:ext>
                  </a:extLst>
                </a:hlinkClick>
              </a:rPr>
              <a:t>recruitment@mstrust.org.uk</a:t>
            </a:r>
            <a:endParaRPr sz="1400" dirty="0">
              <a:solidFill>
                <a:srgbClr val="0A2645"/>
              </a:solidFill>
              <a:latin typeface="DM Sans 14pt" pitchFamily="2" charset="77"/>
              <a:cs typeface="Arial"/>
            </a:endParaRPr>
          </a:p>
          <a:p>
            <a:pPr marL="12700">
              <a:lnSpc>
                <a:spcPct val="100000"/>
              </a:lnSpc>
              <a:spcBef>
                <a:spcPts val="1019"/>
              </a:spcBef>
            </a:pPr>
            <a:r>
              <a:rPr lang="en-GB" sz="1400" dirty="0">
                <a:solidFill>
                  <a:srgbClr val="0A2645"/>
                </a:solidFill>
              </a:rPr>
              <a:t>Please send your application </a:t>
            </a:r>
            <a:r>
              <a:rPr sz="1400" b="1" dirty="0">
                <a:solidFill>
                  <a:srgbClr val="0A2645"/>
                </a:solidFill>
                <a:latin typeface="DM Sans 14pt" pitchFamily="2" charset="77"/>
                <a:cs typeface="Arial"/>
              </a:rPr>
              <a:t>Microsoft Word format.</a:t>
            </a:r>
            <a:endParaRPr sz="1400" dirty="0">
              <a:solidFill>
                <a:srgbClr val="0A2645"/>
              </a:solidFill>
              <a:latin typeface="DM Sans 14pt" pitchFamily="2" charset="77"/>
              <a:cs typeface="Arial"/>
            </a:endParaRPr>
          </a:p>
          <a:p>
            <a:pPr marL="12700">
              <a:lnSpc>
                <a:spcPct val="100000"/>
              </a:lnSpc>
              <a:spcBef>
                <a:spcPts val="819"/>
              </a:spcBef>
            </a:pPr>
            <a:r>
              <a:rPr sz="1400" b="1" dirty="0">
                <a:solidFill>
                  <a:srgbClr val="0A2645"/>
                </a:solidFill>
                <a:latin typeface="DM Sans 14pt" pitchFamily="2" charset="77"/>
                <a:cs typeface="Arial"/>
              </a:rPr>
              <a:t>Our Location</a:t>
            </a:r>
            <a:endParaRPr sz="1400" dirty="0">
              <a:solidFill>
                <a:srgbClr val="0A2645"/>
              </a:solidFill>
              <a:latin typeface="DM Sans 14pt" pitchFamily="2" charset="77"/>
              <a:cs typeface="Arial"/>
            </a:endParaRPr>
          </a:p>
          <a:p>
            <a:pPr marL="12700" marR="554355">
              <a:lnSpc>
                <a:spcPct val="101200"/>
              </a:lnSpc>
              <a:spcBef>
                <a:spcPts val="400"/>
              </a:spcBef>
            </a:pPr>
            <a:r>
              <a:rPr sz="1400" dirty="0">
                <a:solidFill>
                  <a:srgbClr val="0A2645"/>
                </a:solidFill>
                <a:latin typeface="DM Sans 14pt" pitchFamily="2" charset="77"/>
                <a:cs typeface="Arial"/>
              </a:rPr>
              <a:t>Spirella Building Letchworth Garden City SG6 4ET</a:t>
            </a:r>
          </a:p>
        </p:txBody>
      </p:sp>
      <p:sp>
        <p:nvSpPr>
          <p:cNvPr id="22" name="object 10">
            <a:extLst>
              <a:ext uri="{FF2B5EF4-FFF2-40B4-BE49-F238E27FC236}">
                <a16:creationId xmlns:a16="http://schemas.microsoft.com/office/drawing/2014/main" id="{819827F5-BF53-0EB3-0A6E-29716627B811}"/>
              </a:ext>
            </a:extLst>
          </p:cNvPr>
          <p:cNvSpPr txBox="1"/>
          <p:nvPr/>
        </p:nvSpPr>
        <p:spPr>
          <a:xfrm>
            <a:off x="3545845" y="2509342"/>
            <a:ext cx="2661920" cy="2198038"/>
          </a:xfrm>
          <a:prstGeom prst="rect">
            <a:avLst/>
          </a:prstGeom>
        </p:spPr>
        <p:txBody>
          <a:bodyPr vert="horz" wrap="square" lIns="0" tIns="66040" rIns="0" bIns="0" rtlCol="0">
            <a:spAutoFit/>
          </a:bodyPr>
          <a:lstStyle/>
          <a:p>
            <a:pPr marL="4763">
              <a:lnSpc>
                <a:spcPct val="100000"/>
              </a:lnSpc>
              <a:spcBef>
                <a:spcPts val="520"/>
              </a:spcBef>
            </a:pPr>
            <a:r>
              <a:rPr lang="en-GB" sz="1400" b="1" dirty="0">
                <a:solidFill>
                  <a:srgbClr val="233C57"/>
                </a:solidFill>
                <a:latin typeface="DM Sans 14pt" pitchFamily="2" charset="77"/>
                <a:cs typeface="Arial"/>
              </a:rPr>
              <a:t>Timescales</a:t>
            </a:r>
          </a:p>
          <a:p>
            <a:pPr marL="4763">
              <a:lnSpc>
                <a:spcPct val="100000"/>
              </a:lnSpc>
              <a:spcBef>
                <a:spcPts val="520"/>
              </a:spcBef>
            </a:pPr>
            <a:r>
              <a:rPr lang="en-GB" sz="1400" dirty="0">
                <a:solidFill>
                  <a:srgbClr val="233C57"/>
                </a:solidFill>
                <a:latin typeface="DM Sans 14pt" pitchFamily="2" charset="77"/>
                <a:cs typeface="Arial"/>
              </a:rPr>
              <a:t>The closing date for </a:t>
            </a:r>
            <a:r>
              <a:rPr lang="en-GB" sz="1400" dirty="0">
                <a:solidFill>
                  <a:srgbClr val="0A2645"/>
                </a:solidFill>
                <a:latin typeface="DM Sans 14pt" pitchFamily="2" charset="77"/>
                <a:cs typeface="Arial"/>
              </a:rPr>
              <a:t>applications for this role is </a:t>
            </a:r>
            <a:r>
              <a:rPr lang="en-GB" sz="1400" b="1" dirty="0">
                <a:solidFill>
                  <a:srgbClr val="0A2645"/>
                </a:solidFill>
                <a:latin typeface="DM Sans 14pt" pitchFamily="2" charset="77"/>
                <a:cs typeface="Arial"/>
              </a:rPr>
              <a:t>9am,</a:t>
            </a:r>
            <a:r>
              <a:rPr lang="en-GB" sz="1400" dirty="0">
                <a:solidFill>
                  <a:srgbClr val="0A2645"/>
                </a:solidFill>
                <a:latin typeface="DM Sans 14pt" pitchFamily="2" charset="77"/>
                <a:cs typeface="Arial"/>
              </a:rPr>
              <a:t> </a:t>
            </a:r>
            <a:r>
              <a:rPr lang="en-GB" sz="1400" b="1" dirty="0">
                <a:solidFill>
                  <a:srgbClr val="0A2645"/>
                </a:solidFill>
                <a:latin typeface="DM Sans 14pt" pitchFamily="2" charset="77"/>
                <a:cs typeface="Arial"/>
              </a:rPr>
              <a:t>2</a:t>
            </a:r>
            <a:r>
              <a:rPr lang="en-US" sz="1400" b="1" dirty="0">
                <a:solidFill>
                  <a:srgbClr val="0A2645"/>
                </a:solidFill>
                <a:latin typeface="DM Sans 14pt SemiBold" pitchFamily="2" charset="77"/>
                <a:cs typeface="Arial"/>
              </a:rPr>
              <a:t>0 July 2026</a:t>
            </a:r>
            <a:endParaRPr lang="en-GB" sz="1400" b="1" dirty="0">
              <a:solidFill>
                <a:srgbClr val="0A2645"/>
              </a:solidFill>
              <a:latin typeface="DM Sans 14pt SemiBold" pitchFamily="2" charset="77"/>
              <a:cs typeface="Arial"/>
            </a:endParaRPr>
          </a:p>
          <a:p>
            <a:pPr marL="4763">
              <a:lnSpc>
                <a:spcPct val="100000"/>
              </a:lnSpc>
              <a:spcBef>
                <a:spcPts val="520"/>
              </a:spcBef>
            </a:pPr>
            <a:r>
              <a:rPr lang="en-GB" sz="1400" dirty="0">
                <a:solidFill>
                  <a:srgbClr val="0A2645"/>
                </a:solidFill>
                <a:latin typeface="DM Sans 14pt" pitchFamily="2" charset="77"/>
                <a:cs typeface="Arial"/>
              </a:rPr>
              <a:t>First round of interviews will be held virtually on </a:t>
            </a:r>
            <a:r>
              <a:rPr lang="en-GB" sz="1400" b="1" dirty="0">
                <a:solidFill>
                  <a:srgbClr val="0A2645"/>
                </a:solidFill>
                <a:latin typeface="DM Sans 14pt" pitchFamily="2" charset="77"/>
                <a:cs typeface="Arial"/>
              </a:rPr>
              <a:t>30 July 2026</a:t>
            </a:r>
            <a:r>
              <a:rPr lang="en-GB" sz="1400" b="1" dirty="0">
                <a:solidFill>
                  <a:srgbClr val="0A2645"/>
                </a:solidFill>
                <a:latin typeface="DM Sans 14pt SemiBold" pitchFamily="2" charset="77"/>
                <a:cs typeface="Arial"/>
              </a:rPr>
              <a:t> </a:t>
            </a:r>
            <a:r>
              <a:rPr lang="en-GB" sz="1400" dirty="0">
                <a:solidFill>
                  <a:srgbClr val="0A2645"/>
                </a:solidFill>
                <a:latin typeface="DM Sans 14pt" pitchFamily="2" charset="77"/>
                <a:cs typeface="Arial"/>
              </a:rPr>
              <a:t>with second interviews </a:t>
            </a:r>
            <a:br>
              <a:rPr lang="en-GB" sz="1400" dirty="0">
                <a:solidFill>
                  <a:srgbClr val="0A2645"/>
                </a:solidFill>
                <a:latin typeface="DM Sans 14pt" pitchFamily="2" charset="77"/>
                <a:cs typeface="Arial"/>
              </a:rPr>
            </a:br>
            <a:r>
              <a:rPr lang="en-GB" sz="1400" dirty="0">
                <a:solidFill>
                  <a:srgbClr val="0A2645"/>
                </a:solidFill>
                <a:latin typeface="DM Sans 14pt" pitchFamily="2" charset="77"/>
                <a:cs typeface="Arial"/>
              </a:rPr>
              <a:t>in person at our Letchworth </a:t>
            </a:r>
            <a:br>
              <a:rPr lang="en-GB" sz="1400" dirty="0">
                <a:solidFill>
                  <a:srgbClr val="0A2645"/>
                </a:solidFill>
                <a:latin typeface="DM Sans 14pt" pitchFamily="2" charset="77"/>
                <a:cs typeface="Arial"/>
              </a:rPr>
            </a:br>
            <a:r>
              <a:rPr lang="en-GB" sz="1400" dirty="0">
                <a:solidFill>
                  <a:srgbClr val="0A2645"/>
                </a:solidFill>
                <a:latin typeface="DM Sans 14pt" pitchFamily="2" charset="77"/>
                <a:cs typeface="Arial"/>
              </a:rPr>
              <a:t>office on </a:t>
            </a:r>
            <a:r>
              <a:rPr lang="en-US" sz="1400" b="1" dirty="0">
                <a:solidFill>
                  <a:srgbClr val="0A2645"/>
                </a:solidFill>
                <a:latin typeface="DM Sans 14pt SemiBold" pitchFamily="2" charset="77"/>
                <a:cs typeface="Arial"/>
              </a:rPr>
              <a:t>6 August 2026</a:t>
            </a:r>
            <a:r>
              <a:rPr lang="en-GB" sz="1400" b="1" dirty="0">
                <a:solidFill>
                  <a:srgbClr val="0A2645"/>
                </a:solidFill>
                <a:latin typeface="DM Sans 14pt SemiBold" pitchFamily="2" charset="77"/>
                <a:cs typeface="Arial"/>
              </a:rPr>
              <a:t>.</a:t>
            </a:r>
          </a:p>
          <a:p>
            <a:pPr marL="4763">
              <a:lnSpc>
                <a:spcPct val="100000"/>
              </a:lnSpc>
              <a:spcBef>
                <a:spcPts val="520"/>
              </a:spcBef>
            </a:pPr>
            <a:endParaRPr lang="en-GB" sz="1400" b="1" dirty="0">
              <a:solidFill>
                <a:srgbClr val="233C57"/>
              </a:solidFill>
              <a:latin typeface="DM Sans 14pt SemiBold" pitchFamily="2" charset="77"/>
              <a:cs typeface="Arial"/>
            </a:endParaRPr>
          </a:p>
        </p:txBody>
      </p:sp>
    </p:spTree>
    <p:extLst>
      <p:ext uri="{BB962C8B-B14F-4D97-AF65-F5344CB8AC3E}">
        <p14:creationId xmlns:p14="http://schemas.microsoft.com/office/powerpoint/2010/main" val="361730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199DC91D2D944D99C50690CC427D05" ma:contentTypeVersion="15" ma:contentTypeDescription="Create a new document." ma:contentTypeScope="" ma:versionID="1d204e948598b13c21304dceaaa8afcb">
  <xsd:schema xmlns:xsd="http://www.w3.org/2001/XMLSchema" xmlns:xs="http://www.w3.org/2001/XMLSchema" xmlns:p="http://schemas.microsoft.com/office/2006/metadata/properties" xmlns:ns2="530e9161-68f8-4050-b9cb-b0bc91f10ea1" xmlns:ns3="d3c2ff9d-9860-453f-8fe9-375fbe4a019f" targetNamespace="http://schemas.microsoft.com/office/2006/metadata/properties" ma:root="true" ma:fieldsID="66a901b27a2e789a31cfe9473eb0cb55" ns2:_="" ns3:_="">
    <xsd:import namespace="530e9161-68f8-4050-b9cb-b0bc91f10ea1"/>
    <xsd:import namespace="d3c2ff9d-9860-453f-8fe9-375fbe4a01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e9161-68f8-4050-b9cb-b0bc91f10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abddbe-3880-4d7b-88bc-5e9584fcfaa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c2ff9d-9860-453f-8fe9-375fbe4a01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ae6f2de-b4c2-4773-b6f3-7fbb967cca65}" ma:internalName="TaxCatchAll" ma:showField="CatchAllData" ma:web="d3c2ff9d-9860-453f-8fe9-375fbe4a01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3c2ff9d-9860-453f-8fe9-375fbe4a019f" xsi:nil="true"/>
    <lcf76f155ced4ddcb4097134ff3c332f xmlns="530e9161-68f8-4050-b9cb-b0bc91f10ea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DF719-1920-481D-9836-5C8F5BCBF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e9161-68f8-4050-b9cb-b0bc91f10ea1"/>
    <ds:schemaRef ds:uri="d3c2ff9d-9860-453f-8fe9-375fbe4a0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4897E-6675-4440-8B26-23B5ABD8BB17}">
  <ds:schemaRefs>
    <ds:schemaRef ds:uri="http://schemas.microsoft.com/office/2006/metadata/properties"/>
    <ds:schemaRef ds:uri="http://schemas.microsoft.com/office/infopath/2007/PartnerControls"/>
    <ds:schemaRef ds:uri="d3c2ff9d-9860-453f-8fe9-375fbe4a019f"/>
    <ds:schemaRef ds:uri="530e9161-68f8-4050-b9cb-b0bc91f10ea1"/>
    <ds:schemaRef ds:uri="7b631472-6cb0-4f2c-b162-ee44466bf5ea"/>
    <ds:schemaRef ds:uri="5e7d7c64-a690-48c8-b45f-840fa4e620f6"/>
  </ds:schemaRefs>
</ds:datastoreItem>
</file>

<file path=customXml/itemProps3.xml><?xml version="1.0" encoding="utf-8"?>
<ds:datastoreItem xmlns:ds="http://schemas.openxmlformats.org/officeDocument/2006/customXml" ds:itemID="{2CE36DDF-1E85-4B02-AB4C-24AF1986F7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953</TotalTime>
  <Words>3433</Words>
  <Application>Microsoft Office PowerPoint</Application>
  <PresentationFormat>Custom</PresentationFormat>
  <Paragraphs>311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DM Sans 14pt</vt:lpstr>
      <vt:lpstr>DM Sans 14pt ExtraBold</vt:lpstr>
      <vt:lpstr>DM Sans 14pt SemiBold</vt:lpstr>
      <vt:lpstr>Symbol</vt:lpstr>
      <vt:lpstr>Office Theme</vt:lpstr>
      <vt:lpstr>Information for applicants</vt:lpstr>
      <vt:lpstr>PowerPoint Presentation</vt:lpstr>
      <vt:lpstr>Key information</vt:lpstr>
      <vt:lpstr>An exciting opportunity</vt:lpstr>
      <vt:lpstr>Here for everyone affected by MS</vt:lpstr>
      <vt:lpstr>PowerPoint Presentation</vt:lpstr>
      <vt:lpstr>PowerPoint Presentation</vt:lpstr>
      <vt:lpstr>Working with us</vt:lpstr>
      <vt:lpstr>Completing your application</vt:lpstr>
      <vt:lpstr>Senior Health Education Officer</vt:lpstr>
      <vt:lpstr>Principal accountabilities </vt:lpstr>
      <vt:lpstr>Principal accountabilities </vt:lpstr>
      <vt:lpstr>Key relationships</vt:lpstr>
      <vt:lpstr>Key relationships</vt:lpstr>
      <vt:lpstr>Person specification</vt:lpstr>
      <vt:lpstr>Person specification</vt:lpstr>
      <vt:lpstr>Apply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Lorraine Jordan</dc:creator>
  <cp:lastModifiedBy>Susan Cowling</cp:lastModifiedBy>
  <cp:revision>47</cp:revision>
  <dcterms:created xsi:type="dcterms:W3CDTF">2025-10-03T11:03:51Z</dcterms:created>
  <dcterms:modified xsi:type="dcterms:W3CDTF">2026-06-30T15:55:54Z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2025-10-03T00:00:00Z</vt:filetime>
  </property>
  <property fmtid="{D5CDD505-2E9C-101B-9397-08002B2CF9AE}" pid="3" name="Creator">
    <vt:lpwstr>Adobe InDesign 20.2 (Macintosh)</vt:lpwstr>
  </property>
  <property fmtid="{D5CDD505-2E9C-101B-9397-08002B2CF9AE}" pid="4" name="LastSaved">
    <vt:filetime>2025-10-03T00:00:00Z</vt:filetime>
  </property>
  <property fmtid="{D5CDD505-2E9C-101B-9397-08002B2CF9AE}" pid="5" name="Producer">
    <vt:lpwstr>Adobe PDF Library 17.0</vt:lpwstr>
  </property>
  <property fmtid="{D5CDD505-2E9C-101B-9397-08002B2CF9AE}" pid="6" name="MediaServiceImageTags">
    <vt:lpwstr/>
  </property>
  <property fmtid="{D5CDD505-2E9C-101B-9397-08002B2CF9AE}" pid="7" name="ContentTypeId">
    <vt:lpwstr>0x010100DF199DC91D2D944D99C50690CC427D05</vt:lpwstr>
  </property>
</Properties>
</file>